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sldx" ContentType="application/vnd.openxmlformats-officedocument.presentationml.slide"/>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0.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drawing2.xml" ContentType="application/vnd.ms-office.drawingml.diagramDrawing+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9" r:id="rId2"/>
    <p:sldId id="468" r:id="rId3"/>
    <p:sldId id="289" r:id="rId4"/>
    <p:sldId id="303" r:id="rId5"/>
    <p:sldId id="401" r:id="rId6"/>
    <p:sldId id="470" r:id="rId7"/>
    <p:sldId id="454" r:id="rId8"/>
    <p:sldId id="423" r:id="rId9"/>
    <p:sldId id="425" r:id="rId10"/>
    <p:sldId id="424" r:id="rId11"/>
    <p:sldId id="319" r:id="rId12"/>
    <p:sldId id="344" r:id="rId13"/>
    <p:sldId id="345" r:id="rId14"/>
    <p:sldId id="347" r:id="rId15"/>
    <p:sldId id="397" r:id="rId16"/>
    <p:sldId id="465" r:id="rId17"/>
    <p:sldId id="466" r:id="rId18"/>
    <p:sldId id="467" r:id="rId19"/>
    <p:sldId id="351" r:id="rId20"/>
    <p:sldId id="352" r:id="rId21"/>
    <p:sldId id="356" r:id="rId22"/>
    <p:sldId id="463" r:id="rId23"/>
    <p:sldId id="358" r:id="rId24"/>
    <p:sldId id="464" r:id="rId25"/>
    <p:sldId id="382" r:id="rId26"/>
    <p:sldId id="456" r:id="rId27"/>
  </p:sldIdLst>
  <p:sldSz cx="12192000" cy="6858000"/>
  <p:notesSz cx="6818313" cy="99187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628"/>
    <a:srgbClr val="F7F5F6"/>
    <a:srgbClr val="383837"/>
    <a:srgbClr val="393938"/>
    <a:srgbClr val="373736"/>
    <a:srgbClr val="89BB24"/>
    <a:srgbClr val="04BC34"/>
    <a:srgbClr val="007AC3"/>
    <a:srgbClr val="00FF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7620" autoAdjust="0"/>
  </p:normalViewPr>
  <p:slideViewPr>
    <p:cSldViewPr snapToGrid="0">
      <p:cViewPr varScale="1">
        <p:scale>
          <a:sx n="67" d="100"/>
          <a:sy n="67" d="100"/>
        </p:scale>
        <p:origin x="2274" y="6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22B0D-4A5B-4BFA-A3F9-0E5B967D799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D1F6ADF9-9879-4582-A38D-5662DB55EFCA}">
      <dgm:prSet phldrT="[Texto]"/>
      <dgm:spPr/>
      <dgm:t>
        <a:bodyPr/>
        <a:lstStyle/>
        <a:p>
          <a:r>
            <a:rPr lang="es-419" noProof="0" dirty="0" smtClean="0"/>
            <a:t>¿Qué es Auditoría de Desempeño?</a:t>
          </a:r>
          <a:endParaRPr lang="es-419" noProof="0" dirty="0"/>
        </a:p>
      </dgm:t>
    </dgm:pt>
    <dgm:pt modelId="{BA6C021B-258F-45FF-8830-AD2624F706A1}" type="parTrans" cxnId="{0CE8710F-98C1-4E69-B33D-81B395A0F543}">
      <dgm:prSet/>
      <dgm:spPr/>
      <dgm:t>
        <a:bodyPr/>
        <a:lstStyle/>
        <a:p>
          <a:endParaRPr lang="pt-BR"/>
        </a:p>
      </dgm:t>
    </dgm:pt>
    <dgm:pt modelId="{2F862831-9FA8-4335-9950-377C48F74499}" type="sibTrans" cxnId="{0CE8710F-98C1-4E69-B33D-81B395A0F543}">
      <dgm:prSet/>
      <dgm:spPr/>
      <dgm:t>
        <a:bodyPr/>
        <a:lstStyle/>
        <a:p>
          <a:endParaRPr lang="pt-BR"/>
        </a:p>
      </dgm:t>
    </dgm:pt>
    <dgm:pt modelId="{7C05EFB4-3208-43CB-9A60-6EC8944D06AD}">
      <dgm:prSet phldrT="[Texto]"/>
      <dgm:spPr/>
      <dgm:t>
        <a:bodyPr/>
        <a:lstStyle/>
        <a:p>
          <a:r>
            <a:rPr lang="es-419" noProof="0" dirty="0" smtClean="0"/>
            <a:t>Ciclo de las Auditorías</a:t>
          </a:r>
          <a:endParaRPr lang="es-419" noProof="0" dirty="0"/>
        </a:p>
      </dgm:t>
    </dgm:pt>
    <dgm:pt modelId="{DFAD5223-E672-46FD-9FF4-FDB0DAC52720}" type="parTrans" cxnId="{BF347914-986E-4C06-96D6-F063DB0058BD}">
      <dgm:prSet/>
      <dgm:spPr/>
      <dgm:t>
        <a:bodyPr/>
        <a:lstStyle/>
        <a:p>
          <a:endParaRPr lang="pt-BR"/>
        </a:p>
      </dgm:t>
    </dgm:pt>
    <dgm:pt modelId="{8ADBB59B-0C41-48EF-B482-B3D8B00E75E6}" type="sibTrans" cxnId="{BF347914-986E-4C06-96D6-F063DB0058BD}">
      <dgm:prSet/>
      <dgm:spPr/>
      <dgm:t>
        <a:bodyPr/>
        <a:lstStyle/>
        <a:p>
          <a:endParaRPr lang="pt-BR"/>
        </a:p>
      </dgm:t>
    </dgm:pt>
    <dgm:pt modelId="{234B4F5C-7739-4AC2-BA0F-8C20FCED48C5}">
      <dgm:prSet phldrT="[Texto]"/>
      <dgm:spPr/>
      <dgm:t>
        <a:bodyPr/>
        <a:lstStyle/>
        <a:p>
          <a:r>
            <a:rPr lang="es-419" noProof="0" dirty="0" smtClean="0"/>
            <a:t>Análisis de </a:t>
          </a:r>
          <a:r>
            <a:rPr lang="es-419" noProof="0" dirty="0" err="1" smtClean="0"/>
            <a:t>Stakeholders</a:t>
          </a:r>
          <a:endParaRPr lang="es-419" noProof="0" dirty="0"/>
        </a:p>
      </dgm:t>
    </dgm:pt>
    <dgm:pt modelId="{DA971F29-2FDD-4C9E-BA81-D3A7FE8C10B7}" type="parTrans" cxnId="{5C000112-9C13-4CA7-9BEF-D95EB490950D}">
      <dgm:prSet/>
      <dgm:spPr/>
      <dgm:t>
        <a:bodyPr/>
        <a:lstStyle/>
        <a:p>
          <a:endParaRPr lang="pt-BR"/>
        </a:p>
      </dgm:t>
    </dgm:pt>
    <dgm:pt modelId="{2AD4CE39-F605-421E-A345-992182622B3D}" type="sibTrans" cxnId="{5C000112-9C13-4CA7-9BEF-D95EB490950D}">
      <dgm:prSet/>
      <dgm:spPr/>
      <dgm:t>
        <a:bodyPr/>
        <a:lstStyle/>
        <a:p>
          <a:endParaRPr lang="pt-BR"/>
        </a:p>
      </dgm:t>
    </dgm:pt>
    <dgm:pt modelId="{82EAC844-DE6E-4EBB-B80D-4E4573624FE4}">
      <dgm:prSet phldrT="[Texto]"/>
      <dgm:spPr/>
      <dgm:t>
        <a:bodyPr/>
        <a:lstStyle/>
        <a:p>
          <a:r>
            <a:rPr lang="es-419" noProof="0" dirty="0" smtClean="0"/>
            <a:t>Mapear Procesos</a:t>
          </a:r>
          <a:endParaRPr lang="es-419" noProof="0" dirty="0"/>
        </a:p>
      </dgm:t>
    </dgm:pt>
    <dgm:pt modelId="{57F58B26-FB01-4597-B4E5-7353386D6993}" type="parTrans" cxnId="{FEC0F5FD-7970-4BD7-9FB4-B88E78BA9C8C}">
      <dgm:prSet/>
      <dgm:spPr/>
      <dgm:t>
        <a:bodyPr/>
        <a:lstStyle/>
        <a:p>
          <a:endParaRPr lang="pt-BR"/>
        </a:p>
      </dgm:t>
    </dgm:pt>
    <dgm:pt modelId="{C77427EF-ECDC-4F95-836E-CDAC0742E7C4}" type="sibTrans" cxnId="{FEC0F5FD-7970-4BD7-9FB4-B88E78BA9C8C}">
      <dgm:prSet/>
      <dgm:spPr/>
      <dgm:t>
        <a:bodyPr/>
        <a:lstStyle/>
        <a:p>
          <a:endParaRPr lang="pt-BR"/>
        </a:p>
      </dgm:t>
    </dgm:pt>
    <dgm:pt modelId="{31B2D482-F039-4578-B8A1-38410992C6E2}">
      <dgm:prSet phldrT="[Texto]"/>
      <dgm:spPr/>
      <dgm:t>
        <a:bodyPr/>
        <a:lstStyle/>
        <a:p>
          <a:r>
            <a:rPr lang="es-419" noProof="0" dirty="0" smtClean="0"/>
            <a:t>Análisis SWOT y Verificación de Riesgo</a:t>
          </a:r>
          <a:endParaRPr lang="es-419" noProof="0" dirty="0"/>
        </a:p>
      </dgm:t>
    </dgm:pt>
    <dgm:pt modelId="{FA7A8830-8F92-4866-A1CE-2A878C3FB2ED}" type="parTrans" cxnId="{2FA6B763-1202-4BB0-A588-D983E7B3B112}">
      <dgm:prSet/>
      <dgm:spPr/>
      <dgm:t>
        <a:bodyPr/>
        <a:lstStyle/>
        <a:p>
          <a:endParaRPr lang="pt-BR"/>
        </a:p>
      </dgm:t>
    </dgm:pt>
    <dgm:pt modelId="{6AC1C960-FB8D-49E9-81FB-D1BC4CF72F84}" type="sibTrans" cxnId="{2FA6B763-1202-4BB0-A588-D983E7B3B112}">
      <dgm:prSet/>
      <dgm:spPr/>
      <dgm:t>
        <a:bodyPr/>
        <a:lstStyle/>
        <a:p>
          <a:endParaRPr lang="pt-BR"/>
        </a:p>
      </dgm:t>
    </dgm:pt>
    <dgm:pt modelId="{870964B5-F3BF-4787-B6F2-32B9EBD74984}">
      <dgm:prSet phldrT="[Texto]"/>
      <dgm:spPr/>
      <dgm:t>
        <a:bodyPr/>
        <a:lstStyle/>
        <a:p>
          <a:r>
            <a:rPr lang="es-419" noProof="0" dirty="0" smtClean="0"/>
            <a:t>Matriz de Planeamiento</a:t>
          </a:r>
          <a:endParaRPr lang="es-419" noProof="0" dirty="0"/>
        </a:p>
      </dgm:t>
    </dgm:pt>
    <dgm:pt modelId="{BCFF7312-D3EC-4339-963C-4898581AFA9B}" type="parTrans" cxnId="{0AD15BCE-1828-4648-AD03-BBC6B268DB9D}">
      <dgm:prSet/>
      <dgm:spPr/>
      <dgm:t>
        <a:bodyPr/>
        <a:lstStyle/>
        <a:p>
          <a:endParaRPr lang="pt-BR"/>
        </a:p>
      </dgm:t>
    </dgm:pt>
    <dgm:pt modelId="{74ABD481-8B96-490D-95E2-CFF843487BE6}" type="sibTrans" cxnId="{0AD15BCE-1828-4648-AD03-BBC6B268DB9D}">
      <dgm:prSet/>
      <dgm:spPr/>
      <dgm:t>
        <a:bodyPr/>
        <a:lstStyle/>
        <a:p>
          <a:endParaRPr lang="pt-BR"/>
        </a:p>
      </dgm:t>
    </dgm:pt>
    <dgm:pt modelId="{B8FEFF94-F4CD-4EA2-A73D-C5AC9A0B945A}">
      <dgm:prSet phldrT="[Texto]"/>
      <dgm:spPr/>
      <dgm:t>
        <a:bodyPr/>
        <a:lstStyle/>
        <a:p>
          <a:r>
            <a:rPr lang="es-419" noProof="0" dirty="0" smtClean="0"/>
            <a:t>Matriz de Hallazgos</a:t>
          </a:r>
          <a:endParaRPr lang="es-419" noProof="0" dirty="0"/>
        </a:p>
      </dgm:t>
    </dgm:pt>
    <dgm:pt modelId="{C63AE47D-C587-4F56-B4BA-AFD1BC7B852B}" type="parTrans" cxnId="{FCACCF9E-677F-45F2-8EC7-5C0EC4E24627}">
      <dgm:prSet/>
      <dgm:spPr/>
      <dgm:t>
        <a:bodyPr/>
        <a:lstStyle/>
        <a:p>
          <a:endParaRPr lang="pt-BR"/>
        </a:p>
      </dgm:t>
    </dgm:pt>
    <dgm:pt modelId="{69CDCE71-47E3-4C46-8F3D-268247D7A135}" type="sibTrans" cxnId="{FCACCF9E-677F-45F2-8EC7-5C0EC4E24627}">
      <dgm:prSet/>
      <dgm:spPr/>
      <dgm:t>
        <a:bodyPr/>
        <a:lstStyle/>
        <a:p>
          <a:endParaRPr lang="pt-BR"/>
        </a:p>
      </dgm:t>
    </dgm:pt>
    <dgm:pt modelId="{E120B544-2355-4E8E-B81E-FE75E58219E5}">
      <dgm:prSet phldrT="[Texto]"/>
      <dgm:spPr/>
      <dgm:t>
        <a:bodyPr/>
        <a:lstStyle/>
        <a:p>
          <a:r>
            <a:rPr lang="es-419" noProof="0" dirty="0" smtClean="0"/>
            <a:t>Informe de Auditoría</a:t>
          </a:r>
          <a:endParaRPr lang="es-419" noProof="0" dirty="0"/>
        </a:p>
      </dgm:t>
    </dgm:pt>
    <dgm:pt modelId="{D29E3F3D-0DAB-41F8-B785-CC3818FE89FA}" type="parTrans" cxnId="{38CABAB6-5685-49A6-A340-44571D345860}">
      <dgm:prSet/>
      <dgm:spPr/>
      <dgm:t>
        <a:bodyPr/>
        <a:lstStyle/>
        <a:p>
          <a:endParaRPr lang="pt-BR"/>
        </a:p>
      </dgm:t>
    </dgm:pt>
    <dgm:pt modelId="{163E64E7-5DBF-437C-A3CE-E8C2C0B38B7F}" type="sibTrans" cxnId="{38CABAB6-5685-49A6-A340-44571D345860}">
      <dgm:prSet/>
      <dgm:spPr/>
      <dgm:t>
        <a:bodyPr/>
        <a:lstStyle/>
        <a:p>
          <a:endParaRPr lang="pt-BR"/>
        </a:p>
      </dgm:t>
    </dgm:pt>
    <dgm:pt modelId="{20A886D7-019E-4EA3-8078-10C6E3BFE474}" type="pres">
      <dgm:prSet presAssocID="{84C22B0D-4A5B-4BFA-A3F9-0E5B967D7994}" presName="Name0" presStyleCnt="0">
        <dgm:presLayoutVars>
          <dgm:dir/>
          <dgm:animLvl val="lvl"/>
          <dgm:resizeHandles val="exact"/>
        </dgm:presLayoutVars>
      </dgm:prSet>
      <dgm:spPr/>
      <dgm:t>
        <a:bodyPr/>
        <a:lstStyle/>
        <a:p>
          <a:endParaRPr lang="pt-BR"/>
        </a:p>
      </dgm:t>
    </dgm:pt>
    <dgm:pt modelId="{60853976-A3D3-4680-84DE-F520992E0F53}" type="pres">
      <dgm:prSet presAssocID="{D1F6ADF9-9879-4582-A38D-5662DB55EFCA}" presName="parTxOnly" presStyleLbl="node1" presStyleIdx="0" presStyleCnt="8">
        <dgm:presLayoutVars>
          <dgm:chMax val="0"/>
          <dgm:chPref val="0"/>
          <dgm:bulletEnabled val="1"/>
        </dgm:presLayoutVars>
      </dgm:prSet>
      <dgm:spPr/>
      <dgm:t>
        <a:bodyPr/>
        <a:lstStyle/>
        <a:p>
          <a:endParaRPr lang="pt-BR"/>
        </a:p>
      </dgm:t>
    </dgm:pt>
    <dgm:pt modelId="{25B2878C-A8B9-45FA-BB70-C557B00BCFF9}" type="pres">
      <dgm:prSet presAssocID="{2F862831-9FA8-4335-9950-377C48F74499}" presName="parTxOnlySpace" presStyleCnt="0"/>
      <dgm:spPr/>
    </dgm:pt>
    <dgm:pt modelId="{CC764B6C-0E74-456E-8C96-713DFD415FC7}" type="pres">
      <dgm:prSet presAssocID="{7C05EFB4-3208-43CB-9A60-6EC8944D06AD}" presName="parTxOnly" presStyleLbl="node1" presStyleIdx="1" presStyleCnt="8">
        <dgm:presLayoutVars>
          <dgm:chMax val="0"/>
          <dgm:chPref val="0"/>
          <dgm:bulletEnabled val="1"/>
        </dgm:presLayoutVars>
      </dgm:prSet>
      <dgm:spPr/>
      <dgm:t>
        <a:bodyPr/>
        <a:lstStyle/>
        <a:p>
          <a:endParaRPr lang="pt-BR"/>
        </a:p>
      </dgm:t>
    </dgm:pt>
    <dgm:pt modelId="{1170493F-997D-42D1-96BB-76D43B27BF60}" type="pres">
      <dgm:prSet presAssocID="{8ADBB59B-0C41-48EF-B482-B3D8B00E75E6}" presName="parTxOnlySpace" presStyleCnt="0"/>
      <dgm:spPr/>
    </dgm:pt>
    <dgm:pt modelId="{88C35D7F-B763-4CA3-99A1-EFB2ECB987F6}" type="pres">
      <dgm:prSet presAssocID="{234B4F5C-7739-4AC2-BA0F-8C20FCED48C5}" presName="parTxOnly" presStyleLbl="node1" presStyleIdx="2" presStyleCnt="8">
        <dgm:presLayoutVars>
          <dgm:chMax val="0"/>
          <dgm:chPref val="0"/>
          <dgm:bulletEnabled val="1"/>
        </dgm:presLayoutVars>
      </dgm:prSet>
      <dgm:spPr/>
      <dgm:t>
        <a:bodyPr/>
        <a:lstStyle/>
        <a:p>
          <a:endParaRPr lang="pt-BR"/>
        </a:p>
      </dgm:t>
    </dgm:pt>
    <dgm:pt modelId="{E5DF2188-2D4D-473B-B4B0-047B84102917}" type="pres">
      <dgm:prSet presAssocID="{2AD4CE39-F605-421E-A345-992182622B3D}" presName="parTxOnlySpace" presStyleCnt="0"/>
      <dgm:spPr/>
    </dgm:pt>
    <dgm:pt modelId="{45799246-F6FD-47F3-8DA4-A439A405C12A}" type="pres">
      <dgm:prSet presAssocID="{82EAC844-DE6E-4EBB-B80D-4E4573624FE4}" presName="parTxOnly" presStyleLbl="node1" presStyleIdx="3" presStyleCnt="8">
        <dgm:presLayoutVars>
          <dgm:chMax val="0"/>
          <dgm:chPref val="0"/>
          <dgm:bulletEnabled val="1"/>
        </dgm:presLayoutVars>
      </dgm:prSet>
      <dgm:spPr/>
      <dgm:t>
        <a:bodyPr/>
        <a:lstStyle/>
        <a:p>
          <a:endParaRPr lang="pt-BR"/>
        </a:p>
      </dgm:t>
    </dgm:pt>
    <dgm:pt modelId="{D2F83389-030D-4188-9779-7A6EE2C920CF}" type="pres">
      <dgm:prSet presAssocID="{C77427EF-ECDC-4F95-836E-CDAC0742E7C4}" presName="parTxOnlySpace" presStyleCnt="0"/>
      <dgm:spPr/>
    </dgm:pt>
    <dgm:pt modelId="{BACD905C-B2C9-4D3D-ABB8-0DC916361456}" type="pres">
      <dgm:prSet presAssocID="{31B2D482-F039-4578-B8A1-38410992C6E2}" presName="parTxOnly" presStyleLbl="node1" presStyleIdx="4" presStyleCnt="8">
        <dgm:presLayoutVars>
          <dgm:chMax val="0"/>
          <dgm:chPref val="0"/>
          <dgm:bulletEnabled val="1"/>
        </dgm:presLayoutVars>
      </dgm:prSet>
      <dgm:spPr/>
      <dgm:t>
        <a:bodyPr/>
        <a:lstStyle/>
        <a:p>
          <a:endParaRPr lang="pt-BR"/>
        </a:p>
      </dgm:t>
    </dgm:pt>
    <dgm:pt modelId="{C83BC880-AAAF-47AA-8928-A68DDEC8F406}" type="pres">
      <dgm:prSet presAssocID="{6AC1C960-FB8D-49E9-81FB-D1BC4CF72F84}" presName="parTxOnlySpace" presStyleCnt="0"/>
      <dgm:spPr/>
    </dgm:pt>
    <dgm:pt modelId="{CC5AF501-BCD2-4DFF-9F33-992E24614692}" type="pres">
      <dgm:prSet presAssocID="{870964B5-F3BF-4787-B6F2-32B9EBD74984}" presName="parTxOnly" presStyleLbl="node1" presStyleIdx="5" presStyleCnt="8">
        <dgm:presLayoutVars>
          <dgm:chMax val="0"/>
          <dgm:chPref val="0"/>
          <dgm:bulletEnabled val="1"/>
        </dgm:presLayoutVars>
      </dgm:prSet>
      <dgm:spPr/>
      <dgm:t>
        <a:bodyPr/>
        <a:lstStyle/>
        <a:p>
          <a:endParaRPr lang="pt-BR"/>
        </a:p>
      </dgm:t>
    </dgm:pt>
    <dgm:pt modelId="{52D0F87A-36BF-4D4E-945F-24A5ED53BBE9}" type="pres">
      <dgm:prSet presAssocID="{74ABD481-8B96-490D-95E2-CFF843487BE6}" presName="parTxOnlySpace" presStyleCnt="0"/>
      <dgm:spPr/>
    </dgm:pt>
    <dgm:pt modelId="{16F4C43D-5281-4A32-990A-81BA5DCC4987}" type="pres">
      <dgm:prSet presAssocID="{B8FEFF94-F4CD-4EA2-A73D-C5AC9A0B945A}" presName="parTxOnly" presStyleLbl="node1" presStyleIdx="6" presStyleCnt="8">
        <dgm:presLayoutVars>
          <dgm:chMax val="0"/>
          <dgm:chPref val="0"/>
          <dgm:bulletEnabled val="1"/>
        </dgm:presLayoutVars>
      </dgm:prSet>
      <dgm:spPr/>
      <dgm:t>
        <a:bodyPr/>
        <a:lstStyle/>
        <a:p>
          <a:endParaRPr lang="pt-BR"/>
        </a:p>
      </dgm:t>
    </dgm:pt>
    <dgm:pt modelId="{88FD37C8-4D4E-4978-BB68-85762BDC55D2}" type="pres">
      <dgm:prSet presAssocID="{69CDCE71-47E3-4C46-8F3D-268247D7A135}" presName="parTxOnlySpace" presStyleCnt="0"/>
      <dgm:spPr/>
    </dgm:pt>
    <dgm:pt modelId="{3A6E4DF9-0DAE-460A-905F-0AF87A198394}" type="pres">
      <dgm:prSet presAssocID="{E120B544-2355-4E8E-B81E-FE75E58219E5}" presName="parTxOnly" presStyleLbl="node1" presStyleIdx="7" presStyleCnt="8">
        <dgm:presLayoutVars>
          <dgm:chMax val="0"/>
          <dgm:chPref val="0"/>
          <dgm:bulletEnabled val="1"/>
        </dgm:presLayoutVars>
      </dgm:prSet>
      <dgm:spPr/>
      <dgm:t>
        <a:bodyPr/>
        <a:lstStyle/>
        <a:p>
          <a:endParaRPr lang="pt-BR"/>
        </a:p>
      </dgm:t>
    </dgm:pt>
  </dgm:ptLst>
  <dgm:cxnLst>
    <dgm:cxn modelId="{FEC0F5FD-7970-4BD7-9FB4-B88E78BA9C8C}" srcId="{84C22B0D-4A5B-4BFA-A3F9-0E5B967D7994}" destId="{82EAC844-DE6E-4EBB-B80D-4E4573624FE4}" srcOrd="3" destOrd="0" parTransId="{57F58B26-FB01-4597-B4E5-7353386D6993}" sibTransId="{C77427EF-ECDC-4F95-836E-CDAC0742E7C4}"/>
    <dgm:cxn modelId="{BF347914-986E-4C06-96D6-F063DB0058BD}" srcId="{84C22B0D-4A5B-4BFA-A3F9-0E5B967D7994}" destId="{7C05EFB4-3208-43CB-9A60-6EC8944D06AD}" srcOrd="1" destOrd="0" parTransId="{DFAD5223-E672-46FD-9FF4-FDB0DAC52720}" sibTransId="{8ADBB59B-0C41-48EF-B482-B3D8B00E75E6}"/>
    <dgm:cxn modelId="{0AD15BCE-1828-4648-AD03-BBC6B268DB9D}" srcId="{84C22B0D-4A5B-4BFA-A3F9-0E5B967D7994}" destId="{870964B5-F3BF-4787-B6F2-32B9EBD74984}" srcOrd="5" destOrd="0" parTransId="{BCFF7312-D3EC-4339-963C-4898581AFA9B}" sibTransId="{74ABD481-8B96-490D-95E2-CFF843487BE6}"/>
    <dgm:cxn modelId="{0F4D9AAA-7671-4176-9830-AE8C8A7C3C4A}" type="presOf" srcId="{82EAC844-DE6E-4EBB-B80D-4E4573624FE4}" destId="{45799246-F6FD-47F3-8DA4-A439A405C12A}" srcOrd="0" destOrd="0" presId="urn:microsoft.com/office/officeart/2005/8/layout/chevron1"/>
    <dgm:cxn modelId="{FCACCF9E-677F-45F2-8EC7-5C0EC4E24627}" srcId="{84C22B0D-4A5B-4BFA-A3F9-0E5B967D7994}" destId="{B8FEFF94-F4CD-4EA2-A73D-C5AC9A0B945A}" srcOrd="6" destOrd="0" parTransId="{C63AE47D-C587-4F56-B4BA-AFD1BC7B852B}" sibTransId="{69CDCE71-47E3-4C46-8F3D-268247D7A135}"/>
    <dgm:cxn modelId="{5C000112-9C13-4CA7-9BEF-D95EB490950D}" srcId="{84C22B0D-4A5B-4BFA-A3F9-0E5B967D7994}" destId="{234B4F5C-7739-4AC2-BA0F-8C20FCED48C5}" srcOrd="2" destOrd="0" parTransId="{DA971F29-2FDD-4C9E-BA81-D3A7FE8C10B7}" sibTransId="{2AD4CE39-F605-421E-A345-992182622B3D}"/>
    <dgm:cxn modelId="{FAF9B1FC-B3E1-45BF-8C9C-41602D8571B2}" type="presOf" srcId="{B8FEFF94-F4CD-4EA2-A73D-C5AC9A0B945A}" destId="{16F4C43D-5281-4A32-990A-81BA5DCC4987}" srcOrd="0" destOrd="0" presId="urn:microsoft.com/office/officeart/2005/8/layout/chevron1"/>
    <dgm:cxn modelId="{42D50FED-C316-49AF-B2EC-3D9B8F43EE5F}" type="presOf" srcId="{84C22B0D-4A5B-4BFA-A3F9-0E5B967D7994}" destId="{20A886D7-019E-4EA3-8078-10C6E3BFE474}" srcOrd="0" destOrd="0" presId="urn:microsoft.com/office/officeart/2005/8/layout/chevron1"/>
    <dgm:cxn modelId="{0CE8710F-98C1-4E69-B33D-81B395A0F543}" srcId="{84C22B0D-4A5B-4BFA-A3F9-0E5B967D7994}" destId="{D1F6ADF9-9879-4582-A38D-5662DB55EFCA}" srcOrd="0" destOrd="0" parTransId="{BA6C021B-258F-45FF-8830-AD2624F706A1}" sibTransId="{2F862831-9FA8-4335-9950-377C48F74499}"/>
    <dgm:cxn modelId="{2FA6B763-1202-4BB0-A588-D983E7B3B112}" srcId="{84C22B0D-4A5B-4BFA-A3F9-0E5B967D7994}" destId="{31B2D482-F039-4578-B8A1-38410992C6E2}" srcOrd="4" destOrd="0" parTransId="{FA7A8830-8F92-4866-A1CE-2A878C3FB2ED}" sibTransId="{6AC1C960-FB8D-49E9-81FB-D1BC4CF72F84}"/>
    <dgm:cxn modelId="{18F6F10C-5075-4029-B0D3-45323C707837}" type="presOf" srcId="{234B4F5C-7739-4AC2-BA0F-8C20FCED48C5}" destId="{88C35D7F-B763-4CA3-99A1-EFB2ECB987F6}" srcOrd="0" destOrd="0" presId="urn:microsoft.com/office/officeart/2005/8/layout/chevron1"/>
    <dgm:cxn modelId="{B188AF7D-29A2-4907-950D-4E959ADAADB3}" type="presOf" srcId="{D1F6ADF9-9879-4582-A38D-5662DB55EFCA}" destId="{60853976-A3D3-4680-84DE-F520992E0F53}" srcOrd="0" destOrd="0" presId="urn:microsoft.com/office/officeart/2005/8/layout/chevron1"/>
    <dgm:cxn modelId="{BDFB2003-F1DE-4A1D-A784-2798EB318BF7}" type="presOf" srcId="{7C05EFB4-3208-43CB-9A60-6EC8944D06AD}" destId="{CC764B6C-0E74-456E-8C96-713DFD415FC7}" srcOrd="0" destOrd="0" presId="urn:microsoft.com/office/officeart/2005/8/layout/chevron1"/>
    <dgm:cxn modelId="{A0CCC4C9-2BEB-43B3-9073-8452082A6DAC}" type="presOf" srcId="{870964B5-F3BF-4787-B6F2-32B9EBD74984}" destId="{CC5AF501-BCD2-4DFF-9F33-992E24614692}" srcOrd="0" destOrd="0" presId="urn:microsoft.com/office/officeart/2005/8/layout/chevron1"/>
    <dgm:cxn modelId="{4D7A0C0E-F61D-4FB0-9BA8-92EA51CC2C13}" type="presOf" srcId="{E120B544-2355-4E8E-B81E-FE75E58219E5}" destId="{3A6E4DF9-0DAE-460A-905F-0AF87A198394}" srcOrd="0" destOrd="0" presId="urn:microsoft.com/office/officeart/2005/8/layout/chevron1"/>
    <dgm:cxn modelId="{BE39E9A0-69F8-4913-8B31-DC94AEE0BD31}" type="presOf" srcId="{31B2D482-F039-4578-B8A1-38410992C6E2}" destId="{BACD905C-B2C9-4D3D-ABB8-0DC916361456}" srcOrd="0" destOrd="0" presId="urn:microsoft.com/office/officeart/2005/8/layout/chevron1"/>
    <dgm:cxn modelId="{38CABAB6-5685-49A6-A340-44571D345860}" srcId="{84C22B0D-4A5B-4BFA-A3F9-0E5B967D7994}" destId="{E120B544-2355-4E8E-B81E-FE75E58219E5}" srcOrd="7" destOrd="0" parTransId="{D29E3F3D-0DAB-41F8-B785-CC3818FE89FA}" sibTransId="{163E64E7-5DBF-437C-A3CE-E8C2C0B38B7F}"/>
    <dgm:cxn modelId="{825A20C5-1B85-494E-97F9-4CA8707D73E1}" type="presParOf" srcId="{20A886D7-019E-4EA3-8078-10C6E3BFE474}" destId="{60853976-A3D3-4680-84DE-F520992E0F53}" srcOrd="0" destOrd="0" presId="urn:microsoft.com/office/officeart/2005/8/layout/chevron1"/>
    <dgm:cxn modelId="{261EF1E5-3958-4848-B8D5-7997115C0945}" type="presParOf" srcId="{20A886D7-019E-4EA3-8078-10C6E3BFE474}" destId="{25B2878C-A8B9-45FA-BB70-C557B00BCFF9}" srcOrd="1" destOrd="0" presId="urn:microsoft.com/office/officeart/2005/8/layout/chevron1"/>
    <dgm:cxn modelId="{C0E7FA7D-562D-4B17-A9C9-AFDF8B05C652}" type="presParOf" srcId="{20A886D7-019E-4EA3-8078-10C6E3BFE474}" destId="{CC764B6C-0E74-456E-8C96-713DFD415FC7}" srcOrd="2" destOrd="0" presId="urn:microsoft.com/office/officeart/2005/8/layout/chevron1"/>
    <dgm:cxn modelId="{12FC8B82-7B42-45EE-A01C-A999553B9D83}" type="presParOf" srcId="{20A886D7-019E-4EA3-8078-10C6E3BFE474}" destId="{1170493F-997D-42D1-96BB-76D43B27BF60}" srcOrd="3" destOrd="0" presId="urn:microsoft.com/office/officeart/2005/8/layout/chevron1"/>
    <dgm:cxn modelId="{8893DC5B-D282-4F10-BAC3-8784F0796C10}" type="presParOf" srcId="{20A886D7-019E-4EA3-8078-10C6E3BFE474}" destId="{88C35D7F-B763-4CA3-99A1-EFB2ECB987F6}" srcOrd="4" destOrd="0" presId="urn:microsoft.com/office/officeart/2005/8/layout/chevron1"/>
    <dgm:cxn modelId="{99DBED8C-F189-482E-905D-86EB25853800}" type="presParOf" srcId="{20A886D7-019E-4EA3-8078-10C6E3BFE474}" destId="{E5DF2188-2D4D-473B-B4B0-047B84102917}" srcOrd="5" destOrd="0" presId="urn:microsoft.com/office/officeart/2005/8/layout/chevron1"/>
    <dgm:cxn modelId="{51FC22E8-48A8-44FF-9D86-739B1409A036}" type="presParOf" srcId="{20A886D7-019E-4EA3-8078-10C6E3BFE474}" destId="{45799246-F6FD-47F3-8DA4-A439A405C12A}" srcOrd="6" destOrd="0" presId="urn:microsoft.com/office/officeart/2005/8/layout/chevron1"/>
    <dgm:cxn modelId="{2C8A4954-46C9-4446-B878-6F1D8C36C9FF}" type="presParOf" srcId="{20A886D7-019E-4EA3-8078-10C6E3BFE474}" destId="{D2F83389-030D-4188-9779-7A6EE2C920CF}" srcOrd="7" destOrd="0" presId="urn:microsoft.com/office/officeart/2005/8/layout/chevron1"/>
    <dgm:cxn modelId="{3FAF812D-615E-4F58-9B68-FDD16489956C}" type="presParOf" srcId="{20A886D7-019E-4EA3-8078-10C6E3BFE474}" destId="{BACD905C-B2C9-4D3D-ABB8-0DC916361456}" srcOrd="8" destOrd="0" presId="urn:microsoft.com/office/officeart/2005/8/layout/chevron1"/>
    <dgm:cxn modelId="{AA5E3A0B-774C-4445-9A75-86D7ACE2B8AD}" type="presParOf" srcId="{20A886D7-019E-4EA3-8078-10C6E3BFE474}" destId="{C83BC880-AAAF-47AA-8928-A68DDEC8F406}" srcOrd="9" destOrd="0" presId="urn:microsoft.com/office/officeart/2005/8/layout/chevron1"/>
    <dgm:cxn modelId="{8B864768-7E10-44DD-876D-61B5B8699A9B}" type="presParOf" srcId="{20A886D7-019E-4EA3-8078-10C6E3BFE474}" destId="{CC5AF501-BCD2-4DFF-9F33-992E24614692}" srcOrd="10" destOrd="0" presId="urn:microsoft.com/office/officeart/2005/8/layout/chevron1"/>
    <dgm:cxn modelId="{F48819E9-6812-4A8A-8226-EDA2364D5B1F}" type="presParOf" srcId="{20A886D7-019E-4EA3-8078-10C6E3BFE474}" destId="{52D0F87A-36BF-4D4E-945F-24A5ED53BBE9}" srcOrd="11" destOrd="0" presId="urn:microsoft.com/office/officeart/2005/8/layout/chevron1"/>
    <dgm:cxn modelId="{561350BB-9932-4079-96A3-41E9302D390B}" type="presParOf" srcId="{20A886D7-019E-4EA3-8078-10C6E3BFE474}" destId="{16F4C43D-5281-4A32-990A-81BA5DCC4987}" srcOrd="12" destOrd="0" presId="urn:microsoft.com/office/officeart/2005/8/layout/chevron1"/>
    <dgm:cxn modelId="{E44C31E9-F41F-4BC3-BB85-37FA294242EB}" type="presParOf" srcId="{20A886D7-019E-4EA3-8078-10C6E3BFE474}" destId="{88FD37C8-4D4E-4978-BB68-85762BDC55D2}" srcOrd="13" destOrd="0" presId="urn:microsoft.com/office/officeart/2005/8/layout/chevron1"/>
    <dgm:cxn modelId="{93D7F761-2B82-41C3-9216-9AB18A26FCF5}" type="presParOf" srcId="{20A886D7-019E-4EA3-8078-10C6E3BFE474}" destId="{3A6E4DF9-0DAE-460A-905F-0AF87A198394}" srcOrd="1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19FD05-1882-43A8-A588-359E2CFD70B6}" type="doc">
      <dgm:prSet loTypeId="urn:microsoft.com/office/officeart/2005/8/layout/arrow2" loCatId="process" qsTypeId="urn:microsoft.com/office/officeart/2005/8/quickstyle/simple1" qsCatId="simple" csTypeId="urn:microsoft.com/office/officeart/2005/8/colors/accent1_2" csCatId="accent1" phldr="1"/>
      <dgm:spPr/>
    </dgm:pt>
    <dgm:pt modelId="{38935FA1-BBC9-4A22-AE37-608C038B98A6}">
      <dgm:prSet phldrT="[Texto]"/>
      <dgm:spPr/>
      <dgm:t>
        <a:bodyPr/>
        <a:lstStyle/>
        <a:p>
          <a:r>
            <a:rPr lang="es-419" noProof="0" dirty="0" smtClean="0">
              <a:solidFill>
                <a:srgbClr val="FF0000"/>
              </a:solidFill>
            </a:rPr>
            <a:t>Planeamiento</a:t>
          </a:r>
          <a:r>
            <a:rPr lang="pt-BR" dirty="0" smtClean="0">
              <a:solidFill>
                <a:srgbClr val="FF0000"/>
              </a:solidFill>
            </a:rPr>
            <a:t> </a:t>
          </a:r>
          <a:endParaRPr lang="pt-BR" dirty="0">
            <a:solidFill>
              <a:srgbClr val="FF0000"/>
            </a:solidFill>
          </a:endParaRPr>
        </a:p>
      </dgm:t>
    </dgm:pt>
    <dgm:pt modelId="{2BFCABF5-03B2-4786-A957-E0C53EF84EC4}" type="parTrans" cxnId="{F8F887F5-F099-4933-9BFD-E81FD42D7C81}">
      <dgm:prSet/>
      <dgm:spPr/>
      <dgm:t>
        <a:bodyPr/>
        <a:lstStyle/>
        <a:p>
          <a:endParaRPr lang="pt-BR"/>
        </a:p>
      </dgm:t>
    </dgm:pt>
    <dgm:pt modelId="{AF22C294-F24D-446C-978E-53A8874C1BE6}" type="sibTrans" cxnId="{F8F887F5-F099-4933-9BFD-E81FD42D7C81}">
      <dgm:prSet/>
      <dgm:spPr/>
      <dgm:t>
        <a:bodyPr/>
        <a:lstStyle/>
        <a:p>
          <a:endParaRPr lang="pt-BR"/>
        </a:p>
      </dgm:t>
    </dgm:pt>
    <dgm:pt modelId="{276C747D-F224-47AC-9368-C410AFB0661B}">
      <dgm:prSet phldrT="[Texto]"/>
      <dgm:spPr/>
      <dgm:t>
        <a:bodyPr/>
        <a:lstStyle/>
        <a:p>
          <a:r>
            <a:rPr lang="es-419" noProof="0" dirty="0" smtClean="0">
              <a:solidFill>
                <a:srgbClr val="FF0000"/>
              </a:solidFill>
            </a:rPr>
            <a:t>Desarrollo</a:t>
          </a:r>
          <a:endParaRPr lang="es-419" noProof="0" dirty="0">
            <a:solidFill>
              <a:srgbClr val="FF0000"/>
            </a:solidFill>
          </a:endParaRPr>
        </a:p>
      </dgm:t>
    </dgm:pt>
    <dgm:pt modelId="{A027EBC8-649C-4E7B-94B0-D106F8ECEBFA}" type="parTrans" cxnId="{42E49E99-6A0C-4440-96A1-F35E647E187B}">
      <dgm:prSet/>
      <dgm:spPr/>
      <dgm:t>
        <a:bodyPr/>
        <a:lstStyle/>
        <a:p>
          <a:endParaRPr lang="pt-BR"/>
        </a:p>
      </dgm:t>
    </dgm:pt>
    <dgm:pt modelId="{12193AAF-4FD1-4E51-83DC-167268201CCA}" type="sibTrans" cxnId="{42E49E99-6A0C-4440-96A1-F35E647E187B}">
      <dgm:prSet/>
      <dgm:spPr/>
      <dgm:t>
        <a:bodyPr/>
        <a:lstStyle/>
        <a:p>
          <a:endParaRPr lang="pt-BR"/>
        </a:p>
      </dgm:t>
    </dgm:pt>
    <dgm:pt modelId="{15A96094-01E9-4872-977B-E1D041E8A031}">
      <dgm:prSet phldrT="[Texto]"/>
      <dgm:spPr/>
      <dgm:t>
        <a:bodyPr/>
        <a:lstStyle/>
        <a:p>
          <a:r>
            <a:rPr lang="pt-BR" dirty="0" smtClean="0">
              <a:solidFill>
                <a:srgbClr val="FF0000"/>
              </a:solidFill>
            </a:rPr>
            <a:t>Oferta</a:t>
          </a:r>
        </a:p>
        <a:p>
          <a:endParaRPr lang="pt-BR" dirty="0"/>
        </a:p>
      </dgm:t>
    </dgm:pt>
    <dgm:pt modelId="{2DE207C8-75EA-4A78-A26D-AF941DB1EF8A}" type="parTrans" cxnId="{BA4C1DE6-7A75-4036-AD39-92FF925A873E}">
      <dgm:prSet/>
      <dgm:spPr/>
      <dgm:t>
        <a:bodyPr/>
        <a:lstStyle/>
        <a:p>
          <a:endParaRPr lang="pt-BR"/>
        </a:p>
      </dgm:t>
    </dgm:pt>
    <dgm:pt modelId="{6E6F0738-67E6-44C8-B8B0-C33C4E6748B1}" type="sibTrans" cxnId="{BA4C1DE6-7A75-4036-AD39-92FF925A873E}">
      <dgm:prSet/>
      <dgm:spPr/>
      <dgm:t>
        <a:bodyPr/>
        <a:lstStyle/>
        <a:p>
          <a:endParaRPr lang="pt-BR"/>
        </a:p>
      </dgm:t>
    </dgm:pt>
    <dgm:pt modelId="{0A4948CF-BD09-4D4F-A64A-31CFA3C3FDE8}" type="pres">
      <dgm:prSet presAssocID="{9819FD05-1882-43A8-A588-359E2CFD70B6}" presName="arrowDiagram" presStyleCnt="0">
        <dgm:presLayoutVars>
          <dgm:chMax val="5"/>
          <dgm:dir/>
          <dgm:resizeHandles val="exact"/>
        </dgm:presLayoutVars>
      </dgm:prSet>
      <dgm:spPr/>
    </dgm:pt>
    <dgm:pt modelId="{27C07423-0461-4FD0-AF46-BB41699B3792}" type="pres">
      <dgm:prSet presAssocID="{9819FD05-1882-43A8-A588-359E2CFD70B6}" presName="arrow" presStyleLbl="bgShp" presStyleIdx="0" presStyleCnt="1"/>
      <dgm:spPr/>
      <dgm:t>
        <a:bodyPr/>
        <a:lstStyle/>
        <a:p>
          <a:endParaRPr lang="pt-BR"/>
        </a:p>
      </dgm:t>
    </dgm:pt>
    <dgm:pt modelId="{8866937B-D233-4E8E-8DFA-AD3F2843D21C}" type="pres">
      <dgm:prSet presAssocID="{9819FD05-1882-43A8-A588-359E2CFD70B6}" presName="arrowDiagram3" presStyleCnt="0"/>
      <dgm:spPr/>
    </dgm:pt>
    <dgm:pt modelId="{4FBF66EB-9972-4800-A306-0F230E2A6AF8}" type="pres">
      <dgm:prSet presAssocID="{38935FA1-BBC9-4A22-AE37-608C038B98A6}" presName="bullet3a" presStyleLbl="node1" presStyleIdx="0" presStyleCnt="3"/>
      <dgm:spPr/>
    </dgm:pt>
    <dgm:pt modelId="{8EB54BA2-FB3C-4491-A628-41F21FFC02F0}" type="pres">
      <dgm:prSet presAssocID="{38935FA1-BBC9-4A22-AE37-608C038B98A6}" presName="textBox3a" presStyleLbl="revTx" presStyleIdx="0" presStyleCnt="3">
        <dgm:presLayoutVars>
          <dgm:bulletEnabled val="1"/>
        </dgm:presLayoutVars>
      </dgm:prSet>
      <dgm:spPr/>
      <dgm:t>
        <a:bodyPr/>
        <a:lstStyle/>
        <a:p>
          <a:endParaRPr lang="pt-BR"/>
        </a:p>
      </dgm:t>
    </dgm:pt>
    <dgm:pt modelId="{D948DD1E-273D-4137-8911-903A043A544D}" type="pres">
      <dgm:prSet presAssocID="{276C747D-F224-47AC-9368-C410AFB0661B}" presName="bullet3b" presStyleLbl="node1" presStyleIdx="1" presStyleCnt="3"/>
      <dgm:spPr/>
    </dgm:pt>
    <dgm:pt modelId="{37019C1D-4197-43E6-9693-5E3FA6F59E2F}" type="pres">
      <dgm:prSet presAssocID="{276C747D-F224-47AC-9368-C410AFB0661B}" presName="textBox3b" presStyleLbl="revTx" presStyleIdx="1" presStyleCnt="3" custLinFactNeighborX="7727" custLinFactNeighborY="-9875">
        <dgm:presLayoutVars>
          <dgm:bulletEnabled val="1"/>
        </dgm:presLayoutVars>
      </dgm:prSet>
      <dgm:spPr/>
      <dgm:t>
        <a:bodyPr/>
        <a:lstStyle/>
        <a:p>
          <a:endParaRPr lang="pt-BR"/>
        </a:p>
      </dgm:t>
    </dgm:pt>
    <dgm:pt modelId="{12264457-2D04-4BDC-B29E-1C64B4103F44}" type="pres">
      <dgm:prSet presAssocID="{15A96094-01E9-4872-977B-E1D041E8A031}" presName="bullet3c" presStyleLbl="node1" presStyleIdx="2" presStyleCnt="3"/>
      <dgm:spPr/>
    </dgm:pt>
    <dgm:pt modelId="{E616B67A-0004-416E-8CEA-503A47AB8C22}" type="pres">
      <dgm:prSet presAssocID="{15A96094-01E9-4872-977B-E1D041E8A031}" presName="textBox3c" presStyleLbl="revTx" presStyleIdx="2" presStyleCnt="3" custLinFactNeighborX="8572" custLinFactNeighborY="787">
        <dgm:presLayoutVars>
          <dgm:bulletEnabled val="1"/>
        </dgm:presLayoutVars>
      </dgm:prSet>
      <dgm:spPr/>
      <dgm:t>
        <a:bodyPr/>
        <a:lstStyle/>
        <a:p>
          <a:endParaRPr lang="pt-BR"/>
        </a:p>
      </dgm:t>
    </dgm:pt>
  </dgm:ptLst>
  <dgm:cxnLst>
    <dgm:cxn modelId="{F8F887F5-F099-4933-9BFD-E81FD42D7C81}" srcId="{9819FD05-1882-43A8-A588-359E2CFD70B6}" destId="{38935FA1-BBC9-4A22-AE37-608C038B98A6}" srcOrd="0" destOrd="0" parTransId="{2BFCABF5-03B2-4786-A957-E0C53EF84EC4}" sibTransId="{AF22C294-F24D-446C-978E-53A8874C1BE6}"/>
    <dgm:cxn modelId="{D42C3162-69DC-43E1-9C23-F54576F16141}" type="presOf" srcId="{276C747D-F224-47AC-9368-C410AFB0661B}" destId="{37019C1D-4197-43E6-9693-5E3FA6F59E2F}" srcOrd="0" destOrd="0" presId="urn:microsoft.com/office/officeart/2005/8/layout/arrow2"/>
    <dgm:cxn modelId="{42E49E99-6A0C-4440-96A1-F35E647E187B}" srcId="{9819FD05-1882-43A8-A588-359E2CFD70B6}" destId="{276C747D-F224-47AC-9368-C410AFB0661B}" srcOrd="1" destOrd="0" parTransId="{A027EBC8-649C-4E7B-94B0-D106F8ECEBFA}" sibTransId="{12193AAF-4FD1-4E51-83DC-167268201CCA}"/>
    <dgm:cxn modelId="{98CC9371-FAE1-45C7-B587-B229F37B2A50}" type="presOf" srcId="{15A96094-01E9-4872-977B-E1D041E8A031}" destId="{E616B67A-0004-416E-8CEA-503A47AB8C22}" srcOrd="0" destOrd="0" presId="urn:microsoft.com/office/officeart/2005/8/layout/arrow2"/>
    <dgm:cxn modelId="{C093B957-5F7E-4CE3-970C-71F451B9E720}" type="presOf" srcId="{9819FD05-1882-43A8-A588-359E2CFD70B6}" destId="{0A4948CF-BD09-4D4F-A64A-31CFA3C3FDE8}" srcOrd="0" destOrd="0" presId="urn:microsoft.com/office/officeart/2005/8/layout/arrow2"/>
    <dgm:cxn modelId="{BA4C1DE6-7A75-4036-AD39-92FF925A873E}" srcId="{9819FD05-1882-43A8-A588-359E2CFD70B6}" destId="{15A96094-01E9-4872-977B-E1D041E8A031}" srcOrd="2" destOrd="0" parTransId="{2DE207C8-75EA-4A78-A26D-AF941DB1EF8A}" sibTransId="{6E6F0738-67E6-44C8-B8B0-C33C4E6748B1}"/>
    <dgm:cxn modelId="{A775A479-5E59-460F-9AF3-15AE721BF602}" type="presOf" srcId="{38935FA1-BBC9-4A22-AE37-608C038B98A6}" destId="{8EB54BA2-FB3C-4491-A628-41F21FFC02F0}" srcOrd="0" destOrd="0" presId="urn:microsoft.com/office/officeart/2005/8/layout/arrow2"/>
    <dgm:cxn modelId="{1CC077EE-60CE-4EDA-B7D5-1D4E09AADB52}" type="presParOf" srcId="{0A4948CF-BD09-4D4F-A64A-31CFA3C3FDE8}" destId="{27C07423-0461-4FD0-AF46-BB41699B3792}" srcOrd="0" destOrd="0" presId="urn:microsoft.com/office/officeart/2005/8/layout/arrow2"/>
    <dgm:cxn modelId="{37F71332-A850-4815-A62D-266D75F1648F}" type="presParOf" srcId="{0A4948CF-BD09-4D4F-A64A-31CFA3C3FDE8}" destId="{8866937B-D233-4E8E-8DFA-AD3F2843D21C}" srcOrd="1" destOrd="0" presId="urn:microsoft.com/office/officeart/2005/8/layout/arrow2"/>
    <dgm:cxn modelId="{45557772-495D-4DE7-B32B-04088D951B69}" type="presParOf" srcId="{8866937B-D233-4E8E-8DFA-AD3F2843D21C}" destId="{4FBF66EB-9972-4800-A306-0F230E2A6AF8}" srcOrd="0" destOrd="0" presId="urn:microsoft.com/office/officeart/2005/8/layout/arrow2"/>
    <dgm:cxn modelId="{79D3739A-383C-4C51-A72D-589A9C4304D2}" type="presParOf" srcId="{8866937B-D233-4E8E-8DFA-AD3F2843D21C}" destId="{8EB54BA2-FB3C-4491-A628-41F21FFC02F0}" srcOrd="1" destOrd="0" presId="urn:microsoft.com/office/officeart/2005/8/layout/arrow2"/>
    <dgm:cxn modelId="{F9421CD7-C4B9-4508-9EFC-4C7E7494CEE5}" type="presParOf" srcId="{8866937B-D233-4E8E-8DFA-AD3F2843D21C}" destId="{D948DD1E-273D-4137-8911-903A043A544D}" srcOrd="2" destOrd="0" presId="urn:microsoft.com/office/officeart/2005/8/layout/arrow2"/>
    <dgm:cxn modelId="{8557D7D3-E254-40AE-A4BF-38C8469311C9}" type="presParOf" srcId="{8866937B-D233-4E8E-8DFA-AD3F2843D21C}" destId="{37019C1D-4197-43E6-9693-5E3FA6F59E2F}" srcOrd="3" destOrd="0" presId="urn:microsoft.com/office/officeart/2005/8/layout/arrow2"/>
    <dgm:cxn modelId="{FC0E5DFF-6C9E-41C5-9DDA-3781C0DE5A05}" type="presParOf" srcId="{8866937B-D233-4E8E-8DFA-AD3F2843D21C}" destId="{12264457-2D04-4BDC-B29E-1C64B4103F44}" srcOrd="4" destOrd="0" presId="urn:microsoft.com/office/officeart/2005/8/layout/arrow2"/>
    <dgm:cxn modelId="{BBBC4DF0-94F8-42F4-98AE-9F98D4CDEB23}" type="presParOf" srcId="{8866937B-D233-4E8E-8DFA-AD3F2843D21C}" destId="{E616B67A-0004-416E-8CEA-503A47AB8C22}" srcOrd="5"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53976-A3D3-4680-84DE-F520992E0F53}">
      <dsp:nvSpPr>
        <dsp:cNvPr id="0" name=""/>
        <dsp:cNvSpPr/>
      </dsp:nvSpPr>
      <dsp:spPr>
        <a:xfrm>
          <a:off x="1006"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¿Qué es Auditoría de Desempeño?</a:t>
          </a:r>
          <a:endParaRPr lang="es-419" sz="1200" kern="1200" noProof="0" dirty="0"/>
        </a:p>
      </dsp:txBody>
      <dsp:txXfrm>
        <a:off x="323817" y="2676735"/>
        <a:ext cx="968435" cy="645622"/>
      </dsp:txXfrm>
    </dsp:sp>
    <dsp:sp modelId="{CC764B6C-0E74-456E-8C96-713DFD415FC7}">
      <dsp:nvSpPr>
        <dsp:cNvPr id="0" name=""/>
        <dsp:cNvSpPr/>
      </dsp:nvSpPr>
      <dsp:spPr>
        <a:xfrm>
          <a:off x="1453658"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Ciclo de las Auditorías</a:t>
          </a:r>
          <a:endParaRPr lang="es-419" sz="1200" kern="1200" noProof="0" dirty="0"/>
        </a:p>
      </dsp:txBody>
      <dsp:txXfrm>
        <a:off x="1776469" y="2676735"/>
        <a:ext cx="968435" cy="645622"/>
      </dsp:txXfrm>
    </dsp:sp>
    <dsp:sp modelId="{88C35D7F-B763-4CA3-99A1-EFB2ECB987F6}">
      <dsp:nvSpPr>
        <dsp:cNvPr id="0" name=""/>
        <dsp:cNvSpPr/>
      </dsp:nvSpPr>
      <dsp:spPr>
        <a:xfrm>
          <a:off x="2906310"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Análisis de </a:t>
          </a:r>
          <a:r>
            <a:rPr lang="es-419" sz="1200" kern="1200" noProof="0" dirty="0" err="1" smtClean="0"/>
            <a:t>Stakeholders</a:t>
          </a:r>
          <a:endParaRPr lang="es-419" sz="1200" kern="1200" noProof="0" dirty="0"/>
        </a:p>
      </dsp:txBody>
      <dsp:txXfrm>
        <a:off x="3229121" y="2676735"/>
        <a:ext cx="968435" cy="645622"/>
      </dsp:txXfrm>
    </dsp:sp>
    <dsp:sp modelId="{45799246-F6FD-47F3-8DA4-A439A405C12A}">
      <dsp:nvSpPr>
        <dsp:cNvPr id="0" name=""/>
        <dsp:cNvSpPr/>
      </dsp:nvSpPr>
      <dsp:spPr>
        <a:xfrm>
          <a:off x="4358961"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Mapear Procesos</a:t>
          </a:r>
          <a:endParaRPr lang="es-419" sz="1200" kern="1200" noProof="0" dirty="0"/>
        </a:p>
      </dsp:txBody>
      <dsp:txXfrm>
        <a:off x="4681772" y="2676735"/>
        <a:ext cx="968435" cy="645622"/>
      </dsp:txXfrm>
    </dsp:sp>
    <dsp:sp modelId="{BACD905C-B2C9-4D3D-ABB8-0DC916361456}">
      <dsp:nvSpPr>
        <dsp:cNvPr id="0" name=""/>
        <dsp:cNvSpPr/>
      </dsp:nvSpPr>
      <dsp:spPr>
        <a:xfrm>
          <a:off x="5811613"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Análisis SWOT y Verificación de Riesgo</a:t>
          </a:r>
          <a:endParaRPr lang="es-419" sz="1200" kern="1200" noProof="0" dirty="0"/>
        </a:p>
      </dsp:txBody>
      <dsp:txXfrm>
        <a:off x="6134424" y="2676735"/>
        <a:ext cx="968435" cy="645622"/>
      </dsp:txXfrm>
    </dsp:sp>
    <dsp:sp modelId="{CC5AF501-BCD2-4DFF-9F33-992E24614692}">
      <dsp:nvSpPr>
        <dsp:cNvPr id="0" name=""/>
        <dsp:cNvSpPr/>
      </dsp:nvSpPr>
      <dsp:spPr>
        <a:xfrm>
          <a:off x="7264264"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Matriz de Planeamiento</a:t>
          </a:r>
          <a:endParaRPr lang="es-419" sz="1200" kern="1200" noProof="0" dirty="0"/>
        </a:p>
      </dsp:txBody>
      <dsp:txXfrm>
        <a:off x="7587075" y="2676735"/>
        <a:ext cx="968435" cy="645622"/>
      </dsp:txXfrm>
    </dsp:sp>
    <dsp:sp modelId="{16F4C43D-5281-4A32-990A-81BA5DCC4987}">
      <dsp:nvSpPr>
        <dsp:cNvPr id="0" name=""/>
        <dsp:cNvSpPr/>
      </dsp:nvSpPr>
      <dsp:spPr>
        <a:xfrm>
          <a:off x="8716916"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Matriz de Hallazgos</a:t>
          </a:r>
          <a:endParaRPr lang="es-419" sz="1200" kern="1200" noProof="0" dirty="0"/>
        </a:p>
      </dsp:txBody>
      <dsp:txXfrm>
        <a:off x="9039727" y="2676735"/>
        <a:ext cx="968435" cy="645622"/>
      </dsp:txXfrm>
    </dsp:sp>
    <dsp:sp modelId="{3A6E4DF9-0DAE-460A-905F-0AF87A198394}">
      <dsp:nvSpPr>
        <dsp:cNvPr id="0" name=""/>
        <dsp:cNvSpPr/>
      </dsp:nvSpPr>
      <dsp:spPr>
        <a:xfrm>
          <a:off x="10169567" y="2676735"/>
          <a:ext cx="1614057" cy="6456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419" sz="1200" kern="1200" noProof="0" dirty="0" smtClean="0"/>
            <a:t>Informe de Auditoría</a:t>
          </a:r>
          <a:endParaRPr lang="es-419" sz="1200" kern="1200" noProof="0" dirty="0"/>
        </a:p>
      </dsp:txBody>
      <dsp:txXfrm>
        <a:off x="10492378" y="2676735"/>
        <a:ext cx="968435" cy="64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07423-0461-4FD0-AF46-BB41699B3792}">
      <dsp:nvSpPr>
        <dsp:cNvPr id="0" name=""/>
        <dsp:cNvSpPr/>
      </dsp:nvSpPr>
      <dsp:spPr>
        <a:xfrm>
          <a:off x="0" y="303397"/>
          <a:ext cx="5509291" cy="344330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F66EB-9972-4800-A306-0F230E2A6AF8}">
      <dsp:nvSpPr>
        <dsp:cNvPr id="0" name=""/>
        <dsp:cNvSpPr/>
      </dsp:nvSpPr>
      <dsp:spPr>
        <a:xfrm>
          <a:off x="699679" y="2679967"/>
          <a:ext cx="143241" cy="143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B54BA2-FB3C-4491-A628-41F21FFC02F0}">
      <dsp:nvSpPr>
        <dsp:cNvPr id="0" name=""/>
        <dsp:cNvSpPr/>
      </dsp:nvSpPr>
      <dsp:spPr>
        <a:xfrm>
          <a:off x="771300" y="2751588"/>
          <a:ext cx="1283664" cy="99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01" tIns="0" rIns="0" bIns="0" numCol="1" spcCol="1270" anchor="t" anchorCtr="0">
          <a:noAutofit/>
        </a:bodyPr>
        <a:lstStyle/>
        <a:p>
          <a:pPr lvl="0" algn="l" defTabSz="711200">
            <a:lnSpc>
              <a:spcPct val="90000"/>
            </a:lnSpc>
            <a:spcBef>
              <a:spcPct val="0"/>
            </a:spcBef>
            <a:spcAft>
              <a:spcPct val="35000"/>
            </a:spcAft>
          </a:pPr>
          <a:r>
            <a:rPr lang="es-419" sz="1600" kern="1200" noProof="0" dirty="0" smtClean="0">
              <a:solidFill>
                <a:srgbClr val="FF0000"/>
              </a:solidFill>
            </a:rPr>
            <a:t>Planeamiento</a:t>
          </a:r>
          <a:r>
            <a:rPr lang="pt-BR" sz="1600" kern="1200" dirty="0" smtClean="0">
              <a:solidFill>
                <a:srgbClr val="FF0000"/>
              </a:solidFill>
            </a:rPr>
            <a:t> </a:t>
          </a:r>
          <a:endParaRPr lang="pt-BR" sz="1600" kern="1200" dirty="0">
            <a:solidFill>
              <a:srgbClr val="FF0000"/>
            </a:solidFill>
          </a:endParaRPr>
        </a:p>
      </dsp:txBody>
      <dsp:txXfrm>
        <a:off x="771300" y="2751588"/>
        <a:ext cx="1283664" cy="995115"/>
      </dsp:txXfrm>
    </dsp:sp>
    <dsp:sp modelId="{D948DD1E-273D-4137-8911-903A043A544D}">
      <dsp:nvSpPr>
        <dsp:cNvPr id="0" name=""/>
        <dsp:cNvSpPr/>
      </dsp:nvSpPr>
      <dsp:spPr>
        <a:xfrm>
          <a:off x="1964062" y="1744076"/>
          <a:ext cx="258936" cy="258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19C1D-4197-43E6-9693-5E3FA6F59E2F}">
      <dsp:nvSpPr>
        <dsp:cNvPr id="0" name=""/>
        <dsp:cNvSpPr/>
      </dsp:nvSpPr>
      <dsp:spPr>
        <a:xfrm>
          <a:off x="2195699" y="1688570"/>
          <a:ext cx="1322229" cy="187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05" tIns="0" rIns="0" bIns="0" numCol="1" spcCol="1270" anchor="t" anchorCtr="0">
          <a:noAutofit/>
        </a:bodyPr>
        <a:lstStyle/>
        <a:p>
          <a:pPr lvl="0" algn="l" defTabSz="711200">
            <a:lnSpc>
              <a:spcPct val="90000"/>
            </a:lnSpc>
            <a:spcBef>
              <a:spcPct val="0"/>
            </a:spcBef>
            <a:spcAft>
              <a:spcPct val="35000"/>
            </a:spcAft>
          </a:pPr>
          <a:r>
            <a:rPr lang="es-419" sz="1600" kern="1200" noProof="0" dirty="0" smtClean="0">
              <a:solidFill>
                <a:srgbClr val="FF0000"/>
              </a:solidFill>
            </a:rPr>
            <a:t>Desarrollo</a:t>
          </a:r>
          <a:endParaRPr lang="es-419" sz="1600" kern="1200" noProof="0" dirty="0">
            <a:solidFill>
              <a:srgbClr val="FF0000"/>
            </a:solidFill>
          </a:endParaRPr>
        </a:p>
      </dsp:txBody>
      <dsp:txXfrm>
        <a:off x="2195699" y="1688570"/>
        <a:ext cx="1322229" cy="1873158"/>
      </dsp:txXfrm>
    </dsp:sp>
    <dsp:sp modelId="{12264457-2D04-4BDC-B29E-1C64B4103F44}">
      <dsp:nvSpPr>
        <dsp:cNvPr id="0" name=""/>
        <dsp:cNvSpPr/>
      </dsp:nvSpPr>
      <dsp:spPr>
        <a:xfrm>
          <a:off x="3484626" y="1174553"/>
          <a:ext cx="358103" cy="3581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6B67A-0004-416E-8CEA-503A47AB8C22}">
      <dsp:nvSpPr>
        <dsp:cNvPr id="0" name=""/>
        <dsp:cNvSpPr/>
      </dsp:nvSpPr>
      <dsp:spPr>
        <a:xfrm>
          <a:off x="3777020" y="1372439"/>
          <a:ext cx="1322229" cy="239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52" tIns="0" rIns="0" bIns="0" numCol="1" spcCol="1270" anchor="t" anchorCtr="0">
          <a:noAutofit/>
        </a:bodyPr>
        <a:lstStyle/>
        <a:p>
          <a:pPr lvl="0" algn="l" defTabSz="711200">
            <a:lnSpc>
              <a:spcPct val="90000"/>
            </a:lnSpc>
            <a:spcBef>
              <a:spcPct val="0"/>
            </a:spcBef>
            <a:spcAft>
              <a:spcPct val="35000"/>
            </a:spcAft>
          </a:pPr>
          <a:r>
            <a:rPr lang="pt-BR" sz="1600" kern="1200" dirty="0" smtClean="0">
              <a:solidFill>
                <a:srgbClr val="FF0000"/>
              </a:solidFill>
            </a:rPr>
            <a:t>Oferta</a:t>
          </a:r>
        </a:p>
        <a:p>
          <a:pPr lvl="0" algn="l" defTabSz="711200">
            <a:lnSpc>
              <a:spcPct val="90000"/>
            </a:lnSpc>
            <a:spcBef>
              <a:spcPct val="0"/>
            </a:spcBef>
            <a:spcAft>
              <a:spcPct val="35000"/>
            </a:spcAft>
          </a:pPr>
          <a:endParaRPr lang="pt-BR" sz="1600" kern="1200" dirty="0"/>
        </a:p>
      </dsp:txBody>
      <dsp:txXfrm>
        <a:off x="3777020" y="1372439"/>
        <a:ext cx="1322229" cy="23930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54602" cy="49765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62133" y="0"/>
            <a:ext cx="2954602" cy="497658"/>
          </a:xfrm>
          <a:prstGeom prst="rect">
            <a:avLst/>
          </a:prstGeom>
        </p:spPr>
        <p:txBody>
          <a:bodyPr vert="horz" lIns="91440" tIns="45720" rIns="91440" bIns="45720" rtlCol="0"/>
          <a:lstStyle>
            <a:lvl1pPr algn="r">
              <a:defRPr sz="1200"/>
            </a:lvl1pPr>
          </a:lstStyle>
          <a:p>
            <a:fld id="{F472CF29-FEE5-433B-B6A8-B424D5796AC6}" type="datetimeFigureOut">
              <a:rPr lang="pt-BR" smtClean="0"/>
              <a:t>09/04/2019</a:t>
            </a:fld>
            <a:endParaRPr lang="pt-BR"/>
          </a:p>
        </p:txBody>
      </p:sp>
      <p:sp>
        <p:nvSpPr>
          <p:cNvPr id="4" name="Espaço Reservado para Imagem de Slide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1832" y="4773374"/>
            <a:ext cx="5454650" cy="3905488"/>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1044"/>
            <a:ext cx="2954602" cy="497656"/>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62133" y="9421044"/>
            <a:ext cx="2954602" cy="497656"/>
          </a:xfrm>
          <a:prstGeom prst="rect">
            <a:avLst/>
          </a:prstGeom>
        </p:spPr>
        <p:txBody>
          <a:bodyPr vert="horz" lIns="91440" tIns="45720" rIns="91440" bIns="45720" rtlCol="0" anchor="b"/>
          <a:lstStyle>
            <a:lvl1pPr algn="r">
              <a:defRPr sz="1200"/>
            </a:lvl1pPr>
          </a:lstStyle>
          <a:p>
            <a:fld id="{C7714D05-A55F-4FB3-BD88-F68B7B65990B}" type="slidenum">
              <a:rPr lang="pt-BR" smtClean="0"/>
              <a:t>‹nº›</a:t>
            </a:fld>
            <a:endParaRPr lang="pt-BR"/>
          </a:p>
        </p:txBody>
      </p:sp>
    </p:spTree>
    <p:extLst>
      <p:ext uri="{BB962C8B-B14F-4D97-AF65-F5344CB8AC3E}">
        <p14:creationId xmlns:p14="http://schemas.microsoft.com/office/powerpoint/2010/main" val="12510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altLang="es-ES" dirty="0" smtClean="0">
              <a:ea typeface="ＭＳ Ｐゴシック" panose="020B0600070205080204" pitchFamily="34" charset="-128"/>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a:t>
            </a:fld>
            <a:endParaRPr lang="pt-BR"/>
          </a:p>
        </p:txBody>
      </p:sp>
    </p:spTree>
    <p:extLst>
      <p:ext uri="{BB962C8B-B14F-4D97-AF65-F5344CB8AC3E}">
        <p14:creationId xmlns:p14="http://schemas.microsoft.com/office/powerpoint/2010/main" val="226736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En sintonía con el apoyo brindado por la GIZ al MOOC de ODS, la OLACEFS está desarrollando, con sus recursos propios, un MOOC sobre Auditoría de Desempeño. Dicho curso ya contempla las normas internacionales actualizadas sobre el tema y sustituirá el curso virtual actualmente existente.</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De igual manera, este MOOC será ofrecido en español, portugués e inglés, y se espera concluirlo en febrero del 2020 y ofrecerlo a partir de marzo del próximo año.</a:t>
            </a:r>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10</a:t>
            </a:fld>
            <a:endParaRPr lang="pt-BR"/>
          </a:p>
        </p:txBody>
      </p:sp>
    </p:spTree>
    <p:extLst>
      <p:ext uri="{BB962C8B-B14F-4D97-AF65-F5344CB8AC3E}">
        <p14:creationId xmlns:p14="http://schemas.microsoft.com/office/powerpoint/2010/main" val="400245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sz="1200" b="0" i="0" u="none" strike="noStrike" kern="1200" baseline="0" dirty="0" smtClean="0">
                <a:solidFill>
                  <a:schemeClr val="tx1"/>
                </a:solidFill>
                <a:latin typeface="+mn-lt"/>
                <a:ea typeface="+mn-ea"/>
                <a:cs typeface="+mn-cs"/>
              </a:rPr>
              <a:t>Ahora pasamos a la Auditoría Coordinada de Gobernanza de Fronteras.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419" sz="1200" b="0" dirty="0" smtClean="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sz="1200" b="0" dirty="0" smtClean="0"/>
              <a:t>Esta auditoría</a:t>
            </a:r>
            <a:r>
              <a:rPr lang="es-419" sz="1200" b="0" baseline="0" dirty="0" smtClean="0"/>
              <a:t> </a:t>
            </a:r>
            <a:r>
              <a:rPr lang="es-419" sz="1200" b="0" i="0" u="none" strike="noStrike" kern="1200" baseline="0" dirty="0" smtClean="0">
                <a:solidFill>
                  <a:schemeClr val="tx1"/>
                </a:solidFill>
                <a:latin typeface="+mn-lt"/>
                <a:ea typeface="+mn-ea"/>
                <a:cs typeface="+mn-cs"/>
              </a:rPr>
              <a:t>tiene el objetivo de e</a:t>
            </a:r>
            <a:r>
              <a:rPr lang="es-419" sz="1200" b="0" dirty="0" smtClean="0"/>
              <a:t>valuar la gobernanza de las políticas públicas aplicadas en las fronteras de los países miembros de la OLACEFS, con enfoque en los siguientes temas: control migratorio; control de tránsito de bienes, materiales y mercancías; promoción del desarrollo sostenible; gestión de los recursos naturales en común en las fronteras; seguridad y defensa.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419" sz="1200" b="0" dirty="0" smtClean="0"/>
          </a:p>
          <a:p>
            <a:pPr marL="0" indent="0" algn="just">
              <a:buNone/>
            </a:pPr>
            <a:r>
              <a:rPr lang="es-ES" sz="1200" dirty="0" smtClean="0"/>
              <a:t>Los equipos de las 13 EFS participantes se encontraron entre los días 19 a 21 de febrero de 2019 en San José, Costa Rica, para el Taller de Consolidación de dicha auditoría.</a:t>
            </a:r>
          </a:p>
          <a:p>
            <a:pPr marL="0" indent="0" algn="just">
              <a:buNone/>
            </a:pPr>
            <a:endParaRPr lang="es-ES" sz="1200" dirty="0" smtClean="0"/>
          </a:p>
          <a:p>
            <a:pPr marL="0" indent="0" algn="just">
              <a:buNone/>
            </a:pPr>
            <a:r>
              <a:rPr lang="es-ES" sz="1200" dirty="0" smtClean="0"/>
              <a:t>Fue acordado que el informe consolidado será presentado</a:t>
            </a:r>
            <a:r>
              <a:rPr lang="es-ES" sz="1200" baseline="0" dirty="0" smtClean="0"/>
              <a:t> en este </a:t>
            </a:r>
            <a:r>
              <a:rPr lang="es-ES" sz="1200" baseline="0" dirty="0" err="1" smtClean="0"/>
              <a:t>més</a:t>
            </a:r>
            <a:r>
              <a:rPr lang="es-ES" sz="1200" baseline="0" dirty="0" smtClean="0"/>
              <a:t>.</a:t>
            </a:r>
            <a:endParaRPr lang="es-419" sz="1050" dirty="0" smtClean="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419" sz="1200" b="0" dirty="0" smtClean="0"/>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11</a:t>
            </a:fld>
            <a:endParaRPr lang="pt-BR"/>
          </a:p>
        </p:txBody>
      </p:sp>
    </p:spTree>
    <p:extLst>
      <p:ext uri="{BB962C8B-B14F-4D97-AF65-F5344CB8AC3E}">
        <p14:creationId xmlns:p14="http://schemas.microsoft.com/office/powerpoint/2010/main" val="102293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err="1" smtClean="0"/>
              <a:t>Las</a:t>
            </a:r>
            <a:r>
              <a:rPr lang="pt-BR" dirty="0" smtClean="0"/>
              <a:t> próximas</a:t>
            </a:r>
            <a:r>
              <a:rPr lang="pt-BR" baseline="0" dirty="0" smtClean="0"/>
              <a:t> etapas de la </a:t>
            </a:r>
            <a:r>
              <a:rPr lang="pt-BR" baseline="0" dirty="0" err="1" smtClean="0"/>
              <a:t>auditoría</a:t>
            </a:r>
            <a:r>
              <a:rPr lang="pt-BR" baseline="0" dirty="0" smtClean="0"/>
              <a:t> </a:t>
            </a:r>
            <a:r>
              <a:rPr lang="pt-BR" baseline="0" dirty="0" err="1" smtClean="0"/>
              <a:t>son</a:t>
            </a:r>
            <a:r>
              <a:rPr lang="pt-BR" baseline="0" dirty="0" smtClean="0"/>
              <a:t> </a:t>
            </a:r>
            <a:r>
              <a:rPr lang="pt-BR" baseline="0" dirty="0" err="1" smtClean="0"/>
              <a:t>las</a:t>
            </a:r>
            <a:r>
              <a:rPr lang="pt-BR" baseline="0" dirty="0" smtClean="0"/>
              <a:t> </a:t>
            </a:r>
            <a:r>
              <a:rPr lang="pt-BR" baseline="0" dirty="0" err="1" smtClean="0"/>
              <a:t>siguientes</a:t>
            </a:r>
            <a:r>
              <a:rPr lang="pt-BR" baseline="0" dirty="0" smtClean="0"/>
              <a:t>...</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12</a:t>
            </a:fld>
            <a:endParaRPr lang="pt-BR"/>
          </a:p>
        </p:txBody>
      </p:sp>
    </p:spTree>
    <p:extLst>
      <p:ext uri="{BB962C8B-B14F-4D97-AF65-F5344CB8AC3E}">
        <p14:creationId xmlns:p14="http://schemas.microsoft.com/office/powerpoint/2010/main" val="144157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13</a:t>
            </a:fld>
            <a:endParaRPr lang="pt-BR"/>
          </a:p>
        </p:txBody>
      </p:sp>
    </p:spTree>
    <p:extLst>
      <p:ext uri="{BB962C8B-B14F-4D97-AF65-F5344CB8AC3E}">
        <p14:creationId xmlns:p14="http://schemas.microsoft.com/office/powerpoint/2010/main" val="233300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Ahora pasamos al breve informe de la Comisión Técnica Especial de Auditoría Ambiental de la OLACEFS (COMTEMA).</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En los años 2014 y 2015, la COMTEMA realizó la primera Auditoría Coordinada sobre Áreas Protegidas en América Latina, con la participación de 11 EFS (Argentina, Bolivia, Brasil, Colombia, Costa Rica, El Salvador, Ecuador, Honduras, México, Paraguay y Venezuela).</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Para la realización de dicha iniciativa regional, se utilizó la herramienta innovadora </a:t>
            </a:r>
            <a:r>
              <a:rPr lang="es-ES" sz="1200" b="0" i="0" u="none" strike="noStrike" kern="1200" baseline="0" dirty="0" err="1" smtClean="0">
                <a:solidFill>
                  <a:schemeClr val="tx1"/>
                </a:solidFill>
                <a:latin typeface="+mn-lt"/>
                <a:ea typeface="+mn-ea"/>
                <a:cs typeface="+mn-cs"/>
              </a:rPr>
              <a:t>Indimapa</a:t>
            </a:r>
            <a:r>
              <a:rPr lang="es-ES" sz="1200" b="0" i="0" u="none" strike="noStrike" kern="1200" baseline="0" dirty="0" smtClean="0">
                <a:solidFill>
                  <a:schemeClr val="tx1"/>
                </a:solidFill>
                <a:latin typeface="+mn-lt"/>
                <a:ea typeface="+mn-ea"/>
                <a:cs typeface="+mn-cs"/>
              </a:rPr>
              <a:t>, desarrollada por la EFS de Brasil, que utiliza índices e indicadores relativos a la implementación y gestión de las áreas protegidas, y que facilita la visualización y comunicación de los resultados. </a:t>
            </a:r>
            <a:endParaRPr lang="pt-BR" b="1" dirty="0" smtClean="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14</a:t>
            </a:fld>
            <a:endParaRPr lang="pt-BR"/>
          </a:p>
        </p:txBody>
      </p:sp>
    </p:spTree>
    <p:extLst>
      <p:ext uri="{BB962C8B-B14F-4D97-AF65-F5344CB8AC3E}">
        <p14:creationId xmlns:p14="http://schemas.microsoft.com/office/powerpoint/2010/main" val="178233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Como parte de los trabajos a ser ejecutados durante la gestión 2018-2020, la COMTEMA, actualmente bajo presidencia del TCU de Brasil, decidió realizar un nuevo proceso regional de auditoría coordinada sobre áreas protegidas. </a:t>
            </a:r>
            <a:endParaRPr lang="pt-BR" b="1" dirty="0" smtClean="0"/>
          </a:p>
          <a:p>
            <a:endParaRPr lang="pt-BR" sz="1200" b="1" baseline="0" dirty="0" smtClean="0">
              <a:latin typeface="+mn-lt"/>
            </a:endParaRPr>
          </a:p>
          <a:p>
            <a:r>
              <a:rPr lang="pt-BR" sz="1200" b="0" baseline="0" dirty="0" smtClean="0">
                <a:latin typeface="+mn-lt"/>
              </a:rPr>
              <a:t>El objetivo de la </a:t>
            </a:r>
            <a:r>
              <a:rPr lang="pt-BR" sz="1200" b="0" baseline="0" dirty="0" err="1" smtClean="0">
                <a:latin typeface="+mn-lt"/>
              </a:rPr>
              <a:t>auditoría</a:t>
            </a:r>
            <a:r>
              <a:rPr lang="pt-BR" sz="1200" b="0" baseline="0" dirty="0" smtClean="0">
                <a:latin typeface="+mn-lt"/>
              </a:rPr>
              <a:t> </a:t>
            </a:r>
            <a:r>
              <a:rPr lang="pt-BR" sz="1200" b="0" baseline="0" dirty="0" err="1" smtClean="0">
                <a:latin typeface="+mn-lt"/>
              </a:rPr>
              <a:t>coordinada</a:t>
            </a:r>
            <a:r>
              <a:rPr lang="pt-BR" sz="1200" b="0" baseline="0" dirty="0" smtClean="0">
                <a:latin typeface="+mn-lt"/>
              </a:rPr>
              <a:t> es </a:t>
            </a:r>
            <a:r>
              <a:rPr lang="es-ES" sz="1200" b="0" i="0" u="none" strike="noStrike" kern="1200" baseline="0" dirty="0" smtClean="0">
                <a:solidFill>
                  <a:schemeClr val="tx1"/>
                </a:solidFill>
                <a:latin typeface="+mn-lt"/>
                <a:ea typeface="+mn-ea"/>
                <a:cs typeface="+mn-cs"/>
              </a:rPr>
              <a:t>evaluar por segunda vez la situación de las áreas protegidas de América Latina y brindar oportunidad a las EFS de otros países de la región, que no pudieron participar de la edición anterior, a integrase a la nueva iniciativa para contribuir para la preservación de las áreas protegidas. </a:t>
            </a:r>
            <a:endParaRPr lang="pt-BR" dirty="0" smtClean="0"/>
          </a:p>
          <a:p>
            <a:endParaRPr lang="es-ES" sz="1200" dirty="0" smtClean="0"/>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15</a:t>
            </a:fld>
            <a:endParaRPr lang="pt-BR"/>
          </a:p>
        </p:txBody>
      </p:sp>
    </p:spTree>
    <p:extLst>
      <p:ext uri="{BB962C8B-B14F-4D97-AF65-F5344CB8AC3E}">
        <p14:creationId xmlns:p14="http://schemas.microsoft.com/office/powerpoint/2010/main" val="385587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Las</a:t>
            </a:r>
            <a:r>
              <a:rPr lang="pt-BR" baseline="0" dirty="0" smtClean="0"/>
              <a:t> </a:t>
            </a:r>
            <a:r>
              <a:rPr lang="pt-BR" baseline="0" dirty="0" err="1" smtClean="0"/>
              <a:t>instituciones</a:t>
            </a:r>
            <a:r>
              <a:rPr lang="pt-BR" baseline="0" dirty="0" smtClean="0"/>
              <a:t> participantes son....</a:t>
            </a:r>
            <a:endParaRPr lang="pt-BR" dirty="0" smtClean="0"/>
          </a:p>
          <a:p>
            <a:endParaRPr lang="es-ES" sz="1200" dirty="0" smtClean="0"/>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16</a:t>
            </a:fld>
            <a:endParaRPr lang="pt-BR"/>
          </a:p>
        </p:txBody>
      </p:sp>
    </p:spTree>
    <p:extLst>
      <p:ext uri="{BB962C8B-B14F-4D97-AF65-F5344CB8AC3E}">
        <p14:creationId xmlns:p14="http://schemas.microsoft.com/office/powerpoint/2010/main" val="4143885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sz="1200" kern="1200" dirty="0" smtClean="0">
                <a:solidFill>
                  <a:schemeClr val="tx1"/>
                </a:solidFill>
                <a:effectLst/>
                <a:latin typeface="+mn-lt"/>
                <a:ea typeface="+mn-ea"/>
                <a:cs typeface="+mn-cs"/>
              </a:rPr>
              <a:t>17 EFS (Argentina, </a:t>
            </a:r>
            <a:r>
              <a:rPr lang="es-419" sz="1200" kern="1200" baseline="0" dirty="0" smtClean="0">
                <a:solidFill>
                  <a:schemeClr val="tx1"/>
                </a:solidFill>
                <a:effectLst/>
                <a:latin typeface="+mn-lt"/>
                <a:ea typeface="+mn-ea"/>
                <a:cs typeface="+mn-cs"/>
              </a:rPr>
              <a:t>Bolivia, </a:t>
            </a:r>
            <a:r>
              <a:rPr lang="es-419" sz="1200" kern="1200" dirty="0" err="1" smtClean="0">
                <a:solidFill>
                  <a:schemeClr val="tx1"/>
                </a:solidFill>
                <a:effectLst/>
                <a:latin typeface="+mn-lt"/>
                <a:ea typeface="+mn-ea"/>
                <a:cs typeface="+mn-cs"/>
              </a:rPr>
              <a:t>Brasil,Chile</a:t>
            </a:r>
            <a:r>
              <a:rPr lang="es-419" sz="1200" kern="1200" dirty="0" smtClean="0">
                <a:solidFill>
                  <a:schemeClr val="tx1"/>
                </a:solidFill>
                <a:effectLst/>
                <a:latin typeface="+mn-lt"/>
                <a:ea typeface="+mn-ea"/>
                <a:cs typeface="+mn-cs"/>
              </a:rPr>
              <a:t>, Colombia,</a:t>
            </a:r>
            <a:r>
              <a:rPr lang="es-419" sz="1200" kern="1200" baseline="0" dirty="0" smtClean="0">
                <a:solidFill>
                  <a:schemeClr val="tx1"/>
                </a:solidFill>
                <a:effectLst/>
                <a:latin typeface="+mn-lt"/>
                <a:ea typeface="+mn-ea"/>
                <a:cs typeface="+mn-cs"/>
              </a:rPr>
              <a:t> Costa Rica, Cuba, Ecuador, El Salvador, Guatemala, Honduras, México, Paraguay, Perú, República Dominicana; y también </a:t>
            </a:r>
            <a:r>
              <a:rPr lang="es-419" sz="1200" kern="1200" dirty="0" smtClean="0">
                <a:solidFill>
                  <a:schemeClr val="tx1"/>
                </a:solidFill>
                <a:effectLst/>
                <a:latin typeface="+mn-lt"/>
                <a:ea typeface="+mn-ea"/>
                <a:cs typeface="+mn-cs"/>
              </a:rPr>
              <a:t>España y Portugal)… </a:t>
            </a: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 y 1 EF </a:t>
            </a:r>
            <a:r>
              <a:rPr lang="es-419" sz="1200" kern="1200" dirty="0" err="1" smtClean="0">
                <a:solidFill>
                  <a:schemeClr val="tx1"/>
                </a:solidFill>
                <a:effectLst/>
                <a:latin typeface="+mn-lt"/>
                <a:ea typeface="+mn-ea"/>
                <a:cs typeface="+mn-cs"/>
              </a:rPr>
              <a:t>subnacional</a:t>
            </a:r>
            <a:r>
              <a:rPr lang="es-419" sz="1200" kern="1200" dirty="0" smtClean="0">
                <a:solidFill>
                  <a:schemeClr val="tx1"/>
                </a:solidFill>
                <a:effectLst/>
                <a:latin typeface="+mn-lt"/>
                <a:ea typeface="+mn-ea"/>
                <a:cs typeface="+mn-cs"/>
              </a:rPr>
              <a:t> (el Honorable Tribunal de Cuentas de la Provincia de Buenos Aires). </a:t>
            </a: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Esta será la auditoría coordinada con</a:t>
            </a:r>
            <a:r>
              <a:rPr lang="es-419" sz="1200" kern="1200" baseline="0" dirty="0" smtClean="0">
                <a:solidFill>
                  <a:schemeClr val="tx1"/>
                </a:solidFill>
                <a:effectLst/>
                <a:latin typeface="+mn-lt"/>
                <a:ea typeface="+mn-ea"/>
                <a:cs typeface="+mn-cs"/>
              </a:rPr>
              <a:t> la mayor cantidad de instituciones participantes.</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La auditoría será coordinada por la EFS Brasil </a:t>
            </a:r>
            <a:endParaRPr lang="pt-BR" sz="1200" kern="1200" dirty="0" smtClean="0">
              <a:solidFill>
                <a:schemeClr val="tx1"/>
              </a:solidFill>
              <a:effectLst/>
              <a:latin typeface="+mn-lt"/>
              <a:ea typeface="+mn-ea"/>
              <a:cs typeface="+mn-cs"/>
            </a:endParaRPr>
          </a:p>
          <a:p>
            <a:endParaRPr lang="es-ES" sz="1200" dirty="0" smtClean="0"/>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17</a:t>
            </a:fld>
            <a:endParaRPr lang="pt-BR"/>
          </a:p>
        </p:txBody>
      </p:sp>
    </p:spTree>
    <p:extLst>
      <p:ext uri="{BB962C8B-B14F-4D97-AF65-F5344CB8AC3E}">
        <p14:creationId xmlns:p14="http://schemas.microsoft.com/office/powerpoint/2010/main" val="199589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En esa</a:t>
            </a:r>
            <a:r>
              <a:rPr lang="es-ES" sz="1200" baseline="0" dirty="0" smtClean="0"/>
              <a:t> auditoria , s</a:t>
            </a:r>
            <a:r>
              <a:rPr lang="es-ES" sz="1200" dirty="0" smtClean="0"/>
              <a:t>erá</a:t>
            </a:r>
            <a:r>
              <a:rPr lang="es-ES" sz="1200" baseline="0" dirty="0" smtClean="0"/>
              <a:t> e</a:t>
            </a:r>
            <a:r>
              <a:rPr lang="es-ES" sz="1200" dirty="0" smtClean="0"/>
              <a:t>valuada la contribución de las áreas protegidas para la conservación de la biodiversidad…</a:t>
            </a:r>
            <a:endParaRPr lang="pt-BR" dirty="0" smtClean="0"/>
          </a:p>
          <a:p>
            <a:endParaRPr lang="es-ES" sz="1200" dirty="0" smtClean="0"/>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18</a:t>
            </a:fld>
            <a:endParaRPr lang="pt-BR"/>
          </a:p>
        </p:txBody>
      </p:sp>
    </p:spTree>
    <p:extLst>
      <p:ext uri="{BB962C8B-B14F-4D97-AF65-F5344CB8AC3E}">
        <p14:creationId xmlns:p14="http://schemas.microsoft.com/office/powerpoint/2010/main" val="3385718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Por medio de 13</a:t>
            </a:r>
            <a:r>
              <a:rPr lang="es-ES" sz="1200" baseline="0" dirty="0" smtClean="0"/>
              <a:t> indicadores…</a:t>
            </a:r>
            <a:endParaRPr lang="es-ES" sz="1200" dirty="0" smtClean="0"/>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19</a:t>
            </a:fld>
            <a:endParaRPr lang="pt-BR"/>
          </a:p>
        </p:txBody>
      </p:sp>
    </p:spTree>
    <p:extLst>
      <p:ext uri="{BB962C8B-B14F-4D97-AF65-F5344CB8AC3E}">
        <p14:creationId xmlns:p14="http://schemas.microsoft.com/office/powerpoint/2010/main" val="216162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ES" dirty="0" smtClean="0">
                <a:ea typeface="ＭＳ Ｐゴシック" panose="020B0600070205080204" pitchFamily="34" charset="-128"/>
              </a:rPr>
              <a:t>Estimados señores consejeros y titulares de órganos de la OLACEFS,</a:t>
            </a:r>
            <a:r>
              <a:rPr lang="es-CL" altLang="es-ES" baseline="0" dirty="0" smtClean="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altLang="es-ES" baseline="0" dirty="0" smtClean="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ES" baseline="0" dirty="0" smtClean="0">
                <a:ea typeface="ＭＳ Ｐゴシック" panose="020B0600070205080204" pitchFamily="34" charset="-128"/>
              </a:rPr>
              <a:t>Estimados amigos,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altLang="es-ES" baseline="0" dirty="0" smtClean="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ES" baseline="0" dirty="0" smtClean="0">
                <a:ea typeface="ＭＳ Ｐゴシック" panose="020B0600070205080204" pitchFamily="34" charset="-128"/>
              </a:rPr>
              <a:t>Es un gusto estar una vez más con ustedes para compartir los resultados de los trabajos desarrollados por el CCC y la COMTEMA desde la Asamblea realizada en Buenos Aires, en octubre del año pasado.</a:t>
            </a:r>
            <a:endParaRPr lang="es-CL" altLang="es-ES" dirty="0" smtClean="0">
              <a:ea typeface="ＭＳ Ｐゴシック" panose="020B0600070205080204" pitchFamily="34" charset="-128"/>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a:t>
            </a:fld>
            <a:endParaRPr lang="pt-BR"/>
          </a:p>
        </p:txBody>
      </p:sp>
    </p:spTree>
    <p:extLst>
      <p:ext uri="{BB962C8B-B14F-4D97-AF65-F5344CB8AC3E}">
        <p14:creationId xmlns:p14="http://schemas.microsoft.com/office/powerpoint/2010/main" val="116171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 … y a partir de la metodología INDIMAPA, de las Metas de Aichi y de la Agenda 2030 para el Desarrollo Sostenible.</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20</a:t>
            </a:fld>
            <a:endParaRPr lang="pt-BR"/>
          </a:p>
        </p:txBody>
      </p:sp>
    </p:spTree>
    <p:extLst>
      <p:ext uri="{BB962C8B-B14F-4D97-AF65-F5344CB8AC3E}">
        <p14:creationId xmlns:p14="http://schemas.microsoft.com/office/powerpoint/2010/main" val="69383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Los próximos </a:t>
            </a:r>
            <a:r>
              <a:rPr lang="pt-BR" dirty="0" err="1" smtClean="0"/>
              <a:t>pasos</a:t>
            </a:r>
            <a:r>
              <a:rPr lang="pt-BR" dirty="0" smtClean="0"/>
              <a:t> de la </a:t>
            </a:r>
            <a:r>
              <a:rPr lang="pt-BR" dirty="0" err="1" smtClean="0"/>
              <a:t>Auditoría</a:t>
            </a:r>
            <a:r>
              <a:rPr lang="pt-BR" baseline="0" dirty="0" smtClean="0"/>
              <a:t> de Áreas Protegidas </a:t>
            </a:r>
            <a:r>
              <a:rPr lang="pt-BR" baseline="0" dirty="0" err="1" smtClean="0"/>
              <a:t>son</a:t>
            </a:r>
            <a:r>
              <a:rPr lang="pt-BR" baseline="0" dirty="0" smtClean="0"/>
              <a:t> </a:t>
            </a:r>
            <a:r>
              <a:rPr lang="pt-BR" baseline="0" dirty="0" err="1" smtClean="0"/>
              <a:t>los</a:t>
            </a:r>
            <a:r>
              <a:rPr lang="pt-BR" baseline="0" dirty="0" smtClean="0"/>
              <a:t> </a:t>
            </a:r>
            <a:r>
              <a:rPr lang="pt-BR" baseline="0" dirty="0" err="1" smtClean="0"/>
              <a:t>siguientes</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21</a:t>
            </a:fld>
            <a:endParaRPr lang="pt-BR"/>
          </a:p>
        </p:txBody>
      </p:sp>
    </p:spTree>
    <p:extLst>
      <p:ext uri="{BB962C8B-B14F-4D97-AF65-F5344CB8AC3E}">
        <p14:creationId xmlns:p14="http://schemas.microsoft.com/office/powerpoint/2010/main" val="184540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22</a:t>
            </a:fld>
            <a:endParaRPr lang="pt-BR"/>
          </a:p>
        </p:txBody>
      </p:sp>
    </p:spTree>
    <p:extLst>
      <p:ext uri="{BB962C8B-B14F-4D97-AF65-F5344CB8AC3E}">
        <p14:creationId xmlns:p14="http://schemas.microsoft.com/office/powerpoint/2010/main" val="277951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Para concluir, la </a:t>
            </a:r>
            <a:r>
              <a:rPr lang="pt-BR" dirty="0" err="1" smtClean="0"/>
              <a:t>comunicación</a:t>
            </a:r>
            <a:r>
              <a:rPr lang="pt-BR" baseline="0" dirty="0" smtClean="0"/>
              <a:t> de </a:t>
            </a:r>
            <a:r>
              <a:rPr lang="pt-BR" baseline="0" dirty="0" err="1" smtClean="0"/>
              <a:t>los</a:t>
            </a:r>
            <a:r>
              <a:rPr lang="pt-BR" baseline="0" dirty="0" smtClean="0"/>
              <a:t> resultados de la </a:t>
            </a:r>
            <a:r>
              <a:rPr lang="pt-BR" baseline="0" dirty="0" err="1" smtClean="0"/>
              <a:t>auditoría</a:t>
            </a:r>
            <a:r>
              <a:rPr lang="pt-BR" baseline="0" dirty="0" smtClean="0"/>
              <a:t> será realizada por </a:t>
            </a:r>
            <a:r>
              <a:rPr lang="pt-BR" baseline="0" dirty="0" err="1" smtClean="0"/>
              <a:t>los</a:t>
            </a:r>
            <a:r>
              <a:rPr lang="pt-BR" baseline="0" dirty="0" smtClean="0"/>
              <a:t> </a:t>
            </a:r>
            <a:r>
              <a:rPr lang="pt-BR" baseline="0" dirty="0" err="1" smtClean="0"/>
              <a:t>siguientes</a:t>
            </a:r>
            <a:r>
              <a:rPr lang="pt-BR" baseline="0" dirty="0" smtClean="0"/>
              <a:t> </a:t>
            </a:r>
            <a:r>
              <a:rPr lang="pt-BR" baseline="0" dirty="0" err="1" smtClean="0"/>
              <a:t>productos</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23</a:t>
            </a:fld>
            <a:endParaRPr lang="pt-BR"/>
          </a:p>
        </p:txBody>
      </p:sp>
    </p:spTree>
    <p:extLst>
      <p:ext uri="{BB962C8B-B14F-4D97-AF65-F5344CB8AC3E}">
        <p14:creationId xmlns:p14="http://schemas.microsoft.com/office/powerpoint/2010/main" val="1618284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Informes</a:t>
            </a:r>
            <a:r>
              <a:rPr lang="pt-BR" baseline="0" dirty="0" smtClean="0"/>
              <a:t> </a:t>
            </a:r>
            <a:r>
              <a:rPr lang="pt-BR" baseline="0" dirty="0" err="1" smtClean="0"/>
              <a:t>Nacionales</a:t>
            </a:r>
            <a:endParaRPr lang="pt-BR" dirty="0" smtClean="0"/>
          </a:p>
          <a:p>
            <a:r>
              <a:rPr lang="pt-BR" dirty="0" err="1" smtClean="0"/>
              <a:t>Resumen</a:t>
            </a:r>
            <a:r>
              <a:rPr lang="pt-BR" dirty="0" smtClean="0"/>
              <a:t> </a:t>
            </a:r>
            <a:r>
              <a:rPr lang="pt-BR" dirty="0" err="1" smtClean="0"/>
              <a:t>ejecutivo</a:t>
            </a:r>
            <a:endParaRPr lang="pt-BR" dirty="0" smtClean="0"/>
          </a:p>
          <a:p>
            <a:r>
              <a:rPr lang="pt-BR" dirty="0" err="1" smtClean="0"/>
              <a:t>Infografias</a:t>
            </a:r>
            <a:endParaRPr lang="pt-BR" dirty="0" smtClean="0"/>
          </a:p>
          <a:p>
            <a:r>
              <a:rPr lang="pt-BR" dirty="0" err="1" smtClean="0"/>
              <a:t>Indimapa</a:t>
            </a:r>
            <a:endParaRPr lang="pt-BR" dirty="0" smtClean="0"/>
          </a:p>
          <a:p>
            <a:r>
              <a:rPr lang="pt-BR" dirty="0" smtClean="0"/>
              <a:t>Fichas </a:t>
            </a:r>
            <a:r>
              <a:rPr lang="pt-BR" dirty="0" err="1" smtClean="0"/>
              <a:t>síntesis</a:t>
            </a:r>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24</a:t>
            </a:fld>
            <a:endParaRPr lang="pt-BR"/>
          </a:p>
        </p:txBody>
      </p:sp>
    </p:spTree>
    <p:extLst>
      <p:ext uri="{BB962C8B-B14F-4D97-AF65-F5344CB8AC3E}">
        <p14:creationId xmlns:p14="http://schemas.microsoft.com/office/powerpoint/2010/main" val="1447035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25</a:t>
            </a:fld>
            <a:endParaRPr lang="pt-BR"/>
          </a:p>
        </p:txBody>
      </p:sp>
    </p:spTree>
    <p:extLst>
      <p:ext uri="{BB962C8B-B14F-4D97-AF65-F5344CB8AC3E}">
        <p14:creationId xmlns:p14="http://schemas.microsoft.com/office/powerpoint/2010/main" val="1121612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26</a:t>
            </a:fld>
            <a:endParaRPr lang="pt-BR"/>
          </a:p>
        </p:txBody>
      </p:sp>
    </p:spTree>
    <p:extLst>
      <p:ext uri="{BB962C8B-B14F-4D97-AF65-F5344CB8AC3E}">
        <p14:creationId xmlns:p14="http://schemas.microsoft.com/office/powerpoint/2010/main" val="425144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fontAlgn="t"/>
            <a:r>
              <a:rPr lang="es-ES" sz="1200" b="0" i="0" kern="1200" dirty="0" smtClean="0">
                <a:solidFill>
                  <a:schemeClr val="tx1"/>
                </a:solidFill>
                <a:effectLst/>
                <a:latin typeface="+mn-lt"/>
                <a:ea typeface="+mn-ea"/>
                <a:cs typeface="+mn-cs"/>
              </a:rPr>
              <a:t/>
            </a:r>
            <a:br>
              <a:rPr lang="es-ES" sz="1200" b="0" i="0" kern="1200" dirty="0" smtClean="0">
                <a:solidFill>
                  <a:schemeClr val="tx1"/>
                </a:solidFill>
                <a:effectLst/>
                <a:latin typeface="+mn-lt"/>
                <a:ea typeface="+mn-ea"/>
                <a:cs typeface="+mn-cs"/>
              </a:rPr>
            </a:br>
            <a:r>
              <a:rPr lang="es-ES" sz="1200" b="0" i="0" kern="1200" dirty="0" smtClean="0">
                <a:solidFill>
                  <a:schemeClr val="tx1"/>
                </a:solidFill>
                <a:effectLst/>
                <a:latin typeface="+mn-lt"/>
                <a:ea typeface="+mn-ea"/>
                <a:cs typeface="+mn-cs"/>
              </a:rPr>
              <a:t>Sabemos que las dificultades son muchas y los desafíos son grandes.</a:t>
            </a:r>
          </a:p>
          <a:p>
            <a:pPr fontAlgn="t"/>
            <a:endParaRPr lang="es-ES" sz="1200" b="0" i="0" kern="1200" dirty="0" smtClean="0">
              <a:solidFill>
                <a:schemeClr val="tx1"/>
              </a:solidFill>
              <a:effectLst/>
              <a:latin typeface="+mn-lt"/>
              <a:ea typeface="+mn-ea"/>
              <a:cs typeface="+mn-cs"/>
            </a:endParaRPr>
          </a:p>
          <a:p>
            <a:pPr fontAlgn="t"/>
            <a:r>
              <a:rPr lang="es-ES" sz="1200" b="0" i="0" kern="1200" dirty="0" smtClean="0">
                <a:solidFill>
                  <a:schemeClr val="tx1"/>
                </a:solidFill>
                <a:effectLst/>
                <a:latin typeface="+mn-lt"/>
                <a:ea typeface="+mn-ea"/>
                <a:cs typeface="+mn-cs"/>
              </a:rPr>
              <a:t>Y,</a:t>
            </a:r>
            <a:r>
              <a:rPr lang="es-ES" sz="1200" b="0" i="0" kern="1200" baseline="0" dirty="0" smtClean="0">
                <a:solidFill>
                  <a:schemeClr val="tx1"/>
                </a:solidFill>
                <a:effectLst/>
                <a:latin typeface="+mn-lt"/>
                <a:ea typeface="+mn-ea"/>
                <a:cs typeface="+mn-cs"/>
              </a:rPr>
              <a:t> a veces, la gente puede cansarse durante el camino…</a:t>
            </a:r>
            <a:endParaRPr lang="es-ES" sz="1200" b="0" i="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3</a:t>
            </a:fld>
            <a:endParaRPr lang="pt-BR"/>
          </a:p>
        </p:txBody>
      </p:sp>
    </p:spTree>
    <p:extLst>
      <p:ext uri="{BB962C8B-B14F-4D97-AF65-F5344CB8AC3E}">
        <p14:creationId xmlns:p14="http://schemas.microsoft.com/office/powerpoint/2010/main" val="24589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2000" baseline="0" dirty="0" smtClean="0"/>
          </a:p>
          <a:p>
            <a:r>
              <a:rPr lang="es-ES" sz="2000" dirty="0" smtClean="0"/>
              <a:t>Pero tenemos una grande motivación que nos recuerda,</a:t>
            </a:r>
            <a:r>
              <a:rPr lang="es-ES" sz="2000" baseline="0" dirty="0" smtClean="0"/>
              <a:t> en todos los momentos, </a:t>
            </a:r>
            <a:r>
              <a:rPr lang="es-ES" sz="2000" dirty="0" smtClean="0"/>
              <a:t>quiénes son los principales beneficiados con los resultados alcanzados por la actuación efectiva de</a:t>
            </a:r>
            <a:r>
              <a:rPr lang="es-ES" sz="2000" baseline="0" dirty="0" smtClean="0"/>
              <a:t> un control externo profesional y bien equipado y capacitado. </a:t>
            </a:r>
          </a:p>
          <a:p>
            <a:endParaRPr lang="es-ES" sz="2000" dirty="0" smtClean="0"/>
          </a:p>
          <a:p>
            <a:r>
              <a:rPr lang="es-ES" sz="2000" dirty="0" smtClean="0"/>
              <a:t>Si hacemos nuestro trabajo con excelencia, eficiencia y efectividad, generaremos</a:t>
            </a:r>
            <a:r>
              <a:rPr lang="es-ES" sz="2000" baseline="0" dirty="0" smtClean="0"/>
              <a:t> resultados y sinergias capaces de realmente promover cambios en la vida de nuestra gente, de nuestras ciudades y de nuestros países.</a:t>
            </a:r>
          </a:p>
          <a:p>
            <a:endParaRPr lang="es-ES" sz="2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i="0" u="none" strike="noStrike" kern="1200" baseline="0" dirty="0" smtClean="0">
                <a:solidFill>
                  <a:schemeClr val="tx1"/>
                </a:solidFill>
                <a:latin typeface="+mn-lt"/>
                <a:ea typeface="+mn-ea"/>
                <a:cs typeface="+mn-cs"/>
              </a:rPr>
              <a:t>La misión que ha sido brindada al TCU frente al CCC y la COMTEMA es un privilegio y un honor porque sabemos que somos agentes, aunque muy chicos, capaces de contribuir para estos cambios.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i="0" u="none" strike="noStrike" kern="1200" baseline="0" dirty="0" smtClean="0">
              <a:solidFill>
                <a:schemeClr val="tx1"/>
              </a:solidFill>
              <a:latin typeface="+mn-lt"/>
              <a:ea typeface="+mn-ea"/>
              <a:cs typeface="+mn-cs"/>
            </a:endParaRPr>
          </a:p>
          <a:p>
            <a:r>
              <a:rPr lang="es-ES" sz="2000" baseline="0" dirty="0" smtClean="0"/>
              <a:t>Por eso, debemos mirar adelante y seguir trabajando con dedicación.</a:t>
            </a:r>
          </a:p>
          <a:p>
            <a:endParaRPr lang="pt-BR" sz="2000"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4</a:t>
            </a:fld>
            <a:endParaRPr lang="pt-BR"/>
          </a:p>
        </p:txBody>
      </p:sp>
    </p:spTree>
    <p:extLst>
      <p:ext uri="{BB962C8B-B14F-4D97-AF65-F5344CB8AC3E}">
        <p14:creationId xmlns:p14="http://schemas.microsoft.com/office/powerpoint/2010/main" val="88368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Por lo tanto, considerando los desafíos que se nos presentan, paso a presentarles muy resumidamente las principales actividades realizadas por el Comité de Creación de Capacidades.</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El CCC, bajo la presidencia del Tribunal de Cuentas de la Unión de Brasil, ha realizado sus actividades con base en una amplia e innovadora agenda enfocada en el fortalecimiento del Comité, con miras a la cooperación interinstitucional y al desarrollo profesional en cada EFS de la región. </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El CCC actualmente está compuesto por 13 EFS y cuenta con el apoyo recurrente de estas instituciones para promover un eficiente y reconocido trabajo de capacitación en el ámbito de nuestra región. </a:t>
            </a:r>
            <a:endParaRPr lang="es-ES" sz="1200" b="0" i="0" kern="1200" baseline="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pPr marL="0" indent="0">
              <a:buFontTx/>
              <a:buNone/>
            </a:pPr>
            <a:r>
              <a:rPr lang="es-ES" sz="1200" b="0" i="0" kern="1200" baseline="0" dirty="0" smtClean="0">
                <a:solidFill>
                  <a:schemeClr val="tx1"/>
                </a:solidFill>
                <a:effectLst/>
                <a:latin typeface="+mn-lt"/>
                <a:ea typeface="+mn-ea"/>
                <a:cs typeface="+mn-cs"/>
              </a:rPr>
              <a:t>En cuanto a nuestras principales actividades, vamos presentar informaciones bastante resumidas sobre:</a:t>
            </a:r>
          </a:p>
          <a:p>
            <a:pPr marL="0" indent="0">
              <a:buFontTx/>
              <a:buNone/>
            </a:pPr>
            <a:endParaRPr lang="es-ES" sz="1200" b="0" i="0" kern="1200" baseline="0" dirty="0" smtClean="0">
              <a:solidFill>
                <a:schemeClr val="tx1"/>
              </a:solidFill>
              <a:effectLst/>
              <a:latin typeface="+mn-lt"/>
              <a:ea typeface="+mn-ea"/>
              <a:cs typeface="+mn-cs"/>
            </a:endParaRPr>
          </a:p>
          <a:p>
            <a:pPr marL="171450" indent="-171450">
              <a:buFontTx/>
              <a:buChar char="-"/>
            </a:pPr>
            <a:r>
              <a:rPr lang="es-ES" sz="1200" b="0" i="0" kern="1200" baseline="0" dirty="0" smtClean="0">
                <a:solidFill>
                  <a:schemeClr val="tx1"/>
                </a:solidFill>
                <a:effectLst/>
                <a:latin typeface="+mn-lt"/>
                <a:ea typeface="+mn-ea"/>
                <a:cs typeface="+mn-cs"/>
              </a:rPr>
              <a:t>Cursos ofrecidos en los últimos 6 meses;</a:t>
            </a:r>
          </a:p>
          <a:p>
            <a:pPr marL="171450" indent="-171450">
              <a:buFontTx/>
              <a:buChar char="-"/>
            </a:pPr>
            <a:r>
              <a:rPr lang="es-ES" sz="1200" b="0" i="0" kern="1200" baseline="0" dirty="0" smtClean="0">
                <a:solidFill>
                  <a:schemeClr val="tx1"/>
                </a:solidFill>
                <a:effectLst/>
                <a:latin typeface="+mn-lt"/>
                <a:ea typeface="+mn-ea"/>
                <a:cs typeface="+mn-cs"/>
              </a:rPr>
              <a:t>MOOC de ODS;</a:t>
            </a:r>
          </a:p>
          <a:p>
            <a:pPr marL="171450" indent="-171450">
              <a:buFontTx/>
              <a:buChar char="-"/>
            </a:pPr>
            <a:r>
              <a:rPr lang="es-ES" sz="1200" b="0" i="0" kern="1200" baseline="0" dirty="0" smtClean="0">
                <a:solidFill>
                  <a:schemeClr val="tx1"/>
                </a:solidFill>
                <a:effectLst/>
                <a:latin typeface="+mn-lt"/>
                <a:ea typeface="+mn-ea"/>
                <a:cs typeface="+mn-cs"/>
              </a:rPr>
              <a:t>MOOC de Auditoría de Desempeño;</a:t>
            </a:r>
          </a:p>
          <a:p>
            <a:pPr marL="171450" indent="-171450">
              <a:buFontTx/>
              <a:buChar char="-"/>
            </a:pPr>
            <a:r>
              <a:rPr lang="es-ES" sz="1200" b="0" i="0" kern="1200" baseline="0" dirty="0" smtClean="0">
                <a:solidFill>
                  <a:schemeClr val="tx1"/>
                </a:solidFill>
                <a:effectLst/>
                <a:latin typeface="+mn-lt"/>
                <a:ea typeface="+mn-ea"/>
                <a:cs typeface="+mn-cs"/>
              </a:rPr>
              <a:t>Auditoría Coordinada de Gobernanza de Fronteras.</a:t>
            </a:r>
          </a:p>
          <a:p>
            <a:pPr marL="171450" indent="-171450">
              <a:buFontTx/>
              <a:buChar char="-"/>
            </a:pPr>
            <a:endParaRPr lang="es-ES" sz="1200" b="0" i="0" kern="1200" baseline="0" dirty="0" smtClean="0">
              <a:solidFill>
                <a:schemeClr val="tx1"/>
              </a:solidFill>
              <a:effectLst/>
              <a:latin typeface="+mn-lt"/>
              <a:ea typeface="+mn-ea"/>
              <a:cs typeface="+mn-cs"/>
            </a:endParaRPr>
          </a:p>
          <a:p>
            <a:pPr marL="0" indent="0">
              <a:buFontTx/>
              <a:buNone/>
            </a:pPr>
            <a:r>
              <a:rPr lang="es-ES" sz="1200" b="0" i="0" kern="1200" baseline="0" dirty="0" smtClean="0">
                <a:solidFill>
                  <a:schemeClr val="tx1"/>
                </a:solidFill>
                <a:effectLst/>
                <a:latin typeface="+mn-lt"/>
                <a:ea typeface="+mn-ea"/>
                <a:cs typeface="+mn-cs"/>
              </a:rPr>
              <a:t>Las informaciones sobre el Diagnóstico de Capacitación e el nuevo Plan de Capacitación de la OLACEFS serán presentadas en otro momento de esta reunión.</a:t>
            </a:r>
          </a:p>
          <a:p>
            <a:endParaRPr lang="es-ES" sz="1200" b="0" i="0" u="none" strike="noStrike" kern="1200" baseline="0" dirty="0" smtClean="0">
              <a:solidFill>
                <a:schemeClr val="tx1"/>
              </a:solidFill>
              <a:latin typeface="+mn-lt"/>
              <a:ea typeface="+mn-ea"/>
              <a:cs typeface="+mn-cs"/>
            </a:endParaRPr>
          </a:p>
          <a:p>
            <a:endParaRPr lang="es-ES"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5</a:t>
            </a:fld>
            <a:endParaRPr lang="pt-BR"/>
          </a:p>
        </p:txBody>
      </p:sp>
    </p:spTree>
    <p:extLst>
      <p:ext uri="{BB962C8B-B14F-4D97-AF65-F5344CB8AC3E}">
        <p14:creationId xmlns:p14="http://schemas.microsoft.com/office/powerpoint/2010/main" val="96075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En resumen, de octubre de 2018 hasta marzo de 2019, 11 cursos virtuales fueron ofrecidos por 6 EFS en el ámbito del CCC. Más de 500 participantes de 17 miembros plenos y 4 miembros asociados de la OLACEFS participaron de esos cursos de ese período.</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6</a:t>
            </a:fld>
            <a:endParaRPr lang="pt-BR"/>
          </a:p>
        </p:txBody>
      </p:sp>
    </p:spTree>
    <p:extLst>
      <p:ext uri="{BB962C8B-B14F-4D97-AF65-F5344CB8AC3E}">
        <p14:creationId xmlns:p14="http://schemas.microsoft.com/office/powerpoint/2010/main" val="159028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strike="noStrike" kern="1200" baseline="0" dirty="0" smtClean="0">
                <a:solidFill>
                  <a:schemeClr val="tx1"/>
                </a:solidFill>
                <a:latin typeface="+mn-lt"/>
                <a:ea typeface="+mn-ea"/>
                <a:cs typeface="+mn-cs"/>
              </a:rPr>
              <a:t>Como es de amplio </a:t>
            </a:r>
            <a:r>
              <a:rPr lang="pt-BR" sz="1200" b="0" i="0" u="none" strike="noStrike" kern="1200" baseline="0" dirty="0" err="1" smtClean="0">
                <a:solidFill>
                  <a:schemeClr val="tx1"/>
                </a:solidFill>
                <a:latin typeface="+mn-lt"/>
                <a:ea typeface="+mn-ea"/>
                <a:cs typeface="+mn-cs"/>
              </a:rPr>
              <a:t>conocimiento</a:t>
            </a:r>
            <a:r>
              <a:rPr lang="pt-BR" sz="1200" b="0" i="0" u="none" strike="noStrike" kern="1200" baseline="0" dirty="0" smtClean="0">
                <a:solidFill>
                  <a:schemeClr val="tx1"/>
                </a:solidFill>
                <a:latin typeface="+mn-lt"/>
                <a:ea typeface="+mn-ea"/>
                <a:cs typeface="+mn-cs"/>
              </a:rPr>
              <a:t> entre </a:t>
            </a:r>
            <a:r>
              <a:rPr lang="pt-BR" sz="1200" b="0" i="0" u="none" strike="noStrike" kern="1200" baseline="0" dirty="0" err="1" smtClean="0">
                <a:solidFill>
                  <a:schemeClr val="tx1"/>
                </a:solidFill>
                <a:latin typeface="+mn-lt"/>
                <a:ea typeface="+mn-ea"/>
                <a:cs typeface="+mn-cs"/>
              </a:rPr>
              <a:t>nosotros</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el</a:t>
            </a:r>
            <a:r>
              <a:rPr lang="pt-BR" sz="1200" b="0" i="0" u="none" strike="noStrike" kern="1200" baseline="0" dirty="0" smtClean="0">
                <a:solidFill>
                  <a:schemeClr val="tx1"/>
                </a:solidFill>
                <a:latin typeface="+mn-lt"/>
                <a:ea typeface="+mn-ea"/>
                <a:cs typeface="+mn-cs"/>
              </a:rPr>
              <a:t> CCC </a:t>
            </a:r>
            <a:r>
              <a:rPr lang="pt-BR" sz="1200" b="0" i="0" u="none" strike="noStrike" kern="1200" baseline="0" dirty="0" err="1" smtClean="0">
                <a:solidFill>
                  <a:schemeClr val="tx1"/>
                </a:solidFill>
                <a:latin typeface="+mn-lt"/>
                <a:ea typeface="+mn-ea"/>
                <a:cs typeface="+mn-cs"/>
              </a:rPr>
              <a:t>adoptó</a:t>
            </a:r>
            <a:r>
              <a:rPr lang="pt-BR" sz="1200" b="0" i="0" u="none" strike="noStrike" kern="1200" baseline="0" dirty="0" smtClean="0">
                <a:solidFill>
                  <a:schemeClr val="tx1"/>
                </a:solidFill>
                <a:latin typeface="+mn-lt"/>
                <a:ea typeface="+mn-ea"/>
                <a:cs typeface="+mn-cs"/>
              </a:rPr>
              <a:t> la </a:t>
            </a:r>
            <a:r>
              <a:rPr lang="pt-BR" sz="1200" b="0" i="0" u="none" strike="noStrike" kern="1200" baseline="0" dirty="0" err="1" smtClean="0">
                <a:solidFill>
                  <a:schemeClr val="tx1"/>
                </a:solidFill>
                <a:latin typeface="+mn-lt"/>
                <a:ea typeface="+mn-ea"/>
                <a:cs typeface="+mn-cs"/>
              </a:rPr>
              <a:t>promoción</a:t>
            </a:r>
            <a:r>
              <a:rPr lang="pt-BR" sz="1200" b="0" i="0" u="none" strike="noStrike" kern="1200" baseline="0" dirty="0" smtClean="0">
                <a:solidFill>
                  <a:schemeClr val="tx1"/>
                </a:solidFill>
                <a:latin typeface="+mn-lt"/>
                <a:ea typeface="+mn-ea"/>
                <a:cs typeface="+mn-cs"/>
              </a:rPr>
              <a:t> de la </a:t>
            </a:r>
            <a:r>
              <a:rPr lang="pt-BR" sz="1200" b="0" i="0" u="none" strike="noStrike" kern="1200" baseline="0" dirty="0" err="1" smtClean="0">
                <a:solidFill>
                  <a:schemeClr val="tx1"/>
                </a:solidFill>
                <a:latin typeface="+mn-lt"/>
                <a:ea typeface="+mn-ea"/>
                <a:cs typeface="+mn-cs"/>
              </a:rPr>
              <a:t>innovación</a:t>
            </a:r>
            <a:r>
              <a:rPr lang="pt-BR" sz="1200" b="0" i="0" u="none" strike="noStrike" kern="1200" baseline="0" dirty="0" smtClean="0">
                <a:solidFill>
                  <a:schemeClr val="tx1"/>
                </a:solidFill>
                <a:latin typeface="+mn-lt"/>
                <a:ea typeface="+mn-ea"/>
                <a:cs typeface="+mn-cs"/>
              </a:rPr>
              <a:t> como principio, Y, evidentemente, </a:t>
            </a:r>
            <a:r>
              <a:rPr lang="pt-BR" sz="1200" b="0" i="0" u="none" strike="noStrike" kern="1200" baseline="0" dirty="0" err="1" smtClean="0">
                <a:solidFill>
                  <a:schemeClr val="tx1"/>
                </a:solidFill>
                <a:latin typeface="+mn-lt"/>
                <a:ea typeface="+mn-ea"/>
                <a:cs typeface="+mn-cs"/>
              </a:rPr>
              <a:t>esto</a:t>
            </a:r>
            <a:r>
              <a:rPr lang="pt-BR" sz="1200" b="0" i="0" u="none" strike="noStrike" kern="1200" baseline="0" dirty="0" smtClean="0">
                <a:solidFill>
                  <a:schemeClr val="tx1"/>
                </a:solidFill>
                <a:latin typeface="+mn-lt"/>
                <a:ea typeface="+mn-ea"/>
                <a:cs typeface="+mn-cs"/>
              </a:rPr>
              <a:t> se aplica a </a:t>
            </a:r>
            <a:r>
              <a:rPr lang="pt-BR" sz="1200" b="0" i="0" u="none" strike="noStrike" kern="1200" baseline="0" dirty="0" err="1" smtClean="0">
                <a:solidFill>
                  <a:schemeClr val="tx1"/>
                </a:solidFill>
                <a:latin typeface="+mn-lt"/>
                <a:ea typeface="+mn-ea"/>
                <a:cs typeface="+mn-cs"/>
              </a:rPr>
              <a:t>los</a:t>
            </a:r>
            <a:r>
              <a:rPr lang="pt-BR" sz="1200" b="0" i="0" u="none" strike="noStrike" kern="1200" baseline="0" dirty="0" smtClean="0">
                <a:solidFill>
                  <a:schemeClr val="tx1"/>
                </a:solidFill>
                <a:latin typeface="+mn-lt"/>
                <a:ea typeface="+mn-ea"/>
                <a:cs typeface="+mn-cs"/>
              </a:rPr>
              <a:t> modelos de </a:t>
            </a:r>
            <a:r>
              <a:rPr lang="pt-BR" sz="1200" b="0" i="0" u="none" strike="noStrike" kern="1200" baseline="0" dirty="0" err="1" smtClean="0">
                <a:solidFill>
                  <a:schemeClr val="tx1"/>
                </a:solidFill>
                <a:latin typeface="+mn-lt"/>
                <a:ea typeface="+mn-ea"/>
                <a:cs typeface="+mn-cs"/>
              </a:rPr>
              <a:t>capacitación</a:t>
            </a:r>
            <a:r>
              <a:rPr lang="pt-BR" sz="1200" b="0" i="0" u="none" strike="noStrike" kern="1200" baseline="0" dirty="0" smtClean="0">
                <a:solidFill>
                  <a:schemeClr val="tx1"/>
                </a:solidFill>
                <a:latin typeface="+mn-lt"/>
                <a:ea typeface="+mn-ea"/>
                <a:cs typeface="+mn-cs"/>
              </a:rPr>
              <a:t> on-line.</a:t>
            </a: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err="1" smtClean="0">
                <a:solidFill>
                  <a:schemeClr val="tx1"/>
                </a:solidFill>
                <a:latin typeface="+mn-lt"/>
                <a:ea typeface="+mn-ea"/>
                <a:cs typeface="+mn-cs"/>
              </a:rPr>
              <a:t>En</a:t>
            </a:r>
            <a:r>
              <a:rPr lang="pt-BR" sz="1200" b="0" i="0" u="none" strike="noStrike" kern="1200" baseline="0" dirty="0" smtClean="0">
                <a:solidFill>
                  <a:schemeClr val="tx1"/>
                </a:solidFill>
                <a:latin typeface="+mn-lt"/>
                <a:ea typeface="+mn-ea"/>
                <a:cs typeface="+mn-cs"/>
              </a:rPr>
              <a:t> este sentido, desde </a:t>
            </a:r>
            <a:r>
              <a:rPr lang="pt-BR" sz="1200" b="0" i="0" u="none" strike="noStrike" kern="1200" baseline="0" dirty="0" err="1" smtClean="0">
                <a:solidFill>
                  <a:schemeClr val="tx1"/>
                </a:solidFill>
                <a:latin typeface="+mn-lt"/>
                <a:ea typeface="+mn-ea"/>
                <a:cs typeface="+mn-cs"/>
              </a:rPr>
              <a:t>el</a:t>
            </a:r>
            <a:r>
              <a:rPr lang="pt-BR" sz="1200" b="0" i="0" u="none" strike="noStrike" kern="1200" baseline="0" dirty="0" smtClean="0">
                <a:solidFill>
                  <a:schemeClr val="tx1"/>
                </a:solidFill>
                <a:latin typeface="+mn-lt"/>
                <a:ea typeface="+mn-ea"/>
                <a:cs typeface="+mn-cs"/>
              </a:rPr>
              <a:t> 2016, buscamos </a:t>
            </a:r>
            <a:r>
              <a:rPr lang="pt-BR" sz="1200" b="0" i="0" u="none" strike="noStrike" kern="1200" baseline="0" dirty="0" err="1" smtClean="0">
                <a:solidFill>
                  <a:schemeClr val="tx1"/>
                </a:solidFill>
                <a:latin typeface="+mn-lt"/>
                <a:ea typeface="+mn-ea"/>
                <a:cs typeface="+mn-cs"/>
              </a:rPr>
              <a:t>apoyo</a:t>
            </a:r>
            <a:r>
              <a:rPr lang="pt-BR" sz="1200" b="0" i="0" u="none" strike="noStrike" kern="1200" baseline="0" dirty="0" smtClean="0">
                <a:solidFill>
                  <a:schemeClr val="tx1"/>
                </a:solidFill>
                <a:latin typeface="+mn-lt"/>
                <a:ea typeface="+mn-ea"/>
                <a:cs typeface="+mn-cs"/>
              </a:rPr>
              <a:t> técnico y </a:t>
            </a:r>
            <a:r>
              <a:rPr lang="pt-BR" sz="1200" b="0" i="0" u="none" strike="noStrike" kern="1200" baseline="0" dirty="0" err="1" smtClean="0">
                <a:solidFill>
                  <a:schemeClr val="tx1"/>
                </a:solidFill>
                <a:latin typeface="+mn-lt"/>
                <a:ea typeface="+mn-ea"/>
                <a:cs typeface="+mn-cs"/>
              </a:rPr>
              <a:t>finaciero</a:t>
            </a:r>
            <a:r>
              <a:rPr lang="pt-BR" sz="1200" b="0" i="0" u="none" strike="noStrike" kern="1200" baseline="0" dirty="0" smtClean="0">
                <a:solidFill>
                  <a:schemeClr val="tx1"/>
                </a:solidFill>
                <a:latin typeface="+mn-lt"/>
                <a:ea typeface="+mn-ea"/>
                <a:cs typeface="+mn-cs"/>
              </a:rPr>
              <a:t> para </a:t>
            </a:r>
            <a:r>
              <a:rPr lang="pt-BR" sz="1200" b="0" i="0" u="none" strike="noStrike" kern="1200" baseline="0" dirty="0" err="1" smtClean="0">
                <a:solidFill>
                  <a:schemeClr val="tx1"/>
                </a:solidFill>
                <a:latin typeface="+mn-lt"/>
                <a:ea typeface="+mn-ea"/>
                <a:cs typeface="+mn-cs"/>
              </a:rPr>
              <a:t>el</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desarrollo</a:t>
            </a:r>
            <a:r>
              <a:rPr lang="pt-BR" sz="1200" b="0" i="0" u="none" strike="noStrike" kern="1200" baseline="0" dirty="0" smtClean="0">
                <a:solidFill>
                  <a:schemeClr val="tx1"/>
                </a:solidFill>
                <a:latin typeface="+mn-lt"/>
                <a:ea typeface="+mn-ea"/>
                <a:cs typeface="+mn-cs"/>
              </a:rPr>
              <a:t> y la oferta de cursos online </a:t>
            </a:r>
            <a:r>
              <a:rPr lang="pt-BR" sz="1200" b="0" i="0" u="none" strike="noStrike" kern="1200" baseline="0" dirty="0" err="1" smtClean="0">
                <a:solidFill>
                  <a:schemeClr val="tx1"/>
                </a:solidFill>
                <a:latin typeface="+mn-lt"/>
                <a:ea typeface="+mn-ea"/>
                <a:cs typeface="+mn-cs"/>
              </a:rPr>
              <a:t>abiertos</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masivos</a:t>
            </a:r>
            <a:r>
              <a:rPr lang="pt-BR" sz="1200" b="0" i="0" u="none" strike="noStrike" kern="1200" baseline="0" dirty="0" smtClean="0">
                <a:solidFill>
                  <a:schemeClr val="tx1"/>
                </a:solidFill>
                <a:latin typeface="+mn-lt"/>
                <a:ea typeface="+mn-ea"/>
                <a:cs typeface="+mn-cs"/>
              </a:rPr>
              <a:t> (</a:t>
            </a:r>
            <a:r>
              <a:rPr lang="pt-BR" sz="1200" b="0" i="1" u="none" strike="noStrike" kern="1200" baseline="0" dirty="0" err="1" smtClean="0">
                <a:solidFill>
                  <a:schemeClr val="tx1"/>
                </a:solidFill>
                <a:latin typeface="+mn-lt"/>
                <a:ea typeface="+mn-ea"/>
                <a:cs typeface="+mn-cs"/>
              </a:rPr>
              <a:t>massive</a:t>
            </a:r>
            <a:r>
              <a:rPr lang="pt-BR" sz="1200" b="0" i="1" u="none" strike="noStrike" kern="1200" baseline="0" dirty="0" smtClean="0">
                <a:solidFill>
                  <a:schemeClr val="tx1"/>
                </a:solidFill>
                <a:latin typeface="+mn-lt"/>
                <a:ea typeface="+mn-ea"/>
                <a:cs typeface="+mn-cs"/>
              </a:rPr>
              <a:t> open online </a:t>
            </a:r>
            <a:r>
              <a:rPr lang="pt-BR" sz="1200" b="0" i="1" u="none" strike="noStrike" kern="1200" baseline="0" dirty="0" err="1" smtClean="0">
                <a:solidFill>
                  <a:schemeClr val="tx1"/>
                </a:solidFill>
                <a:latin typeface="+mn-lt"/>
                <a:ea typeface="+mn-ea"/>
                <a:cs typeface="+mn-cs"/>
              </a:rPr>
              <a:t>courses</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los</a:t>
            </a:r>
            <a:r>
              <a:rPr lang="pt-BR" sz="1200" b="0" i="0" u="none" strike="noStrike" kern="1200" baseline="0" dirty="0" smtClean="0">
                <a:solidFill>
                  <a:schemeClr val="tx1"/>
                </a:solidFill>
                <a:latin typeface="+mn-lt"/>
                <a:ea typeface="+mn-ea"/>
                <a:cs typeface="+mn-cs"/>
              </a:rPr>
              <a:t> MOOC). </a:t>
            </a: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La </a:t>
            </a:r>
            <a:r>
              <a:rPr lang="pt-BR" sz="1200" b="0" i="0" u="none" strike="noStrike" kern="1200" baseline="0" dirty="0" err="1" smtClean="0">
                <a:solidFill>
                  <a:schemeClr val="tx1"/>
                </a:solidFill>
                <a:latin typeface="+mn-lt"/>
                <a:ea typeface="+mn-ea"/>
                <a:cs typeface="+mn-cs"/>
              </a:rPr>
              <a:t>idea</a:t>
            </a:r>
            <a:r>
              <a:rPr lang="pt-BR" sz="1200" b="0" i="0" u="none" strike="noStrike" kern="1200" baseline="0" dirty="0" smtClean="0">
                <a:solidFill>
                  <a:schemeClr val="tx1"/>
                </a:solidFill>
                <a:latin typeface="+mn-lt"/>
                <a:ea typeface="+mn-ea"/>
                <a:cs typeface="+mn-cs"/>
              </a:rPr>
              <a:t> era justamente oferecer </a:t>
            </a:r>
            <a:r>
              <a:rPr lang="pt-BR" sz="1200" b="0" i="0" u="none" strike="noStrike" kern="1200" baseline="0" dirty="0" err="1" smtClean="0">
                <a:solidFill>
                  <a:schemeClr val="tx1"/>
                </a:solidFill>
                <a:latin typeface="+mn-lt"/>
                <a:ea typeface="+mn-ea"/>
                <a:cs typeface="+mn-cs"/>
              </a:rPr>
              <a:t>herramientas</a:t>
            </a:r>
            <a:r>
              <a:rPr lang="pt-BR" sz="1200" b="0" i="0" u="none" strike="noStrike" kern="1200" baseline="0" dirty="0" smtClean="0">
                <a:solidFill>
                  <a:schemeClr val="tx1"/>
                </a:solidFill>
                <a:latin typeface="+mn-lt"/>
                <a:ea typeface="+mn-ea"/>
                <a:cs typeface="+mn-cs"/>
              </a:rPr>
              <a:t> de </a:t>
            </a:r>
            <a:r>
              <a:rPr lang="pt-BR" sz="1200" b="0" i="0" u="none" strike="noStrike" kern="1200" baseline="0" dirty="0" err="1" smtClean="0">
                <a:solidFill>
                  <a:schemeClr val="tx1"/>
                </a:solidFill>
                <a:latin typeface="+mn-lt"/>
                <a:ea typeface="+mn-ea"/>
                <a:cs typeface="+mn-cs"/>
              </a:rPr>
              <a:t>capacitación</a:t>
            </a:r>
            <a:r>
              <a:rPr lang="pt-BR" sz="1200" b="0" i="0" u="none" strike="noStrike" kern="1200" baseline="0" dirty="0" smtClean="0">
                <a:solidFill>
                  <a:schemeClr val="tx1"/>
                </a:solidFill>
                <a:latin typeface="+mn-lt"/>
                <a:ea typeface="+mn-ea"/>
                <a:cs typeface="+mn-cs"/>
              </a:rPr>
              <a:t> modernas, </a:t>
            </a:r>
            <a:r>
              <a:rPr lang="pt-BR" sz="1200" b="0" i="0" u="none" strike="noStrike" kern="1200" baseline="0" dirty="0" err="1" smtClean="0">
                <a:solidFill>
                  <a:schemeClr val="tx1"/>
                </a:solidFill>
                <a:latin typeface="+mn-lt"/>
                <a:ea typeface="+mn-ea"/>
                <a:cs typeface="+mn-cs"/>
              </a:rPr>
              <a:t>prácticas</a:t>
            </a:r>
            <a:r>
              <a:rPr lang="pt-BR" sz="1200" b="0" i="0" u="none" strike="noStrike" kern="1200" baseline="0" dirty="0" smtClean="0">
                <a:solidFill>
                  <a:schemeClr val="tx1"/>
                </a:solidFill>
                <a:latin typeface="+mn-lt"/>
                <a:ea typeface="+mn-ea"/>
                <a:cs typeface="+mn-cs"/>
              </a:rPr>
              <a:t> y de alcance </a:t>
            </a:r>
            <a:r>
              <a:rPr lang="pt-BR" sz="1200" b="0" i="0" u="none" strike="noStrike" kern="1200" baseline="0" dirty="0" err="1" smtClean="0">
                <a:solidFill>
                  <a:schemeClr val="tx1"/>
                </a:solidFill>
                <a:latin typeface="+mn-lt"/>
                <a:ea typeface="+mn-ea"/>
                <a:cs typeface="+mn-cs"/>
              </a:rPr>
              <a:t>practicamente</a:t>
            </a:r>
            <a:r>
              <a:rPr lang="pt-BR" sz="1200" b="0" i="0" u="none" strike="noStrike" kern="1200" baseline="0" dirty="0" smtClean="0">
                <a:solidFill>
                  <a:schemeClr val="tx1"/>
                </a:solidFill>
                <a:latin typeface="+mn-lt"/>
                <a:ea typeface="+mn-ea"/>
                <a:cs typeface="+mn-cs"/>
              </a:rPr>
              <a:t> ilimitado sobre temas de </a:t>
            </a:r>
            <a:r>
              <a:rPr lang="pt-BR" sz="1200" b="0" i="0" u="none" strike="noStrike" kern="1200" baseline="0" dirty="0" err="1" smtClean="0">
                <a:solidFill>
                  <a:schemeClr val="tx1"/>
                </a:solidFill>
                <a:latin typeface="+mn-lt"/>
                <a:ea typeface="+mn-ea"/>
                <a:cs typeface="+mn-cs"/>
              </a:rPr>
              <a:t>interés</a:t>
            </a:r>
            <a:r>
              <a:rPr lang="pt-BR" sz="1200" b="0" i="0" u="none" strike="noStrike" kern="1200" baseline="0" dirty="0" smtClean="0">
                <a:solidFill>
                  <a:schemeClr val="tx1"/>
                </a:solidFill>
                <a:latin typeface="+mn-lt"/>
                <a:ea typeface="+mn-ea"/>
                <a:cs typeface="+mn-cs"/>
              </a:rPr>
              <a:t> de </a:t>
            </a:r>
            <a:r>
              <a:rPr lang="pt-BR" sz="1200" b="0" i="0" u="none" strike="noStrike" kern="1200" baseline="0" dirty="0" err="1" smtClean="0">
                <a:solidFill>
                  <a:schemeClr val="tx1"/>
                </a:solidFill>
                <a:latin typeface="+mn-lt"/>
                <a:ea typeface="+mn-ea"/>
                <a:cs typeface="+mn-cs"/>
              </a:rPr>
              <a:t>nuestra</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comunidad</a:t>
            </a:r>
            <a:r>
              <a:rPr lang="pt-BR" sz="1200" b="0" i="0" u="none" strike="noStrike" kern="1200" baseline="0" dirty="0" smtClean="0">
                <a:solidFill>
                  <a:schemeClr val="tx1"/>
                </a:solidFill>
                <a:latin typeface="+mn-lt"/>
                <a:ea typeface="+mn-ea"/>
                <a:cs typeface="+mn-cs"/>
              </a:rPr>
              <a:t>.</a:t>
            </a:r>
          </a:p>
          <a:p>
            <a:endParaRPr lang="pt-BR" sz="1200" b="0" i="0" u="none" strike="noStrike" kern="1200" baseline="0" dirty="0" smtClean="0">
              <a:solidFill>
                <a:schemeClr val="tx1"/>
              </a:solidFill>
              <a:latin typeface="+mn-lt"/>
              <a:ea typeface="+mn-ea"/>
              <a:cs typeface="+mn-cs"/>
            </a:endParaRPr>
          </a:p>
          <a:p>
            <a:endParaRPr lang="pt-BR" b="1" dirty="0"/>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7</a:t>
            </a:fld>
            <a:endParaRPr lang="pt-BR"/>
          </a:p>
        </p:txBody>
      </p:sp>
    </p:spTree>
    <p:extLst>
      <p:ext uri="{BB962C8B-B14F-4D97-AF65-F5344CB8AC3E}">
        <p14:creationId xmlns:p14="http://schemas.microsoft.com/office/powerpoint/2010/main" val="220292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Los MOOC, por ejemplo, podrán apoyar la capacitación de los equipos de auditoría en los temas trabajados en conjunto. En este caso, ustedes pueden mirar en la pantalla las iniciativas de capacitación que serán usadas durante la auditoría coordinada de áreas protegidas. Entre estas iniciativas, los componentes de esta auditoría van, por primera vez, capacitarse por medio de un MOOC que tiene como tema los Objetivos del Desarrollo Sostenible</a:t>
            </a:r>
          </a:p>
          <a:p>
            <a:endParaRPr lang="pt-BR" dirty="0" smtClean="0"/>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8</a:t>
            </a:fld>
            <a:endParaRPr lang="pt-BR"/>
          </a:p>
        </p:txBody>
      </p:sp>
    </p:spTree>
    <p:extLst>
      <p:ext uri="{BB962C8B-B14F-4D97-AF65-F5344CB8AC3E}">
        <p14:creationId xmlns:p14="http://schemas.microsoft.com/office/powerpoint/2010/main" val="244667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Afortunadamente, el CCC ha logrado éxito en obtener el apoyo técnico y financiero para el desarrollo del MOOC sobre la Agenda 2030. El proceso de contratación de la empresa empezó en fines de 2017 y ahora estamos concluyendo los últimos ajustes en los contenidos.</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Una vez concluidos estos ajustes, en el segundo trimestre de este año, el Instituto </a:t>
            </a:r>
            <a:r>
              <a:rPr lang="es-ES" sz="1200" b="0" i="1" u="none" strike="noStrike" kern="1200" baseline="0" dirty="0" err="1" smtClean="0">
                <a:solidFill>
                  <a:schemeClr val="tx1"/>
                </a:solidFill>
                <a:latin typeface="+mn-lt"/>
                <a:ea typeface="+mn-ea"/>
                <a:cs typeface="+mn-cs"/>
              </a:rPr>
              <a:t>Serzedello</a:t>
            </a:r>
            <a:r>
              <a:rPr lang="es-ES" sz="1200" b="0" i="1" u="none" strike="noStrike" kern="1200" baseline="0" dirty="0" smtClean="0">
                <a:solidFill>
                  <a:schemeClr val="tx1"/>
                </a:solidFill>
                <a:latin typeface="+mn-lt"/>
                <a:ea typeface="+mn-ea"/>
                <a:cs typeface="+mn-cs"/>
              </a:rPr>
              <a:t> </a:t>
            </a:r>
            <a:r>
              <a:rPr lang="es-ES" sz="1200" b="0" i="1" u="none" strike="noStrike" kern="1200" baseline="0" dirty="0" err="1" smtClean="0">
                <a:solidFill>
                  <a:schemeClr val="tx1"/>
                </a:solidFill>
                <a:latin typeface="+mn-lt"/>
                <a:ea typeface="+mn-ea"/>
                <a:cs typeface="+mn-cs"/>
              </a:rPr>
              <a:t>Corrêa</a:t>
            </a:r>
            <a:r>
              <a:rPr lang="es-ES" sz="1200" b="0" i="1"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(Escuela de Control del TCU) pondrá a la disposición de la comunidad de la OLACEFS, de la INTOSAI y demás interesados el </a:t>
            </a:r>
            <a:r>
              <a:rPr lang="es-ES" sz="1200" b="0" i="1" u="none" strike="noStrike" kern="1200" baseline="0" dirty="0" smtClean="0">
                <a:solidFill>
                  <a:schemeClr val="tx1"/>
                </a:solidFill>
                <a:latin typeface="+mn-lt"/>
                <a:ea typeface="+mn-ea"/>
                <a:cs typeface="+mn-cs"/>
              </a:rPr>
              <a:t>MOOC </a:t>
            </a:r>
            <a:r>
              <a:rPr lang="es-ES" sz="1200" b="0" i="0" u="none" strike="noStrike" kern="1200" baseline="0" dirty="0" smtClean="0">
                <a:solidFill>
                  <a:schemeClr val="tx1"/>
                </a:solidFill>
                <a:latin typeface="+mn-lt"/>
                <a:ea typeface="+mn-ea"/>
                <a:cs typeface="+mn-cs"/>
              </a:rPr>
              <a:t>en sus versiones en español, portugués e inglés.</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En este momento les solicito a los colegas del equipo técnico, por favor, que pasen el </a:t>
            </a:r>
            <a:r>
              <a:rPr lang="es-ES" sz="1200" b="1" i="0" u="none" strike="noStrike" kern="1200" baseline="0" dirty="0" smtClean="0">
                <a:solidFill>
                  <a:schemeClr val="tx1"/>
                </a:solidFill>
                <a:latin typeface="+mn-lt"/>
                <a:ea typeface="+mn-ea"/>
                <a:cs typeface="+mn-cs"/>
              </a:rPr>
              <a:t>video de divulgación del MOOC de ODS.</a:t>
            </a:r>
          </a:p>
          <a:p>
            <a:endParaRPr lang="es-ES"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C7714D05-A55F-4FB3-BD88-F68B7B65990B}" type="slidenum">
              <a:rPr lang="pt-BR" smtClean="0"/>
              <a:t>9</a:t>
            </a:fld>
            <a:endParaRPr lang="pt-BR"/>
          </a:p>
        </p:txBody>
      </p:sp>
    </p:spTree>
    <p:extLst>
      <p:ext uri="{BB962C8B-B14F-4D97-AF65-F5344CB8AC3E}">
        <p14:creationId xmlns:p14="http://schemas.microsoft.com/office/powerpoint/2010/main" val="158611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D7DCE6B-F2CA-4AF1-95A0-21695F0C299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 xmlns:a16="http://schemas.microsoft.com/office/drawing/2014/main" id="{806CAE0D-7EF7-4571-87A6-E6251E53D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 xmlns:a16="http://schemas.microsoft.com/office/drawing/2014/main" id="{EB55682F-50C2-45E8-96AC-F6D5A33CA3B0}"/>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25EF027C-A91C-4DD6-9C91-F71BA336770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C64B17B6-2F49-431C-AFE6-FEBB439BDD86}"/>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398932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E16C3CA-19B3-45C9-8345-940B3FAACED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26693EA4-7A43-45F2-AE84-162A15CF966D}"/>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BA56D61F-C018-4E4E-9191-F503C22AC181}"/>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1FB2C3D0-C8CE-4CBC-A65B-FB7BFA97B3C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68E8ED97-4CEF-48D0-8ED9-F6B1E2DBA248}"/>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386182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905922CD-F6FB-4C4D-AC10-2BC5676DE2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4F20A008-ADD8-44DD-8663-A25BE8820871}"/>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5ACDC259-6FC9-4F71-8CCA-200D8B3D179B}"/>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40DD6EB5-4CAE-48D8-83A7-1D30A9C55B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43DD432A-DFB6-43EC-9B84-35CE922A3796}"/>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95174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6B8C7B-3CA5-40C0-84D6-8249A3A1646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71D2C90F-845A-4E0B-89E8-E2AC99F35C33}"/>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C6C7F06B-83A5-49A8-BE34-758CBB022399}"/>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15A635C2-080B-429E-8560-3F6D6406C35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D1B06CA0-1F9A-4A43-BDE7-3684DB331680}"/>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63168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3B1FB3B-A0DA-4BF4-8702-D1FFE812597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1BC4FA5E-A91E-4A11-88DC-1E89EDF170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 xmlns:a16="http://schemas.microsoft.com/office/drawing/2014/main" id="{EA4F30EA-565C-40EB-8C0E-E6EFDE8F2666}"/>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548E3A9E-FD37-484C-B0A1-897DE1EE15D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98C55032-9704-494E-B557-5510F18F7172}"/>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89160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97802E7-B768-4CE1-B6AA-B10B7A80F07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C97AC23B-C63D-47C3-BBBA-2F10A1233A9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 xmlns:a16="http://schemas.microsoft.com/office/drawing/2014/main" id="{DC9CD337-D6A3-40AA-8A46-AD6FBEDFEF1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 xmlns:a16="http://schemas.microsoft.com/office/drawing/2014/main" id="{84C798FB-E085-42F6-9378-16558500DB28}"/>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6" name="Marcador de pie de página 5">
            <a:extLst>
              <a:ext uri="{FF2B5EF4-FFF2-40B4-BE49-F238E27FC236}">
                <a16:creationId xmlns="" xmlns:a16="http://schemas.microsoft.com/office/drawing/2014/main" id="{5C976A5D-33E7-43DE-89E2-769796F189A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F0C961A2-91EC-4A56-A3E7-79460CCD3947}"/>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424283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099552-37FC-438A-8832-7E89413718E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B258B661-B969-42F0-B891-140E28123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 xmlns:a16="http://schemas.microsoft.com/office/drawing/2014/main" id="{6E1F7427-DF1B-4747-9152-26E9B8600DFC}"/>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 xmlns:a16="http://schemas.microsoft.com/office/drawing/2014/main" id="{6198FA3E-7863-492C-A020-F7EB5000C8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 xmlns:a16="http://schemas.microsoft.com/office/drawing/2014/main" id="{083911F7-6A54-432D-9558-E99C4168818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 xmlns:a16="http://schemas.microsoft.com/office/drawing/2014/main" id="{F3FAA486-B419-42A7-AA11-1B4529DA2C5A}"/>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8" name="Marcador de pie de página 7">
            <a:extLst>
              <a:ext uri="{FF2B5EF4-FFF2-40B4-BE49-F238E27FC236}">
                <a16:creationId xmlns="" xmlns:a16="http://schemas.microsoft.com/office/drawing/2014/main" id="{84E6B662-1734-4940-A6E6-065E61C00729}"/>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 xmlns:a16="http://schemas.microsoft.com/office/drawing/2014/main" id="{1DC3251B-9CA5-4279-A05A-728C9BEB0D20}"/>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4157821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B0DC492-23CF-4393-94B8-A8991A6EEC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 xmlns:a16="http://schemas.microsoft.com/office/drawing/2014/main" id="{C37249BD-487B-42CD-939F-5A498EA38C70}"/>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4" name="Marcador de pie de página 3">
            <a:extLst>
              <a:ext uri="{FF2B5EF4-FFF2-40B4-BE49-F238E27FC236}">
                <a16:creationId xmlns="" xmlns:a16="http://schemas.microsoft.com/office/drawing/2014/main" id="{8BB035C9-C07F-4D0A-AD20-12E5772A6208}"/>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 xmlns:a16="http://schemas.microsoft.com/office/drawing/2014/main" id="{8D1DDD6F-6422-43AF-925E-BFB060B2BAD8}"/>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231340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C2DBAE41-4169-44A6-97A9-B7B3CA36D558}"/>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3" name="Marcador de pie de página 2">
            <a:extLst>
              <a:ext uri="{FF2B5EF4-FFF2-40B4-BE49-F238E27FC236}">
                <a16:creationId xmlns="" xmlns:a16="http://schemas.microsoft.com/office/drawing/2014/main" id="{58AE0001-B18D-46C5-92EC-59C4CABD7600}"/>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 xmlns:a16="http://schemas.microsoft.com/office/drawing/2014/main" id="{60B5276E-8FCB-47F4-9C37-739D785B9847}"/>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94477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E420F56-AE98-4B98-BE37-3332A5BCEA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9EB6B1D4-6C40-4B2F-B3B9-7BFD561BB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 xmlns:a16="http://schemas.microsoft.com/office/drawing/2014/main" id="{D189D8AF-269B-47AC-BD4D-DB11C4E8C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 xmlns:a16="http://schemas.microsoft.com/office/drawing/2014/main" id="{0CC236BE-FC1B-4ABA-BF1E-EBD3361B86BB}"/>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6" name="Marcador de pie de página 5">
            <a:extLst>
              <a:ext uri="{FF2B5EF4-FFF2-40B4-BE49-F238E27FC236}">
                <a16:creationId xmlns="" xmlns:a16="http://schemas.microsoft.com/office/drawing/2014/main" id="{2221C0AD-5128-4DB3-A71C-288A26792D8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34477DD5-1A5C-40DC-A9DD-D6F0923C1A9E}"/>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290665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9362AC-A61F-4FB3-BEA5-28688FD13A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45562D32-C439-4145-B658-67618A7BD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 xmlns:a16="http://schemas.microsoft.com/office/drawing/2014/main" id="{AF01B3DA-E9BB-480E-AA97-DF98CFD8A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 xmlns:a16="http://schemas.microsoft.com/office/drawing/2014/main" id="{A476177B-E33D-47C7-BDF3-391AA389244F}"/>
              </a:ext>
            </a:extLst>
          </p:cNvPr>
          <p:cNvSpPr>
            <a:spLocks noGrp="1"/>
          </p:cNvSpPr>
          <p:nvPr>
            <p:ph type="dt" sz="half" idx="10"/>
          </p:nvPr>
        </p:nvSpPr>
        <p:spPr/>
        <p:txBody>
          <a:bodyPr/>
          <a:lstStyle/>
          <a:p>
            <a:fld id="{1DB50560-0776-4764-AC56-8327B424515D}" type="datetimeFigureOut">
              <a:rPr lang="es-PE" smtClean="0"/>
              <a:t>9/04/2019</a:t>
            </a:fld>
            <a:endParaRPr lang="es-PE"/>
          </a:p>
        </p:txBody>
      </p:sp>
      <p:sp>
        <p:nvSpPr>
          <p:cNvPr id="6" name="Marcador de pie de página 5">
            <a:extLst>
              <a:ext uri="{FF2B5EF4-FFF2-40B4-BE49-F238E27FC236}">
                <a16:creationId xmlns="" xmlns:a16="http://schemas.microsoft.com/office/drawing/2014/main" id="{5E53E3BF-4DE5-4271-A7CC-EF9EA4EBF57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2D85A472-6690-45A7-856B-EA9948C9DE23}"/>
              </a:ext>
            </a:extLst>
          </p:cNvPr>
          <p:cNvSpPr>
            <a:spLocks noGrp="1"/>
          </p:cNvSpPr>
          <p:nvPr>
            <p:ph type="sldNum" sz="quarter" idx="12"/>
          </p:nvPr>
        </p:nvSpPr>
        <p:spPr/>
        <p:txBody>
          <a:bodyPr/>
          <a:lstStyle/>
          <a:p>
            <a:fld id="{886776EF-A74B-4B78-80DE-078DEF9DDBC8}" type="slidenum">
              <a:rPr lang="es-PE" smtClean="0"/>
              <a:t>‹nº›</a:t>
            </a:fld>
            <a:endParaRPr lang="es-PE"/>
          </a:p>
        </p:txBody>
      </p:sp>
    </p:spTree>
    <p:extLst>
      <p:ext uri="{BB962C8B-B14F-4D97-AF65-F5344CB8AC3E}">
        <p14:creationId xmlns:p14="http://schemas.microsoft.com/office/powerpoint/2010/main" val="72492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D108B5A8-C69A-41C2-BBE0-F8C0EDFF4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CF3D6BEA-D67D-4FEE-9C0D-3145A6F9D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61811916-F6A8-492E-BCBE-57C6FD682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50560-0776-4764-AC56-8327B424515D}" type="datetimeFigureOut">
              <a:rPr lang="es-PE" smtClean="0"/>
              <a:t>9/04/2019</a:t>
            </a:fld>
            <a:endParaRPr lang="es-PE"/>
          </a:p>
        </p:txBody>
      </p:sp>
      <p:sp>
        <p:nvSpPr>
          <p:cNvPr id="5" name="Marcador de pie de página 4">
            <a:extLst>
              <a:ext uri="{FF2B5EF4-FFF2-40B4-BE49-F238E27FC236}">
                <a16:creationId xmlns="" xmlns:a16="http://schemas.microsoft.com/office/drawing/2014/main" id="{1D5CB3C2-711F-4136-A0E4-ACB3C918F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925A86B7-C06C-4A4B-9CB1-24EC650B9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776EF-A74B-4B78-80DE-078DEF9DDBC8}" type="slidenum">
              <a:rPr lang="es-PE" smtClean="0"/>
              <a:t>‹nº›</a:t>
            </a:fld>
            <a:endParaRPr lang="es-PE"/>
          </a:p>
        </p:txBody>
      </p:sp>
    </p:spTree>
    <p:extLst>
      <p:ext uri="{BB962C8B-B14F-4D97-AF65-F5344CB8AC3E}">
        <p14:creationId xmlns:p14="http://schemas.microsoft.com/office/powerpoint/2010/main" val="3528335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11.pn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13.png"/><Relationship Id="rId14"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notesSlide" Target="../notesSlides/notesSlide17.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Slide_do_Microsoft_PowerPoint1.sldx"/><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xmlns="" id="{49564E9D-9F76-450A-9F40-B67527DFBE63}"/>
              </a:ext>
            </a:extLst>
          </p:cNvPr>
          <p:cNvSpPr/>
          <p:nvPr/>
        </p:nvSpPr>
        <p:spPr>
          <a:xfrm>
            <a:off x="485775" y="1547812"/>
            <a:ext cx="3867150" cy="3762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Elipse 6">
            <a:extLst>
              <a:ext uri="{FF2B5EF4-FFF2-40B4-BE49-F238E27FC236}">
                <a16:creationId xmlns:a16="http://schemas.microsoft.com/office/drawing/2014/main" xmlns="" id="{E32183EB-9587-4BF9-8B5F-CA7A6E5E00DB}"/>
              </a:ext>
            </a:extLst>
          </p:cNvPr>
          <p:cNvSpPr/>
          <p:nvPr/>
        </p:nvSpPr>
        <p:spPr>
          <a:xfrm>
            <a:off x="928690" y="3244001"/>
            <a:ext cx="2809875" cy="2767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xmlns="" id="{2ADF7342-35B4-43CB-A480-BF75E6CC2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5097" y="268113"/>
            <a:ext cx="1797607" cy="1624869"/>
          </a:xfrm>
          <a:prstGeom prst="rect">
            <a:avLst/>
          </a:prstGeom>
        </p:spPr>
      </p:pic>
      <p:sp>
        <p:nvSpPr>
          <p:cNvPr id="11" name="Elipse 10">
            <a:extLst>
              <a:ext uri="{FF2B5EF4-FFF2-40B4-BE49-F238E27FC236}">
                <a16:creationId xmlns:a16="http://schemas.microsoft.com/office/drawing/2014/main" xmlns="" id="{AA3CFEA3-0514-4EDE-8904-BDDE6026FA60}"/>
              </a:ext>
            </a:extLst>
          </p:cNvPr>
          <p:cNvSpPr/>
          <p:nvPr/>
        </p:nvSpPr>
        <p:spPr>
          <a:xfrm>
            <a:off x="8453436" y="3200400"/>
            <a:ext cx="2933700" cy="2854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a:extLst>
              <a:ext uri="{FF2B5EF4-FFF2-40B4-BE49-F238E27FC236}">
                <a16:creationId xmlns:a16="http://schemas.microsoft.com/office/drawing/2014/main" xmlns="" id="{3BA6092A-5B66-493A-81A4-98E6D72C0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78" y="148582"/>
            <a:ext cx="2420821" cy="1419481"/>
          </a:xfrm>
          <a:prstGeom prst="rect">
            <a:avLst/>
          </a:prstGeom>
        </p:spPr>
      </p:pic>
      <p:sp>
        <p:nvSpPr>
          <p:cNvPr id="16" name="Rectángulo 15">
            <a:extLst>
              <a:ext uri="{FF2B5EF4-FFF2-40B4-BE49-F238E27FC236}">
                <a16:creationId xmlns:a16="http://schemas.microsoft.com/office/drawing/2014/main" xmlns="" id="{CBACC720-13EB-468B-8618-50DA58E5238E}"/>
              </a:ext>
            </a:extLst>
          </p:cNvPr>
          <p:cNvSpPr/>
          <p:nvPr/>
        </p:nvSpPr>
        <p:spPr>
          <a:xfrm>
            <a:off x="1347" y="1"/>
            <a:ext cx="178974" cy="6857999"/>
          </a:xfrm>
          <a:prstGeom prst="rect">
            <a:avLst/>
          </a:prstGeom>
          <a:solidFill>
            <a:srgbClr val="FFD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16">
            <a:extLst>
              <a:ext uri="{FF2B5EF4-FFF2-40B4-BE49-F238E27FC236}">
                <a16:creationId xmlns:a16="http://schemas.microsoft.com/office/drawing/2014/main" xmlns="" id="{91DD6608-ADE8-49F3-8B9C-C63563BCFD8F}"/>
              </a:ext>
            </a:extLst>
          </p:cNvPr>
          <p:cNvSpPr/>
          <p:nvPr/>
        </p:nvSpPr>
        <p:spPr>
          <a:xfrm>
            <a:off x="12017440" y="1"/>
            <a:ext cx="178974" cy="6857999"/>
          </a:xfrm>
          <a:prstGeom prst="rect">
            <a:avLst/>
          </a:prstGeom>
          <a:solidFill>
            <a:srgbClr val="FFD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17">
            <a:extLst>
              <a:ext uri="{FF2B5EF4-FFF2-40B4-BE49-F238E27FC236}">
                <a16:creationId xmlns:a16="http://schemas.microsoft.com/office/drawing/2014/main" xmlns="" id="{3FB745A3-C6F3-4CC3-BBEE-86F2017B2E22}"/>
              </a:ext>
            </a:extLst>
          </p:cNvPr>
          <p:cNvSpPr txBox="1"/>
          <p:nvPr/>
        </p:nvSpPr>
        <p:spPr>
          <a:xfrm>
            <a:off x="1971676" y="2538680"/>
            <a:ext cx="8248650" cy="1323439"/>
          </a:xfrm>
          <a:prstGeom prst="rect">
            <a:avLst/>
          </a:prstGeom>
          <a:noFill/>
        </p:spPr>
        <p:txBody>
          <a:bodyPr wrap="square" rtlCol="0">
            <a:spAutoFit/>
          </a:bodyPr>
          <a:lstStyle/>
          <a:p>
            <a:pPr algn="ctr"/>
            <a:r>
              <a:rPr lang="es-PE" sz="4000" b="1" dirty="0" smtClean="0">
                <a:solidFill>
                  <a:srgbClr val="007BBC"/>
                </a:solidFill>
                <a:latin typeface="Bahnschrift" panose="020B0502040204020203" pitchFamily="34" charset="0"/>
              </a:rPr>
              <a:t>LXIX </a:t>
            </a:r>
            <a:r>
              <a:rPr lang="es-PE" sz="4000" b="1" dirty="0">
                <a:solidFill>
                  <a:srgbClr val="007BBC"/>
                </a:solidFill>
                <a:latin typeface="Bahnschrift" panose="020B0502040204020203" pitchFamily="34" charset="0"/>
              </a:rPr>
              <a:t>Reunión Ordinaria del Consejo Directivo de la OLACEFS</a:t>
            </a:r>
          </a:p>
        </p:txBody>
      </p:sp>
      <p:sp>
        <p:nvSpPr>
          <p:cNvPr id="19" name="CuadroTexto 18">
            <a:extLst>
              <a:ext uri="{FF2B5EF4-FFF2-40B4-BE49-F238E27FC236}">
                <a16:creationId xmlns:a16="http://schemas.microsoft.com/office/drawing/2014/main" xmlns="" id="{EE50F8F5-7F6B-42BA-8A0C-454FDDC9369C}"/>
              </a:ext>
            </a:extLst>
          </p:cNvPr>
          <p:cNvSpPr txBox="1"/>
          <p:nvPr/>
        </p:nvSpPr>
        <p:spPr>
          <a:xfrm>
            <a:off x="2490786" y="6344846"/>
            <a:ext cx="7353300" cy="400110"/>
          </a:xfrm>
          <a:prstGeom prst="rect">
            <a:avLst/>
          </a:prstGeom>
          <a:noFill/>
        </p:spPr>
        <p:txBody>
          <a:bodyPr wrap="square" rtlCol="0">
            <a:spAutoFit/>
          </a:bodyPr>
          <a:lstStyle/>
          <a:p>
            <a:pPr algn="ctr"/>
            <a:r>
              <a:rPr lang="es-PE" sz="2000" dirty="0" smtClean="0">
                <a:solidFill>
                  <a:srgbClr val="007BBC"/>
                </a:solidFill>
                <a:latin typeface="Bahnschrift" panose="020B0502040204020203" pitchFamily="34" charset="0"/>
              </a:rPr>
              <a:t>12 </a:t>
            </a:r>
            <a:r>
              <a:rPr lang="es-PE" sz="2000" dirty="0">
                <a:solidFill>
                  <a:srgbClr val="007BBC"/>
                </a:solidFill>
                <a:latin typeface="Bahnschrift" panose="020B0502040204020203" pitchFamily="34" charset="0"/>
              </a:rPr>
              <a:t>de abril de 2019. Lima, Perú.</a:t>
            </a:r>
          </a:p>
        </p:txBody>
      </p:sp>
    </p:spTree>
    <p:extLst>
      <p:ext uri="{BB962C8B-B14F-4D97-AF65-F5344CB8AC3E}">
        <p14:creationId xmlns:p14="http://schemas.microsoft.com/office/powerpoint/2010/main" val="2771824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graphicFrame>
        <p:nvGraphicFramePr>
          <p:cNvPr id="7" name="Diagrama 6"/>
          <p:cNvGraphicFramePr/>
          <p:nvPr>
            <p:extLst/>
          </p:nvPr>
        </p:nvGraphicFramePr>
        <p:xfrm>
          <a:off x="252882" y="-200321"/>
          <a:ext cx="11784632" cy="5999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ítulo 1"/>
          <p:cNvSpPr txBox="1">
            <a:spLocks/>
          </p:cNvSpPr>
          <p:nvPr/>
        </p:nvSpPr>
        <p:spPr>
          <a:xfrm>
            <a:off x="609600" y="298450"/>
            <a:ext cx="10972800"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419" b="1" dirty="0">
                <a:solidFill>
                  <a:schemeClr val="bg1"/>
                </a:solidFill>
                <a:latin typeface="Segoe Script" panose="030B0504020000000003" pitchFamily="66" charset="0"/>
              </a:rPr>
              <a:t>MOOC Auditoría de Desempeño</a:t>
            </a:r>
          </a:p>
        </p:txBody>
      </p:sp>
      <p:sp>
        <p:nvSpPr>
          <p:cNvPr id="16" name="Elipse 15"/>
          <p:cNvSpPr/>
          <p:nvPr/>
        </p:nvSpPr>
        <p:spPr>
          <a:xfrm>
            <a:off x="7160208" y="4437112"/>
            <a:ext cx="1744104" cy="992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419" dirty="0"/>
          </a:p>
        </p:txBody>
      </p:sp>
      <p:sp>
        <p:nvSpPr>
          <p:cNvPr id="17" name="CaixaDeTexto 6"/>
          <p:cNvSpPr txBox="1">
            <a:spLocks noChangeArrowheads="1"/>
          </p:cNvSpPr>
          <p:nvPr/>
        </p:nvSpPr>
        <p:spPr bwMode="auto">
          <a:xfrm>
            <a:off x="8040216" y="5517232"/>
            <a:ext cx="2480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419" altLang="pt-BR" sz="1800" dirty="0" smtClean="0">
                <a:solidFill>
                  <a:srgbClr val="FF0000"/>
                </a:solidFill>
                <a:latin typeface="Arial" panose="020B0604020202020204" pitchFamily="34" charset="0"/>
              </a:rPr>
              <a:t>Hasta febrero de 2020</a:t>
            </a:r>
            <a:endParaRPr lang="es-419" altLang="pt-BR" sz="1800" dirty="0">
              <a:solidFill>
                <a:srgbClr val="FF0000"/>
              </a:solidFill>
              <a:latin typeface="Arial" panose="020B0604020202020204" pitchFamily="34" charset="0"/>
            </a:endParaRPr>
          </a:p>
        </p:txBody>
      </p:sp>
      <p:pic>
        <p:nvPicPr>
          <p:cNvPr id="18" name="Imagen 2" descr="Ingenia Soluciones eLearn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344" y="5517232"/>
            <a:ext cx="49688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Diagrama 28"/>
          <p:cNvGraphicFramePr/>
          <p:nvPr>
            <p:extLst/>
          </p:nvPr>
        </p:nvGraphicFramePr>
        <p:xfrm>
          <a:off x="5600328" y="3157015"/>
          <a:ext cx="5509291" cy="40501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0" name="Elipse 29"/>
          <p:cNvSpPr/>
          <p:nvPr/>
        </p:nvSpPr>
        <p:spPr>
          <a:xfrm>
            <a:off x="7168164" y="4437112"/>
            <a:ext cx="1744104" cy="992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419" dirty="0"/>
          </a:p>
        </p:txBody>
      </p:sp>
    </p:spTree>
    <p:extLst>
      <p:ext uri="{BB962C8B-B14F-4D97-AF65-F5344CB8AC3E}">
        <p14:creationId xmlns:p14="http://schemas.microsoft.com/office/powerpoint/2010/main" val="3693381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33350" y="0"/>
            <a:ext cx="12325349" cy="6858000"/>
          </a:xfrm>
          <a:prstGeom prst="rect">
            <a:avLst/>
          </a:prstGeom>
        </p:spPr>
      </p:pic>
      <p:sp>
        <p:nvSpPr>
          <p:cNvPr id="6" name="Retângulo 5"/>
          <p:cNvSpPr/>
          <p:nvPr/>
        </p:nvSpPr>
        <p:spPr>
          <a:xfrm>
            <a:off x="-119063" y="0"/>
            <a:ext cx="12325349" cy="6858000"/>
          </a:xfrm>
          <a:prstGeom prst="rect">
            <a:avLst/>
          </a:prstGeom>
          <a:solidFill>
            <a:schemeClr val="tx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1"/>
          <p:cNvSpPr txBox="1">
            <a:spLocks/>
          </p:cNvSpPr>
          <p:nvPr/>
        </p:nvSpPr>
        <p:spPr>
          <a:xfrm>
            <a:off x="214312" y="212725"/>
            <a:ext cx="11844337" cy="1716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419" sz="4000" b="1" dirty="0">
                <a:solidFill>
                  <a:schemeClr val="bg1"/>
                </a:solidFill>
                <a:latin typeface="Segoe Script" panose="030B0504020000000003" pitchFamily="66" charset="0"/>
                <a:ea typeface="+mn-ea"/>
                <a:cs typeface="+mn-cs"/>
              </a:rPr>
              <a:t>Auditoría </a:t>
            </a:r>
            <a:r>
              <a:rPr lang="es-419" sz="4000" b="1" dirty="0" smtClean="0">
                <a:solidFill>
                  <a:schemeClr val="bg1"/>
                </a:solidFill>
                <a:latin typeface="Segoe Script" panose="030B0504020000000003" pitchFamily="66" charset="0"/>
                <a:ea typeface="+mn-ea"/>
                <a:cs typeface="+mn-cs"/>
              </a:rPr>
              <a:t>Coordinada de </a:t>
            </a:r>
          </a:p>
          <a:p>
            <a:pPr>
              <a:defRPr/>
            </a:pPr>
            <a:r>
              <a:rPr lang="es-419" sz="4000" b="1" dirty="0" smtClean="0">
                <a:solidFill>
                  <a:schemeClr val="bg1"/>
                </a:solidFill>
                <a:latin typeface="Segoe Script" panose="030B0504020000000003" pitchFamily="66" charset="0"/>
                <a:ea typeface="+mn-ea"/>
                <a:cs typeface="+mn-cs"/>
              </a:rPr>
              <a:t>Gobernanza </a:t>
            </a:r>
            <a:r>
              <a:rPr lang="es-419" sz="4000" b="1" dirty="0">
                <a:solidFill>
                  <a:schemeClr val="bg1"/>
                </a:solidFill>
                <a:latin typeface="Segoe Script" panose="030B0504020000000003" pitchFamily="66" charset="0"/>
                <a:ea typeface="+mn-ea"/>
                <a:cs typeface="+mn-cs"/>
              </a:rPr>
              <a:t>de Fronteras</a:t>
            </a:r>
            <a:endParaRPr lang="es-ES_tradnl" sz="4000" b="1" dirty="0">
              <a:solidFill>
                <a:schemeClr val="bg1"/>
              </a:solidFill>
              <a:latin typeface="Segoe Script" panose="030B0504020000000003" pitchFamily="66" charset="0"/>
              <a:ea typeface="+mn-ea"/>
              <a:cs typeface="+mn-cs"/>
            </a:endParaRPr>
          </a:p>
        </p:txBody>
      </p:sp>
      <p:sp>
        <p:nvSpPr>
          <p:cNvPr id="9" name="Título 1"/>
          <p:cNvSpPr txBox="1">
            <a:spLocks/>
          </p:cNvSpPr>
          <p:nvPr/>
        </p:nvSpPr>
        <p:spPr>
          <a:xfrm>
            <a:off x="3267075" y="5081587"/>
            <a:ext cx="8439150" cy="1614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s-419" sz="8000" b="1" dirty="0" smtClean="0">
                <a:solidFill>
                  <a:schemeClr val="bg1"/>
                </a:solidFill>
                <a:latin typeface="Segoe Script" panose="030B0504020000000003" pitchFamily="66" charset="0"/>
                <a:ea typeface="+mn-ea"/>
                <a:cs typeface="+mn-cs"/>
              </a:rPr>
              <a:t>13</a:t>
            </a:r>
            <a:r>
              <a:rPr lang="es-ES_tradnl" sz="4000" b="1" dirty="0">
                <a:solidFill>
                  <a:schemeClr val="bg1"/>
                </a:solidFill>
                <a:latin typeface="Segoe Script" panose="030B0504020000000003" pitchFamily="66" charset="0"/>
                <a:ea typeface="+mn-ea"/>
                <a:cs typeface="+mn-cs"/>
              </a:rPr>
              <a:t> </a:t>
            </a:r>
            <a:r>
              <a:rPr lang="es-ES_tradnl" sz="4000" b="1" dirty="0" smtClean="0">
                <a:solidFill>
                  <a:schemeClr val="bg1"/>
                </a:solidFill>
                <a:latin typeface="Segoe Script" panose="030B0504020000000003" pitchFamily="66" charset="0"/>
                <a:ea typeface="+mn-ea"/>
                <a:cs typeface="+mn-cs"/>
              </a:rPr>
              <a:t>EFS participantes</a:t>
            </a:r>
            <a:endParaRPr lang="es-419" sz="4000" b="1" dirty="0" smtClean="0">
              <a:solidFill>
                <a:schemeClr val="bg1"/>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1822345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 y="0"/>
            <a:ext cx="12192000" cy="6858000"/>
          </a:xfrm>
          <a:prstGeom prst="rect">
            <a:avLst/>
          </a:prstGeom>
        </p:spPr>
      </p:pic>
      <p:sp>
        <p:nvSpPr>
          <p:cNvPr id="7" name="Retângulo 6"/>
          <p:cNvSpPr/>
          <p:nvPr/>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7499728" y="5604014"/>
            <a:ext cx="4373313" cy="707886"/>
          </a:xfrm>
          <a:prstGeom prst="rect">
            <a:avLst/>
          </a:prstGeom>
        </p:spPr>
        <p:txBody>
          <a:bodyPr wrap="none">
            <a:spAutoFit/>
          </a:bodyPr>
          <a:lstStyle/>
          <a:p>
            <a:pPr algn="ctr"/>
            <a:r>
              <a:rPr lang="es-419" sz="4000" b="1" dirty="0" smtClean="0">
                <a:solidFill>
                  <a:schemeClr val="bg1"/>
                </a:solidFill>
                <a:latin typeface="Segoe Script" panose="030B0504020000000003" pitchFamily="66" charset="0"/>
              </a:rPr>
              <a:t>Próximos pasos</a:t>
            </a:r>
            <a:endParaRPr lang="es-419" sz="4000" b="1"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val="1940737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7">
            <a:extLst>
              <a:ext uri="{FF2B5EF4-FFF2-40B4-BE49-F238E27FC236}">
                <a16:creationId xmlns="" xmlns:a16="http://schemas.microsoft.com/office/drawing/2014/main" id="{3FB745A3-C6F3-4CC3-BBEE-86F2017B2E22}"/>
              </a:ext>
            </a:extLst>
          </p:cNvPr>
          <p:cNvSpPr txBox="1"/>
          <p:nvPr/>
        </p:nvSpPr>
        <p:spPr>
          <a:xfrm>
            <a:off x="1971676" y="2538680"/>
            <a:ext cx="8248650" cy="1323439"/>
          </a:xfrm>
          <a:prstGeom prst="rect">
            <a:avLst/>
          </a:prstGeom>
          <a:noFill/>
        </p:spPr>
        <p:txBody>
          <a:bodyPr wrap="square" rtlCol="0">
            <a:spAutoFit/>
          </a:bodyPr>
          <a:lstStyle/>
          <a:p>
            <a:pPr algn="ctr"/>
            <a:r>
              <a:rPr lang="es-PE" sz="4000" b="1" dirty="0" smtClean="0">
                <a:solidFill>
                  <a:schemeClr val="bg1"/>
                </a:solidFill>
                <a:latin typeface="Bahnschrift" panose="020B0502040204020203" pitchFamily="34" charset="0"/>
              </a:rPr>
              <a:t>LXIX </a:t>
            </a:r>
            <a:r>
              <a:rPr lang="es-PE" sz="4000" b="1" dirty="0">
                <a:solidFill>
                  <a:schemeClr val="bg1"/>
                </a:solidFill>
                <a:latin typeface="Bahnschrift" panose="020B0502040204020203" pitchFamily="34" charset="0"/>
              </a:rPr>
              <a:t>Reunión Ordinaria del Consejo Directivo de la OLACEFS</a:t>
            </a:r>
          </a:p>
        </p:txBody>
      </p:sp>
      <p:pic>
        <p:nvPicPr>
          <p:cNvPr id="6" name="Imagem 5"/>
          <p:cNvPicPr>
            <a:picLocks noChangeAspect="1"/>
          </p:cNvPicPr>
          <p:nvPr/>
        </p:nvPicPr>
        <p:blipFill>
          <a:blip r:embed="rId3"/>
          <a:stretch>
            <a:fillRect/>
          </a:stretch>
        </p:blipFill>
        <p:spPr>
          <a:xfrm>
            <a:off x="0" y="0"/>
            <a:ext cx="12192000" cy="6858000"/>
          </a:xfrm>
          <a:prstGeom prst="rect">
            <a:avLst/>
          </a:prstGeom>
        </p:spPr>
      </p:pic>
      <p:graphicFrame>
        <p:nvGraphicFramePr>
          <p:cNvPr id="7" name="Tabela 6"/>
          <p:cNvGraphicFramePr>
            <a:graphicFrameLocks noGrp="1"/>
          </p:cNvGraphicFramePr>
          <p:nvPr>
            <p:extLst>
              <p:ext uri="{D42A27DB-BD31-4B8C-83A1-F6EECF244321}">
                <p14:modId xmlns:p14="http://schemas.microsoft.com/office/powerpoint/2010/main" val="3461023929"/>
              </p:ext>
            </p:extLst>
          </p:nvPr>
        </p:nvGraphicFramePr>
        <p:xfrm>
          <a:off x="710183" y="680466"/>
          <a:ext cx="10771633" cy="5497068"/>
        </p:xfrm>
        <a:graphic>
          <a:graphicData uri="http://schemas.openxmlformats.org/drawingml/2006/table">
            <a:tbl>
              <a:tblPr>
                <a:tableStyleId>{5C22544A-7EE6-4342-B048-85BDC9FD1C3A}</a:tableStyleId>
              </a:tblPr>
              <a:tblGrid>
                <a:gridCol w="9696069"/>
                <a:gridCol w="1075564"/>
              </a:tblGrid>
              <a:tr h="461998">
                <a:tc>
                  <a:txBody>
                    <a:bodyPr/>
                    <a:lstStyle/>
                    <a:p>
                      <a:pPr algn="l" fontAlgn="ctr"/>
                      <a:r>
                        <a:rPr lang="es-419" sz="2400" u="none" strike="noStrike" noProof="0" dirty="0" smtClean="0">
                          <a:effectLst/>
                        </a:rPr>
                        <a:t>Consolidar el Informe Internacional</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05/04</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461998">
                <a:tc>
                  <a:txBody>
                    <a:bodyPr/>
                    <a:lstStyle/>
                    <a:p>
                      <a:pPr algn="l" fontAlgn="ctr"/>
                      <a:r>
                        <a:rPr lang="es-419" sz="2400" u="none" strike="noStrike" noProof="0" dirty="0" smtClean="0">
                          <a:effectLst/>
                        </a:rPr>
                        <a:t>Traducir el informe preliminar (español)</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15/04</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912269">
                <a:tc>
                  <a:txBody>
                    <a:bodyPr/>
                    <a:lstStyle/>
                    <a:p>
                      <a:pPr algn="l" fontAlgn="ctr"/>
                      <a:r>
                        <a:rPr lang="es-419" sz="2400" u="none" strike="noStrike" noProof="0" dirty="0" smtClean="0">
                          <a:effectLst/>
                        </a:rPr>
                        <a:t>Validar el informe preliminar con las EFS participantes de</a:t>
                      </a:r>
                      <a:r>
                        <a:rPr lang="es-419" sz="2400" u="none" strike="noStrike" baseline="0" noProof="0" dirty="0" smtClean="0">
                          <a:effectLst/>
                        </a:rPr>
                        <a:t> la</a:t>
                      </a:r>
                      <a:r>
                        <a:rPr lang="es-419" sz="2400" u="none" strike="noStrike" noProof="0" dirty="0" smtClean="0">
                          <a:effectLst/>
                        </a:rPr>
                        <a:t> AC</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30/04</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461998">
                <a:tc>
                  <a:txBody>
                    <a:bodyPr/>
                    <a:lstStyle/>
                    <a:p>
                      <a:pPr algn="l" fontAlgn="ctr"/>
                      <a:r>
                        <a:rPr lang="es-419" sz="2400" u="none" strike="noStrike" noProof="0" dirty="0" smtClean="0">
                          <a:effectLst/>
                        </a:rPr>
                        <a:t>Elaborar versión final</a:t>
                      </a:r>
                      <a:r>
                        <a:rPr lang="es-419" sz="2400" u="none" strike="noStrike" baseline="0" noProof="0" dirty="0" smtClean="0">
                          <a:effectLst/>
                        </a:rPr>
                        <a:t> (</a:t>
                      </a:r>
                      <a:r>
                        <a:rPr lang="es-419" sz="2400" u="none" strike="noStrike" noProof="0" dirty="0" smtClean="0">
                          <a:effectLst/>
                        </a:rPr>
                        <a:t>portugués y español)</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10/05</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461998">
                <a:tc>
                  <a:txBody>
                    <a:bodyPr/>
                    <a:lstStyle/>
                    <a:p>
                      <a:pPr algn="l" fontAlgn="ctr"/>
                      <a:r>
                        <a:rPr lang="es-419" sz="2400" u="none" strike="noStrike" noProof="0" dirty="0" smtClean="0">
                          <a:effectLst/>
                        </a:rPr>
                        <a:t>Traducir el informe final (inglés)</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b="0" i="0" u="none" strike="noStrike" noProof="0" dirty="0" smtClean="0">
                          <a:solidFill>
                            <a:srgbClr val="000000"/>
                          </a:solidFill>
                          <a:effectLst/>
                          <a:latin typeface="Calibri" panose="020F0502020204030204" pitchFamily="34" charset="0"/>
                        </a:rPr>
                        <a:t>20/05</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912269">
                <a:tc>
                  <a:txBody>
                    <a:bodyPr/>
                    <a:lstStyle/>
                    <a:p>
                      <a:pPr algn="l" fontAlgn="ctr"/>
                      <a:r>
                        <a:rPr lang="es-419" sz="2400" u="none" strike="noStrike" noProof="0" dirty="0" smtClean="0">
                          <a:effectLst/>
                        </a:rPr>
                        <a:t>Diagramar la versión finales del informe final (portugués, español e inglés)</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31/05</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912269">
                <a:tc>
                  <a:txBody>
                    <a:bodyPr/>
                    <a:lstStyle/>
                    <a:p>
                      <a:pPr algn="l" fontAlgn="ctr"/>
                      <a:r>
                        <a:rPr lang="es-419" sz="2400" u="none" strike="noStrike" noProof="0" dirty="0" smtClean="0">
                          <a:effectLst/>
                        </a:rPr>
                        <a:t>Elaborar el sumario ejecutivo, traducción y</a:t>
                      </a:r>
                      <a:r>
                        <a:rPr lang="es-419" sz="2400" u="none" strike="noStrike" baseline="0" noProof="0" dirty="0" smtClean="0">
                          <a:effectLst/>
                        </a:rPr>
                        <a:t> diagramación</a:t>
                      </a:r>
                      <a:r>
                        <a:rPr lang="es-419" sz="2400" u="none" strike="noStrike" noProof="0" dirty="0" smtClean="0">
                          <a:effectLst/>
                        </a:rPr>
                        <a:t>.</a:t>
                      </a:r>
                      <a:endParaRPr lang="es-419" sz="2400" b="0" i="0" u="none" strike="noStrike" noProof="0" dirty="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28/06</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r h="91226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419" sz="2400" u="none" strike="noStrike" noProof="0" dirty="0" smtClean="0">
                          <a:effectLst/>
                        </a:rPr>
                        <a:t>Divulgar el informe final de</a:t>
                      </a:r>
                      <a:r>
                        <a:rPr lang="es-419" sz="2400" u="none" strike="noStrike" baseline="0" noProof="0" dirty="0" smtClean="0">
                          <a:effectLst/>
                        </a:rPr>
                        <a:t> la</a:t>
                      </a:r>
                      <a:r>
                        <a:rPr lang="es-419" sz="2400" u="none" strike="noStrike" noProof="0" dirty="0" smtClean="0">
                          <a:effectLst/>
                        </a:rPr>
                        <a:t> AC</a:t>
                      </a:r>
                      <a:r>
                        <a:rPr lang="es-419" sz="2400" u="none" strike="noStrike" baseline="0" noProof="0" dirty="0" smtClean="0">
                          <a:effectLst/>
                        </a:rPr>
                        <a:t> </a:t>
                      </a:r>
                      <a:r>
                        <a:rPr lang="es-419" sz="2400" u="none" strike="noStrike" noProof="0" dirty="0" smtClean="0">
                          <a:effectLst/>
                        </a:rPr>
                        <a:t>(portugués, español e inglés)</a:t>
                      </a:r>
                      <a:endParaRPr lang="es-419" sz="2400" b="0" i="0" u="none" strike="noStrike" noProof="0" dirty="0" smtClean="0">
                        <a:solidFill>
                          <a:srgbClr val="000000"/>
                        </a:solidFill>
                        <a:effectLst/>
                        <a:latin typeface="Arial" panose="020B0604020202020204" pitchFamily="34" charset="0"/>
                      </a:endParaRPr>
                    </a:p>
                  </a:txBody>
                  <a:tcPr marL="9525" marR="9525" marT="9525" marB="0" anchor="ctr"/>
                </a:tc>
                <a:tc>
                  <a:txBody>
                    <a:bodyPr/>
                    <a:lstStyle/>
                    <a:p>
                      <a:pPr algn="r" fontAlgn="b"/>
                      <a:r>
                        <a:rPr lang="es-419" sz="2400" u="none" strike="noStrike" noProof="0" dirty="0" smtClean="0">
                          <a:effectLst/>
                        </a:rPr>
                        <a:t>31/07</a:t>
                      </a:r>
                      <a:endParaRPr lang="es-419" sz="2400" b="0" i="0" u="none" strike="noStrike" noProof="0"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4172021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0"/>
            <a:ext cx="12192000" cy="6858000"/>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17" y="4571999"/>
            <a:ext cx="4804883" cy="1468177"/>
          </a:xfrm>
          <a:prstGeom prst="rect">
            <a:avLst/>
          </a:prstGeom>
        </p:spPr>
      </p:pic>
    </p:spTree>
    <p:extLst>
      <p:ext uri="{BB962C8B-B14F-4D97-AF65-F5344CB8AC3E}">
        <p14:creationId xmlns:p14="http://schemas.microsoft.com/office/powerpoint/2010/main" val="2855861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2000" cy="6858000"/>
          </a:xfrm>
          <a:prstGeom prst="rect">
            <a:avLst/>
          </a:prstGeom>
        </p:spPr>
      </p:pic>
      <p:sp>
        <p:nvSpPr>
          <p:cNvPr id="4" name="Título 1"/>
          <p:cNvSpPr txBox="1">
            <a:spLocks/>
          </p:cNvSpPr>
          <p:nvPr/>
        </p:nvSpPr>
        <p:spPr>
          <a:xfrm>
            <a:off x="142875" y="5485048"/>
            <a:ext cx="7272338" cy="1130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4500" b="1" dirty="0">
                <a:solidFill>
                  <a:schemeClr val="bg1"/>
                </a:solidFill>
                <a:latin typeface="Segoe Script" panose="030B0504020000000003" pitchFamily="66" charset="0"/>
                <a:ea typeface="+mn-ea"/>
                <a:cs typeface="+mn-cs"/>
              </a:rPr>
              <a:t>Auditoría </a:t>
            </a:r>
            <a:r>
              <a:rPr lang="es-419" sz="4500" b="1" dirty="0" smtClean="0">
                <a:solidFill>
                  <a:schemeClr val="bg1"/>
                </a:solidFill>
                <a:latin typeface="Segoe Script" panose="030B0504020000000003" pitchFamily="66" charset="0"/>
                <a:ea typeface="+mn-ea"/>
                <a:cs typeface="+mn-cs"/>
              </a:rPr>
              <a:t>Coordinada</a:t>
            </a:r>
          </a:p>
          <a:p>
            <a:r>
              <a:rPr lang="es-419" sz="4500" b="1" dirty="0" smtClean="0">
                <a:solidFill>
                  <a:schemeClr val="bg1"/>
                </a:solidFill>
                <a:latin typeface="Segoe Script" panose="030B0504020000000003" pitchFamily="66" charset="0"/>
                <a:ea typeface="+mn-ea"/>
                <a:cs typeface="+mn-cs"/>
              </a:rPr>
              <a:t>Áreas Protegidas</a:t>
            </a:r>
            <a:endParaRPr lang="es-419" sz="4500" b="1" dirty="0">
              <a:solidFill>
                <a:schemeClr val="bg1"/>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492739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2000" cy="6858000"/>
          </a:xfrm>
          <a:prstGeom prst="rect">
            <a:avLst/>
          </a:prstGeom>
        </p:spPr>
      </p:pic>
      <p:sp>
        <p:nvSpPr>
          <p:cNvPr id="4" name="Título 1"/>
          <p:cNvSpPr txBox="1">
            <a:spLocks/>
          </p:cNvSpPr>
          <p:nvPr/>
        </p:nvSpPr>
        <p:spPr>
          <a:xfrm>
            <a:off x="285750" y="4870685"/>
            <a:ext cx="7272338" cy="1130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8000" b="1" dirty="0" smtClean="0">
                <a:solidFill>
                  <a:schemeClr val="bg1"/>
                </a:solidFill>
                <a:latin typeface="Segoe Script" panose="030B0504020000000003" pitchFamily="66" charset="0"/>
                <a:ea typeface="+mn-ea"/>
                <a:cs typeface="+mn-cs"/>
              </a:rPr>
              <a:t>18 </a:t>
            </a:r>
          </a:p>
          <a:p>
            <a:r>
              <a:rPr lang="es-419" sz="4500" b="1" dirty="0" smtClean="0">
                <a:solidFill>
                  <a:schemeClr val="bg1"/>
                </a:solidFill>
                <a:latin typeface="Segoe Script" panose="030B0504020000000003" pitchFamily="66" charset="0"/>
                <a:ea typeface="+mn-ea"/>
                <a:cs typeface="+mn-cs"/>
              </a:rPr>
              <a:t>Instituciones</a:t>
            </a:r>
          </a:p>
          <a:p>
            <a:r>
              <a:rPr lang="es-419" sz="4500" b="1" dirty="0" smtClean="0">
                <a:solidFill>
                  <a:schemeClr val="bg1"/>
                </a:solidFill>
                <a:latin typeface="Segoe Script" panose="030B0504020000000003" pitchFamily="66" charset="0"/>
                <a:ea typeface="+mn-ea"/>
                <a:cs typeface="+mn-cs"/>
              </a:rPr>
              <a:t>Participantes</a:t>
            </a:r>
            <a:endParaRPr lang="es-419" sz="4500" b="1" dirty="0">
              <a:solidFill>
                <a:schemeClr val="bg1"/>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3860760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2000" cy="6858000"/>
          </a:xfrm>
          <a:prstGeom prst="rect">
            <a:avLst/>
          </a:prstGeom>
        </p:spPr>
      </p:pic>
      <p:grpSp>
        <p:nvGrpSpPr>
          <p:cNvPr id="81" name="Grupo 80"/>
          <p:cNvGrpSpPr/>
          <p:nvPr/>
        </p:nvGrpSpPr>
        <p:grpSpPr>
          <a:xfrm>
            <a:off x="1004785" y="287646"/>
            <a:ext cx="10182430" cy="6282707"/>
            <a:chOff x="995287" y="123525"/>
            <a:chExt cx="10182430" cy="6282707"/>
          </a:xfrm>
        </p:grpSpPr>
        <p:pic>
          <p:nvPicPr>
            <p:cNvPr id="82" name="Picture 4" descr="Bandeira da Argenti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2711" y="144088"/>
              <a:ext cx="172561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Image result for Bras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116" y="123525"/>
              <a:ext cx="154285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Image result for BolÃ­v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4547" y="131244"/>
              <a:ext cx="158435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Image result for Chi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6950" y="126746"/>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Image result for ColÃ´mb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182" y="1879373"/>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Image result for costa rica fla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2864" y="1879373"/>
              <a:ext cx="179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6" descr="Image result for Cuba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6545" y="1879373"/>
              <a:ext cx="216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2" descr="Image result for ecuador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36674" y="1879373"/>
              <a:ext cx="162040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4" descr="Image result for el salvador fl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7207" y="1879373"/>
              <a:ext cx="190661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6" descr="Image result for espaÃ±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5287" y="3571452"/>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8" descr="Image result for Guatemala fla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8969" y="3571452"/>
              <a:ext cx="172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Image result for Honduras fla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1" y="3571452"/>
              <a:ext cx="215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2" descr="Image result for mexico fla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4332" y="3571452"/>
              <a:ext cx="188976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4" descr="Image result for Paragu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14081" y="3571452"/>
              <a:ext cx="1963636"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upo 95"/>
            <p:cNvGrpSpPr/>
            <p:nvPr/>
          </p:nvGrpSpPr>
          <p:grpSpPr>
            <a:xfrm>
              <a:off x="2484904" y="5326232"/>
              <a:ext cx="6991421" cy="1080000"/>
              <a:chOff x="2353099" y="5330594"/>
              <a:chExt cx="6991421" cy="1080000"/>
            </a:xfrm>
          </p:grpSpPr>
          <p:pic>
            <p:nvPicPr>
              <p:cNvPr id="97" name="Picture 36" descr="Image result for peru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53099" y="5330594"/>
                <a:ext cx="162040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Image result for portugal fla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67998" y="5330594"/>
                <a:ext cx="161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0" descr="Image result for repÃºblica dominicana fla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82491" y="5330594"/>
                <a:ext cx="161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Bandeira de Buenos aires (provÃ­nci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14331" y="5330594"/>
                <a:ext cx="1630189" cy="108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75176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2000" cy="6858000"/>
          </a:xfrm>
          <a:prstGeom prst="rect">
            <a:avLst/>
          </a:prstGeom>
        </p:spPr>
      </p:pic>
      <p:sp>
        <p:nvSpPr>
          <p:cNvPr id="4" name="Título 1"/>
          <p:cNvSpPr txBox="1">
            <a:spLocks/>
          </p:cNvSpPr>
          <p:nvPr/>
        </p:nvSpPr>
        <p:spPr>
          <a:xfrm>
            <a:off x="271462" y="5227873"/>
            <a:ext cx="7272338" cy="1130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8000" b="1" dirty="0" smtClean="0">
                <a:solidFill>
                  <a:schemeClr val="bg1"/>
                </a:solidFill>
                <a:latin typeface="Segoe Script" panose="030B0504020000000003" pitchFamily="66" charset="0"/>
                <a:ea typeface="+mn-ea"/>
                <a:cs typeface="+mn-cs"/>
              </a:rPr>
              <a:t>13</a:t>
            </a:r>
            <a:r>
              <a:rPr lang="es-419" sz="4500" b="1" dirty="0" smtClean="0">
                <a:solidFill>
                  <a:schemeClr val="bg1"/>
                </a:solidFill>
                <a:latin typeface="Segoe Script" panose="030B0504020000000003" pitchFamily="66" charset="0"/>
                <a:ea typeface="+mn-ea"/>
                <a:cs typeface="+mn-cs"/>
              </a:rPr>
              <a:t> </a:t>
            </a:r>
          </a:p>
          <a:p>
            <a:r>
              <a:rPr lang="es-419" sz="4500" b="1" dirty="0" smtClean="0">
                <a:solidFill>
                  <a:schemeClr val="bg1"/>
                </a:solidFill>
                <a:latin typeface="Segoe Script" panose="030B0504020000000003" pitchFamily="66" charset="0"/>
                <a:ea typeface="+mn-ea"/>
                <a:cs typeface="+mn-cs"/>
              </a:rPr>
              <a:t>Indicadores</a:t>
            </a:r>
            <a:endParaRPr lang="es-419" sz="4500" b="1" dirty="0">
              <a:solidFill>
                <a:schemeClr val="bg1"/>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30763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2253848808"/>
              </p:ext>
            </p:extLst>
          </p:nvPr>
        </p:nvGraphicFramePr>
        <p:xfrm>
          <a:off x="260730" y="442913"/>
          <a:ext cx="11703712" cy="5972175"/>
        </p:xfrm>
        <a:graphic>
          <a:graphicData uri="http://schemas.openxmlformats.org/presentationml/2006/ole">
            <mc:AlternateContent xmlns:mc="http://schemas.openxmlformats.org/markup-compatibility/2006">
              <mc:Choice xmlns:v="urn:schemas-microsoft-com:vml" Requires="v">
                <p:oleObj spid="_x0000_s2169" name="Slide" r:id="rId5" imgW="6093115" imgH="3426041" progId="PowerPoint.Slide.12">
                  <p:embed/>
                </p:oleObj>
              </mc:Choice>
              <mc:Fallback>
                <p:oleObj name="Slide" r:id="rId5" imgW="6093115" imgH="3426041" progId="PowerPoint.Slide.12">
                  <p:embed/>
                  <p:pic>
                    <p:nvPicPr>
                      <p:cNvPr id="0" name=""/>
                      <p:cNvPicPr/>
                      <p:nvPr/>
                    </p:nvPicPr>
                    <p:blipFill>
                      <a:blip r:embed="rId6"/>
                      <a:stretch>
                        <a:fillRect/>
                      </a:stretch>
                    </p:blipFill>
                    <p:spPr>
                      <a:xfrm>
                        <a:off x="260730" y="442913"/>
                        <a:ext cx="11703712" cy="5972175"/>
                      </a:xfrm>
                      <a:prstGeom prst="rect">
                        <a:avLst/>
                      </a:prstGeom>
                    </p:spPr>
                  </p:pic>
                </p:oleObj>
              </mc:Fallback>
            </mc:AlternateContent>
          </a:graphicData>
        </a:graphic>
      </p:graphicFrame>
    </p:spTree>
    <p:extLst>
      <p:ext uri="{BB962C8B-B14F-4D97-AF65-F5344CB8AC3E}">
        <p14:creationId xmlns:p14="http://schemas.microsoft.com/office/powerpoint/2010/main" val="237257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3105398" y="3386137"/>
            <a:ext cx="6045883" cy="1849058"/>
          </a:xfrm>
          <a:prstGeom prst="rect">
            <a:avLst/>
          </a:prstGeom>
        </p:spPr>
      </p:pic>
      <p:pic>
        <p:nvPicPr>
          <p:cNvPr id="6" name="Imagem 5"/>
          <p:cNvPicPr>
            <a:picLocks noChangeAspect="1"/>
          </p:cNvPicPr>
          <p:nvPr/>
        </p:nvPicPr>
        <p:blipFill>
          <a:blip r:embed="rId4"/>
          <a:stretch>
            <a:fillRect/>
          </a:stretch>
        </p:blipFill>
        <p:spPr>
          <a:xfrm>
            <a:off x="3790355" y="859472"/>
            <a:ext cx="4675971" cy="2526665"/>
          </a:xfrm>
          <a:prstGeom prst="rect">
            <a:avLst/>
          </a:prstGeom>
        </p:spPr>
      </p:pic>
    </p:spTree>
    <p:extLst>
      <p:ext uri="{BB962C8B-B14F-4D97-AF65-F5344CB8AC3E}">
        <p14:creationId xmlns:p14="http://schemas.microsoft.com/office/powerpoint/2010/main" val="3594853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713232" y="804672"/>
            <a:ext cx="8582960" cy="5303520"/>
          </a:xfrm>
          <a:prstGeom prst="rect">
            <a:avLst/>
          </a:prstGeom>
        </p:spPr>
      </p:pic>
      <p:sp>
        <p:nvSpPr>
          <p:cNvPr id="7" name="Seta para a direita 6"/>
          <p:cNvSpPr/>
          <p:nvPr/>
        </p:nvSpPr>
        <p:spPr>
          <a:xfrm>
            <a:off x="8686469" y="2357647"/>
            <a:ext cx="3029803" cy="2142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9118989" y="2921164"/>
            <a:ext cx="2454312" cy="923330"/>
          </a:xfrm>
          <a:prstGeom prst="rect">
            <a:avLst/>
          </a:prstGeom>
          <a:noFill/>
        </p:spPr>
        <p:txBody>
          <a:bodyPr wrap="square" rtlCol="0">
            <a:spAutoFit/>
          </a:bodyPr>
          <a:lstStyle/>
          <a:p>
            <a:r>
              <a:rPr lang="pt-BR" sz="5400" b="1" dirty="0">
                <a:solidFill>
                  <a:schemeClr val="bg1"/>
                </a:solidFill>
                <a:latin typeface="+mj-lt"/>
                <a:ea typeface="+mj-ea"/>
                <a:cs typeface="+mj-cs"/>
              </a:rPr>
              <a:t>2019?</a:t>
            </a:r>
          </a:p>
        </p:txBody>
      </p:sp>
    </p:spTree>
    <p:extLst>
      <p:ext uri="{BB962C8B-B14F-4D97-AF65-F5344CB8AC3E}">
        <p14:creationId xmlns:p14="http://schemas.microsoft.com/office/powerpoint/2010/main" val="6484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0" y="0"/>
            <a:ext cx="12192000" cy="6858000"/>
          </a:xfrm>
          <a:prstGeom prst="rect">
            <a:avLst/>
          </a:prstGeom>
        </p:spPr>
      </p:pic>
      <p:sp>
        <p:nvSpPr>
          <p:cNvPr id="10" name="CaixaDeTexto 9"/>
          <p:cNvSpPr txBox="1"/>
          <p:nvPr/>
        </p:nvSpPr>
        <p:spPr>
          <a:xfrm>
            <a:off x="628651" y="4615540"/>
            <a:ext cx="3643313" cy="1569660"/>
          </a:xfrm>
          <a:prstGeom prst="rect">
            <a:avLst/>
          </a:prstGeom>
          <a:noFill/>
        </p:spPr>
        <p:txBody>
          <a:bodyPr wrap="square" rtlCol="0">
            <a:spAutoFit/>
          </a:bodyPr>
          <a:lstStyle/>
          <a:p>
            <a:pPr algn="ctr"/>
            <a:r>
              <a:rPr lang="es-419" sz="4800" b="1" dirty="0" smtClean="0">
                <a:solidFill>
                  <a:schemeClr val="bg1"/>
                </a:solidFill>
                <a:latin typeface="Segoe Script" panose="030B0504020000000003" pitchFamily="66" charset="0"/>
              </a:rPr>
              <a:t>Próximos </a:t>
            </a:r>
          </a:p>
          <a:p>
            <a:pPr algn="ctr"/>
            <a:r>
              <a:rPr lang="es-419" sz="4800" b="1" dirty="0" smtClean="0">
                <a:solidFill>
                  <a:schemeClr val="bg1"/>
                </a:solidFill>
                <a:latin typeface="Segoe Script" panose="030B0504020000000003" pitchFamily="66" charset="0"/>
              </a:rPr>
              <a:t>pasos</a:t>
            </a:r>
            <a:r>
              <a:rPr lang="es-419" sz="4800" b="1" dirty="0" smtClean="0">
                <a:solidFill>
                  <a:schemeClr val="bg1"/>
                </a:solidFill>
                <a:latin typeface="+mj-lt"/>
                <a:ea typeface="+mj-ea"/>
                <a:cs typeface="+mj-cs"/>
              </a:rPr>
              <a:t> </a:t>
            </a:r>
            <a:endParaRPr lang="es-419" sz="4800" b="1" dirty="0">
              <a:solidFill>
                <a:schemeClr val="bg1"/>
              </a:solidFill>
              <a:latin typeface="+mj-lt"/>
              <a:ea typeface="+mj-ea"/>
              <a:cs typeface="+mj-cs"/>
            </a:endParaRPr>
          </a:p>
        </p:txBody>
      </p:sp>
    </p:spTree>
    <p:extLst>
      <p:ext uri="{BB962C8B-B14F-4D97-AF65-F5344CB8AC3E}">
        <p14:creationId xmlns:p14="http://schemas.microsoft.com/office/powerpoint/2010/main" val="1831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0" y="0"/>
            <a:ext cx="12192000" cy="6858000"/>
          </a:xfrm>
          <a:prstGeom prst="rect">
            <a:avLst/>
          </a:prstGeom>
        </p:spPr>
      </p:pic>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340768417"/>
              </p:ext>
            </p:extLst>
          </p:nvPr>
        </p:nvGraphicFramePr>
        <p:xfrm>
          <a:off x="966433" y="960120"/>
          <a:ext cx="10259133" cy="4937760"/>
        </p:xfrm>
        <a:graphic>
          <a:graphicData uri="http://schemas.openxmlformats.org/drawingml/2006/table">
            <a:tbl>
              <a:tblPr firstRow="1" bandRow="1">
                <a:tableStyleId>{5C22544A-7EE6-4342-B048-85BDC9FD1C3A}</a:tableStyleId>
              </a:tblPr>
              <a:tblGrid>
                <a:gridCol w="2641805"/>
                <a:gridCol w="7617328"/>
              </a:tblGrid>
              <a:tr h="571351">
                <a:tc>
                  <a:txBody>
                    <a:bodyPr/>
                    <a:lstStyle/>
                    <a:p>
                      <a:pPr algn="ctr"/>
                      <a:r>
                        <a:rPr lang="es-419" sz="3600" noProof="0" dirty="0" smtClean="0"/>
                        <a:t>Semestre</a:t>
                      </a:r>
                      <a:endParaRPr lang="es-419" sz="3600" noProof="0" dirty="0"/>
                    </a:p>
                  </a:txBody>
                  <a:tcPr/>
                </a:tc>
                <a:tc>
                  <a:txBody>
                    <a:bodyPr/>
                    <a:lstStyle/>
                    <a:p>
                      <a:pPr algn="ctr"/>
                      <a:r>
                        <a:rPr lang="es-419" sz="3600" noProof="0" dirty="0" smtClean="0"/>
                        <a:t>Actividad</a:t>
                      </a:r>
                      <a:endParaRPr lang="es-419" sz="3600" noProof="0" dirty="0"/>
                    </a:p>
                  </a:txBody>
                  <a:tcPr/>
                </a:tc>
              </a:tr>
              <a:tr h="569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trike="noStrike" dirty="0" smtClean="0"/>
                        <a:t>2/2018</a:t>
                      </a:r>
                      <a:endParaRPr lang="en-US" sz="3600" strike="noStrike" dirty="0"/>
                    </a:p>
                  </a:txBody>
                  <a:tcPr anchor="ctr"/>
                </a:tc>
                <a:tc>
                  <a:txBody>
                    <a:bodyPr/>
                    <a:lstStyle/>
                    <a:p>
                      <a:r>
                        <a:rPr lang="es-419" sz="3600" strike="noStrike" kern="1200" noProof="0" dirty="0" smtClean="0"/>
                        <a:t>Invitación</a:t>
                      </a:r>
                      <a:r>
                        <a:rPr lang="es-419" sz="3600" strike="noStrike" kern="1200" baseline="0" noProof="0" dirty="0" smtClean="0"/>
                        <a:t> y confirmación</a:t>
                      </a:r>
                      <a:endParaRPr lang="es-419" sz="3600" strike="noStrike" kern="1200" noProof="0" dirty="0">
                        <a:solidFill>
                          <a:schemeClr val="dk1"/>
                        </a:solidFill>
                        <a:latin typeface="+mn-lt"/>
                        <a:ea typeface="+mn-ea"/>
                        <a:cs typeface="+mn-cs"/>
                      </a:endParaRPr>
                    </a:p>
                  </a:txBody>
                  <a:tcPr/>
                </a:tc>
              </a:tr>
              <a:tr h="1544982">
                <a:tc>
                  <a:txBody>
                    <a:bodyPr/>
                    <a:lstStyle/>
                    <a:p>
                      <a:pPr algn="ctr"/>
                      <a:r>
                        <a:rPr lang="en-US" sz="3600" dirty="0" smtClean="0"/>
                        <a:t>1/2019</a:t>
                      </a:r>
                      <a:endParaRPr lang="en-US" sz="3600" dirty="0"/>
                    </a:p>
                  </a:txBody>
                  <a:tcPr anchor="ctr"/>
                </a:tc>
                <a:tc>
                  <a:txBody>
                    <a:bodyPr/>
                    <a:lstStyle/>
                    <a:p>
                      <a:r>
                        <a:rPr lang="es-419" sz="3600" noProof="0" dirty="0" smtClean="0"/>
                        <a:t>Capacitación en línea (Auditoría de desempeño,</a:t>
                      </a:r>
                      <a:r>
                        <a:rPr lang="es-419" sz="3600" baseline="0" noProof="0" dirty="0" smtClean="0"/>
                        <a:t> </a:t>
                      </a:r>
                      <a:r>
                        <a:rPr lang="es-419" sz="3600" noProof="0" dirty="0" smtClean="0"/>
                        <a:t>MOOC-ODS,</a:t>
                      </a:r>
                      <a:r>
                        <a:rPr lang="es-419" sz="3600" baseline="0" noProof="0" dirty="0" smtClean="0"/>
                        <a:t> Áreas Protegidas)</a:t>
                      </a:r>
                      <a:endParaRPr lang="es-419" sz="3600" noProof="0" dirty="0"/>
                    </a:p>
                  </a:txBody>
                  <a:tcPr/>
                </a:tc>
              </a:tr>
              <a:tr h="569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t>2/2019</a:t>
                      </a:r>
                      <a:endParaRPr lang="en-US" sz="3600" dirty="0"/>
                    </a:p>
                  </a:txBody>
                  <a:tcPr anchor="ctr"/>
                </a:tc>
                <a:tc>
                  <a:txBody>
                    <a:bodyPr/>
                    <a:lstStyle/>
                    <a:p>
                      <a:r>
                        <a:rPr lang="es-419" sz="3600" noProof="0" dirty="0" smtClean="0"/>
                        <a:t>Workshop de planificación</a:t>
                      </a:r>
                      <a:endParaRPr lang="es-419" sz="3600" noProof="0" dirty="0"/>
                    </a:p>
                  </a:txBody>
                  <a:tcPr/>
                </a:tc>
              </a:tr>
              <a:tr h="569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t>1/2020</a:t>
                      </a:r>
                      <a:endParaRPr lang="en-US" sz="3600" dirty="0"/>
                    </a:p>
                  </a:txBody>
                  <a:tcPr anchor="ctr"/>
                </a:tc>
                <a:tc>
                  <a:txBody>
                    <a:bodyPr/>
                    <a:lstStyle/>
                    <a:p>
                      <a:r>
                        <a:rPr lang="es-419" sz="3600" noProof="0" dirty="0" smtClean="0"/>
                        <a:t>Workshop de consolidación</a:t>
                      </a:r>
                      <a:endParaRPr lang="es-419" sz="3600" noProof="0" dirty="0"/>
                    </a:p>
                  </a:txBody>
                  <a:tcPr/>
                </a:tc>
              </a:tr>
              <a:tr h="569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t>2/2020</a:t>
                      </a:r>
                      <a:endParaRPr lang="en-US" sz="3600" dirty="0"/>
                    </a:p>
                  </a:txBody>
                  <a:tcPr anchor="ctr"/>
                </a:tc>
                <a:tc>
                  <a:txBody>
                    <a:bodyPr/>
                    <a:lstStyle/>
                    <a:p>
                      <a:r>
                        <a:rPr lang="es-419" sz="3600" noProof="0" dirty="0" smtClean="0"/>
                        <a:t>Workshop de</a:t>
                      </a:r>
                      <a:r>
                        <a:rPr lang="es-419" sz="3600" baseline="0" noProof="0" dirty="0" smtClean="0"/>
                        <a:t> lecciones aprendidas</a:t>
                      </a:r>
                      <a:endParaRPr lang="es-419" sz="3600" noProof="0" dirty="0"/>
                    </a:p>
                  </a:txBody>
                  <a:tcPr/>
                </a:tc>
              </a:tr>
            </a:tbl>
          </a:graphicData>
        </a:graphic>
      </p:graphicFrame>
    </p:spTree>
    <p:extLst>
      <p:ext uri="{BB962C8B-B14F-4D97-AF65-F5344CB8AC3E}">
        <p14:creationId xmlns:p14="http://schemas.microsoft.com/office/powerpoint/2010/main" val="1020022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 y="1"/>
            <a:ext cx="12192000" cy="6858000"/>
          </a:xfrm>
          <a:prstGeom prst="rect">
            <a:avLst/>
          </a:prstGeom>
        </p:spPr>
      </p:pic>
      <p:sp>
        <p:nvSpPr>
          <p:cNvPr id="10" name="CaixaDeTexto 9"/>
          <p:cNvSpPr txBox="1"/>
          <p:nvPr/>
        </p:nvSpPr>
        <p:spPr>
          <a:xfrm>
            <a:off x="6507099" y="286429"/>
            <a:ext cx="5684902" cy="830997"/>
          </a:xfrm>
          <a:prstGeom prst="rect">
            <a:avLst/>
          </a:prstGeom>
          <a:noFill/>
        </p:spPr>
        <p:txBody>
          <a:bodyPr wrap="square" rtlCol="0">
            <a:spAutoFit/>
          </a:bodyPr>
          <a:lstStyle/>
          <a:p>
            <a:pPr algn="ctr"/>
            <a:r>
              <a:rPr lang="es-419" sz="4800" b="1" dirty="0" smtClean="0">
                <a:solidFill>
                  <a:schemeClr val="bg1"/>
                </a:solidFill>
                <a:latin typeface="Segoe Script" panose="030B0504020000000003" pitchFamily="66" charset="0"/>
              </a:rPr>
              <a:t>Comunicación</a:t>
            </a:r>
            <a:endParaRPr lang="es-419" sz="12000" b="1" dirty="0">
              <a:solidFill>
                <a:schemeClr val="bg1"/>
              </a:solidFill>
              <a:latin typeface="+mj-lt"/>
              <a:ea typeface="+mj-ea"/>
              <a:cs typeface="+mj-cs"/>
            </a:endParaRPr>
          </a:p>
        </p:txBody>
      </p:sp>
    </p:spTree>
    <p:extLst>
      <p:ext uri="{BB962C8B-B14F-4D97-AF65-F5344CB8AC3E}">
        <p14:creationId xmlns:p14="http://schemas.microsoft.com/office/powerpoint/2010/main" val="376175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 y="1"/>
            <a:ext cx="12192000" cy="6858000"/>
          </a:xfrm>
          <a:prstGeom prst="rect">
            <a:avLst/>
          </a:prstGeom>
        </p:spPr>
      </p:pic>
      <p:sp>
        <p:nvSpPr>
          <p:cNvPr id="3" name="Retângulo 2"/>
          <p:cNvSpPr/>
          <p:nvPr/>
        </p:nvSpPr>
        <p:spPr>
          <a:xfrm>
            <a:off x="1" y="1"/>
            <a:ext cx="12191999"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3089">
            <a:off x="7672798" y="486032"/>
            <a:ext cx="3767189" cy="5320996"/>
          </a:xfrm>
          <a:prstGeom prst="rect">
            <a:avLst/>
          </a:prstGeom>
          <a:effectLst>
            <a:outerShdw blurRad="50800" dist="76200" dir="2700000" algn="tl" rotWithShape="0">
              <a:prstClr val="black">
                <a:alpha val="40000"/>
              </a:prstClr>
            </a:outerShdw>
          </a:effectLst>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3089">
            <a:off x="4833775" y="1051951"/>
            <a:ext cx="3758232" cy="5321000"/>
          </a:xfrm>
          <a:prstGeom prst="rect">
            <a:avLst/>
          </a:prstGeom>
          <a:effectLst>
            <a:outerShdw blurRad="50800" dist="76200" dir="2700000" algn="tl" rotWithShape="0">
              <a:prstClr val="black">
                <a:alpha val="40000"/>
              </a:prstClr>
            </a:outerShdw>
          </a:effectLst>
        </p:spPr>
      </p:pic>
      <p:sp>
        <p:nvSpPr>
          <p:cNvPr id="8" name="Espaço Reservado para Conteúdo 2"/>
          <p:cNvSpPr>
            <a:spLocks noGrp="1"/>
          </p:cNvSpPr>
          <p:nvPr>
            <p:ph idx="1"/>
          </p:nvPr>
        </p:nvSpPr>
        <p:spPr>
          <a:xfrm>
            <a:off x="222670" y="355599"/>
            <a:ext cx="5135143" cy="3787775"/>
          </a:xfrm>
        </p:spPr>
        <p:txBody>
          <a:bodyPr>
            <a:noAutofit/>
          </a:bodyPr>
          <a:lstStyle/>
          <a:p>
            <a:pPr marL="0" indent="0">
              <a:spcAft>
                <a:spcPts val="1200"/>
              </a:spcAft>
              <a:buNone/>
            </a:pPr>
            <a:r>
              <a:rPr lang="es-419" sz="3500" b="1" dirty="0">
                <a:solidFill>
                  <a:schemeClr val="bg1"/>
                </a:solidFill>
                <a:latin typeface="Segoe Script" panose="030B0504020000000003" pitchFamily="66" charset="0"/>
              </a:rPr>
              <a:t>Informes </a:t>
            </a:r>
            <a:r>
              <a:rPr lang="es-419" sz="3500" b="1" dirty="0" smtClean="0">
                <a:solidFill>
                  <a:schemeClr val="bg1"/>
                </a:solidFill>
                <a:latin typeface="Segoe Script" panose="030B0504020000000003" pitchFamily="66" charset="0"/>
              </a:rPr>
              <a:t>nacionales</a:t>
            </a:r>
            <a:endParaRPr lang="es-419" sz="3500" b="1" dirty="0">
              <a:solidFill>
                <a:schemeClr val="bg1"/>
              </a:solidFill>
              <a:latin typeface="Segoe Script" panose="030B0504020000000003" pitchFamily="66" charset="0"/>
            </a:endParaRPr>
          </a:p>
          <a:p>
            <a:pPr marL="0" indent="0">
              <a:spcAft>
                <a:spcPts val="1200"/>
              </a:spcAft>
              <a:buNone/>
            </a:pPr>
            <a:r>
              <a:rPr lang="es-419" sz="3500" b="1" dirty="0">
                <a:solidFill>
                  <a:schemeClr val="bg1"/>
                </a:solidFill>
                <a:latin typeface="Segoe Script" panose="030B0504020000000003" pitchFamily="66" charset="0"/>
              </a:rPr>
              <a:t>Resumen ejecutivo</a:t>
            </a:r>
          </a:p>
          <a:p>
            <a:pPr marL="0" indent="0">
              <a:spcAft>
                <a:spcPts val="1200"/>
              </a:spcAft>
              <a:buNone/>
            </a:pPr>
            <a:r>
              <a:rPr lang="es-419" sz="3500" b="1" dirty="0">
                <a:solidFill>
                  <a:schemeClr val="bg1"/>
                </a:solidFill>
                <a:latin typeface="Segoe Script" panose="030B0504020000000003" pitchFamily="66" charset="0"/>
              </a:rPr>
              <a:t>Infografías</a:t>
            </a:r>
          </a:p>
          <a:p>
            <a:pPr marL="0" indent="0">
              <a:spcAft>
                <a:spcPts val="1200"/>
              </a:spcAft>
              <a:buNone/>
            </a:pPr>
            <a:r>
              <a:rPr lang="pt-BR" sz="3500" b="1" dirty="0" err="1">
                <a:solidFill>
                  <a:schemeClr val="bg1"/>
                </a:solidFill>
                <a:latin typeface="Segoe Script" panose="030B0504020000000003" pitchFamily="66" charset="0"/>
              </a:rPr>
              <a:t>Indimapas</a:t>
            </a:r>
            <a:endParaRPr lang="pt-BR" sz="3500" b="1" dirty="0">
              <a:solidFill>
                <a:schemeClr val="bg1"/>
              </a:solidFill>
              <a:latin typeface="Segoe Script" panose="030B0504020000000003" pitchFamily="66" charset="0"/>
            </a:endParaRPr>
          </a:p>
          <a:p>
            <a:pPr marL="0" indent="0">
              <a:spcAft>
                <a:spcPts val="1200"/>
              </a:spcAft>
              <a:buNone/>
            </a:pPr>
            <a:r>
              <a:rPr lang="pt-BR" sz="3500" b="1" dirty="0">
                <a:solidFill>
                  <a:schemeClr val="bg1"/>
                </a:solidFill>
                <a:latin typeface="Segoe Script" panose="030B0504020000000003" pitchFamily="66" charset="0"/>
              </a:rPr>
              <a:t>Fichas </a:t>
            </a:r>
            <a:r>
              <a:rPr lang="es-419" sz="3500" b="1" dirty="0">
                <a:solidFill>
                  <a:schemeClr val="bg1"/>
                </a:solidFill>
                <a:latin typeface="Segoe Script" panose="030B0504020000000003" pitchFamily="66" charset="0"/>
              </a:rPr>
              <a:t>síntesis</a:t>
            </a:r>
          </a:p>
        </p:txBody>
      </p:sp>
    </p:spTree>
    <p:extLst>
      <p:ext uri="{BB962C8B-B14F-4D97-AF65-F5344CB8AC3E}">
        <p14:creationId xmlns:p14="http://schemas.microsoft.com/office/powerpoint/2010/main" val="3680028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91179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0" y="0"/>
            <a:ext cx="12192000" cy="6857999"/>
          </a:xfrm>
          <a:prstGeom prst="rect">
            <a:avLst/>
          </a:prstGeom>
        </p:spPr>
      </p:pic>
      <p:sp>
        <p:nvSpPr>
          <p:cNvPr id="4" name="Retângulo 3"/>
          <p:cNvSpPr/>
          <p:nvPr/>
        </p:nvSpPr>
        <p:spPr>
          <a:xfrm>
            <a:off x="0" y="-1"/>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373736"/>
              </a:solidFill>
            </a:endParaRPr>
          </a:p>
        </p:txBody>
      </p:sp>
      <p:sp>
        <p:nvSpPr>
          <p:cNvPr id="6" name="CaixaDeTexto 5"/>
          <p:cNvSpPr txBox="1"/>
          <p:nvPr/>
        </p:nvSpPr>
        <p:spPr>
          <a:xfrm>
            <a:off x="-1" y="310574"/>
            <a:ext cx="7743826" cy="1015663"/>
          </a:xfrm>
          <a:prstGeom prst="rect">
            <a:avLst/>
          </a:prstGeom>
          <a:noFill/>
        </p:spPr>
        <p:txBody>
          <a:bodyPr wrap="square" rtlCol="0">
            <a:spAutoFit/>
          </a:bodyPr>
          <a:lstStyle/>
          <a:p>
            <a:pPr algn="ctr"/>
            <a:r>
              <a:rPr lang="es-419" sz="6000" b="1" dirty="0" err="1" smtClean="0">
                <a:solidFill>
                  <a:srgbClr val="383837"/>
                </a:solidFill>
                <a:effectLst>
                  <a:outerShdw blurRad="38100" dist="38100" dir="2700000" algn="tl">
                    <a:srgbClr val="000000">
                      <a:alpha val="43137"/>
                    </a:srgbClr>
                  </a:outerShdw>
                </a:effectLst>
                <a:latin typeface="Segoe Script" panose="030B0504020000000003" pitchFamily="66" charset="0"/>
              </a:rPr>
              <a:t>Muito</a:t>
            </a:r>
            <a:r>
              <a:rPr lang="es-419" sz="6000" b="1" dirty="0" smtClean="0">
                <a:solidFill>
                  <a:srgbClr val="383837"/>
                </a:solidFill>
                <a:effectLst>
                  <a:outerShdw blurRad="38100" dist="38100" dir="2700000" algn="tl">
                    <a:srgbClr val="000000">
                      <a:alpha val="43137"/>
                    </a:srgbClr>
                  </a:outerShdw>
                </a:effectLst>
                <a:latin typeface="Segoe Script" panose="030B0504020000000003" pitchFamily="66" charset="0"/>
              </a:rPr>
              <a:t> </a:t>
            </a:r>
            <a:r>
              <a:rPr lang="es-419" sz="6000" b="1" dirty="0" err="1" smtClean="0">
                <a:solidFill>
                  <a:srgbClr val="383837"/>
                </a:solidFill>
                <a:effectLst>
                  <a:outerShdw blurRad="38100" dist="38100" dir="2700000" algn="tl">
                    <a:srgbClr val="000000">
                      <a:alpha val="43137"/>
                    </a:srgbClr>
                  </a:outerShdw>
                </a:effectLst>
                <a:latin typeface="Segoe Script" panose="030B0504020000000003" pitchFamily="66" charset="0"/>
                <a:ea typeface="+mj-ea"/>
                <a:cs typeface="+mj-cs"/>
              </a:rPr>
              <a:t>Obrigado</a:t>
            </a:r>
            <a:r>
              <a:rPr lang="es-419" sz="6000" b="1" dirty="0" smtClean="0">
                <a:solidFill>
                  <a:srgbClr val="383837"/>
                </a:solidFill>
                <a:effectLst>
                  <a:outerShdw blurRad="38100" dist="38100" dir="2700000" algn="tl">
                    <a:srgbClr val="000000">
                      <a:alpha val="43137"/>
                    </a:srgbClr>
                  </a:outerShdw>
                </a:effectLst>
                <a:latin typeface="Segoe Script" panose="030B0504020000000003" pitchFamily="66" charset="0"/>
                <a:ea typeface="+mj-ea"/>
                <a:cs typeface="+mj-cs"/>
              </a:rPr>
              <a:t>!</a:t>
            </a:r>
            <a:endParaRPr lang="es-419" sz="6000" b="1" dirty="0">
              <a:solidFill>
                <a:srgbClr val="383837"/>
              </a:solidFill>
              <a:effectLst>
                <a:outerShdw blurRad="38100" dist="38100" dir="2700000" algn="tl">
                  <a:srgbClr val="000000">
                    <a:alpha val="43137"/>
                  </a:srgbClr>
                </a:outerShdw>
              </a:effectLst>
              <a:latin typeface="+mj-lt"/>
              <a:ea typeface="+mj-ea"/>
              <a:cs typeface="+mj-cs"/>
            </a:endParaRPr>
          </a:p>
        </p:txBody>
      </p:sp>
      <p:pic>
        <p:nvPicPr>
          <p:cNvPr id="3" name="Imagem 2"/>
          <p:cNvPicPr>
            <a:picLocks noChangeAspect="1"/>
          </p:cNvPicPr>
          <p:nvPr/>
        </p:nvPicPr>
        <p:blipFill>
          <a:blip r:embed="rId4"/>
          <a:stretch>
            <a:fillRect/>
          </a:stretch>
        </p:blipFill>
        <p:spPr>
          <a:xfrm>
            <a:off x="8933042" y="5846272"/>
            <a:ext cx="3013162" cy="920370"/>
          </a:xfrm>
          <a:prstGeom prst="rect">
            <a:avLst/>
          </a:prstGeom>
        </p:spPr>
      </p:pic>
      <p:pic>
        <p:nvPicPr>
          <p:cNvPr id="8" name="Imagem 7"/>
          <p:cNvPicPr>
            <a:picLocks noChangeAspect="1"/>
          </p:cNvPicPr>
          <p:nvPr/>
        </p:nvPicPr>
        <p:blipFill>
          <a:blip r:embed="rId5"/>
          <a:stretch>
            <a:fillRect/>
          </a:stretch>
        </p:blipFill>
        <p:spPr>
          <a:xfrm>
            <a:off x="6199653" y="5788464"/>
            <a:ext cx="1981483" cy="1069536"/>
          </a:xfrm>
          <a:prstGeom prst="rect">
            <a:avLst/>
          </a:prstGeom>
        </p:spPr>
      </p:pic>
      <p:pic>
        <p:nvPicPr>
          <p:cNvPr id="9" name="Imagem 8"/>
          <p:cNvPicPr>
            <a:picLocks noChangeAspect="1"/>
          </p:cNvPicPr>
          <p:nvPr/>
        </p:nvPicPr>
        <p:blipFill>
          <a:blip r:embed="rId6"/>
          <a:stretch>
            <a:fillRect/>
          </a:stretch>
        </p:blipFill>
        <p:spPr>
          <a:xfrm>
            <a:off x="3567283" y="5224094"/>
            <a:ext cx="1798476" cy="1627773"/>
          </a:xfrm>
          <a:prstGeom prst="rect">
            <a:avLst/>
          </a:prstGeom>
        </p:spPr>
      </p:pic>
      <p:pic>
        <p:nvPicPr>
          <p:cNvPr id="11" name="Imagem 10"/>
          <p:cNvPicPr>
            <a:picLocks noChangeAspect="1"/>
          </p:cNvPicPr>
          <p:nvPr/>
        </p:nvPicPr>
        <p:blipFill>
          <a:blip r:embed="rId7"/>
          <a:stretch>
            <a:fillRect/>
          </a:stretch>
        </p:blipFill>
        <p:spPr>
          <a:xfrm>
            <a:off x="313067" y="5288343"/>
            <a:ext cx="2420322" cy="1420491"/>
          </a:xfrm>
          <a:prstGeom prst="rect">
            <a:avLst/>
          </a:prstGeom>
        </p:spPr>
      </p:pic>
    </p:spTree>
    <p:extLst>
      <p:ext uri="{BB962C8B-B14F-4D97-AF65-F5344CB8AC3E}">
        <p14:creationId xmlns:p14="http://schemas.microsoft.com/office/powerpoint/2010/main" val="11700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083391"/>
            <a:ext cx="12192000" cy="7941391"/>
          </a:xfrm>
          <a:prstGeom prst="rect">
            <a:avLst/>
          </a:prstGeom>
        </p:spPr>
      </p:pic>
    </p:spTree>
    <p:extLst>
      <p:ext uri="{BB962C8B-B14F-4D97-AF65-F5344CB8AC3E}">
        <p14:creationId xmlns:p14="http://schemas.microsoft.com/office/powerpoint/2010/main" val="4082319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868268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86680" y="1"/>
            <a:ext cx="12192000" cy="6857998"/>
          </a:xfrm>
          <a:prstGeom prst="rect">
            <a:avLst/>
          </a:prstGeom>
        </p:spPr>
      </p:pic>
      <p:pic>
        <p:nvPicPr>
          <p:cNvPr id="3" name="Imagem 2"/>
          <p:cNvPicPr>
            <a:picLocks noChangeAspect="1"/>
          </p:cNvPicPr>
          <p:nvPr/>
        </p:nvPicPr>
        <p:blipFill>
          <a:blip r:embed="rId4"/>
          <a:stretch>
            <a:fillRect/>
          </a:stretch>
        </p:blipFill>
        <p:spPr>
          <a:xfrm>
            <a:off x="8768720" y="5010231"/>
            <a:ext cx="3423280" cy="1847768"/>
          </a:xfrm>
          <a:prstGeom prst="rect">
            <a:avLst/>
          </a:prstGeom>
        </p:spPr>
      </p:pic>
      <p:sp>
        <p:nvSpPr>
          <p:cNvPr id="2" name="Retângulo 1"/>
          <p:cNvSpPr/>
          <p:nvPr/>
        </p:nvSpPr>
        <p:spPr>
          <a:xfrm>
            <a:off x="412435" y="301804"/>
            <a:ext cx="7772400" cy="5632311"/>
          </a:xfrm>
          <a:prstGeom prst="rect">
            <a:avLst/>
          </a:prstGeom>
          <a:solidFill>
            <a:srgbClr val="1F2628">
              <a:alpha val="50000"/>
            </a:srgbClr>
          </a:solidFill>
        </p:spPr>
        <p:txBody>
          <a:bodyPr wrap="square">
            <a:spAutoFit/>
          </a:bodyPr>
          <a:lstStyle/>
          <a:p>
            <a:r>
              <a:rPr lang="es-ES" sz="4000" b="1" dirty="0" smtClean="0">
                <a:solidFill>
                  <a:schemeClr val="bg1"/>
                </a:solidFill>
                <a:latin typeface="Segoe Script" panose="030B0504020000000003" pitchFamily="66" charset="0"/>
              </a:rPr>
              <a:t>Cursos  online</a:t>
            </a:r>
          </a:p>
          <a:p>
            <a:endParaRPr lang="es-ES" sz="4000" b="1" dirty="0">
              <a:solidFill>
                <a:schemeClr val="bg1"/>
              </a:solidFill>
              <a:latin typeface="Segoe Script" panose="030B0504020000000003" pitchFamily="66" charset="0"/>
            </a:endParaRPr>
          </a:p>
          <a:p>
            <a:r>
              <a:rPr lang="es-ES" sz="4000" b="1" dirty="0" smtClean="0">
                <a:solidFill>
                  <a:schemeClr val="bg1"/>
                </a:solidFill>
                <a:latin typeface="Segoe Script" panose="030B0504020000000003" pitchFamily="66" charset="0"/>
              </a:rPr>
              <a:t>MOOC </a:t>
            </a:r>
            <a:r>
              <a:rPr lang="es-ES" sz="4000" b="1" dirty="0">
                <a:solidFill>
                  <a:schemeClr val="bg1"/>
                </a:solidFill>
                <a:latin typeface="Segoe Script" panose="030B0504020000000003" pitchFamily="66" charset="0"/>
              </a:rPr>
              <a:t>de </a:t>
            </a:r>
            <a:r>
              <a:rPr lang="es-ES" sz="4000" b="1" dirty="0" smtClean="0">
                <a:solidFill>
                  <a:schemeClr val="bg1"/>
                </a:solidFill>
                <a:latin typeface="Segoe Script" panose="030B0504020000000003" pitchFamily="66" charset="0"/>
              </a:rPr>
              <a:t>ODS</a:t>
            </a:r>
          </a:p>
          <a:p>
            <a:endParaRPr lang="es-ES" sz="4000" b="1" dirty="0">
              <a:solidFill>
                <a:schemeClr val="bg1"/>
              </a:solidFill>
              <a:latin typeface="Segoe Script" panose="030B0504020000000003" pitchFamily="66" charset="0"/>
            </a:endParaRPr>
          </a:p>
          <a:p>
            <a:r>
              <a:rPr lang="es-ES" sz="4000" b="1" dirty="0">
                <a:solidFill>
                  <a:schemeClr val="bg1"/>
                </a:solidFill>
                <a:latin typeface="Segoe Script" panose="030B0504020000000003" pitchFamily="66" charset="0"/>
              </a:rPr>
              <a:t>MOOC de Auditoría de </a:t>
            </a:r>
            <a:r>
              <a:rPr lang="es-ES" sz="4000" b="1" dirty="0" smtClean="0">
                <a:solidFill>
                  <a:schemeClr val="bg1"/>
                </a:solidFill>
                <a:latin typeface="Segoe Script" panose="030B0504020000000003" pitchFamily="66" charset="0"/>
              </a:rPr>
              <a:t>Desempeño</a:t>
            </a:r>
          </a:p>
          <a:p>
            <a:endParaRPr lang="es-ES" sz="4000" b="1" dirty="0">
              <a:solidFill>
                <a:schemeClr val="bg1"/>
              </a:solidFill>
              <a:latin typeface="Segoe Script" panose="030B0504020000000003" pitchFamily="66" charset="0"/>
            </a:endParaRPr>
          </a:p>
          <a:p>
            <a:r>
              <a:rPr lang="es-ES" sz="4000" b="1" dirty="0">
                <a:solidFill>
                  <a:schemeClr val="bg1"/>
                </a:solidFill>
                <a:latin typeface="Segoe Script" panose="030B0504020000000003" pitchFamily="66" charset="0"/>
              </a:rPr>
              <a:t>Auditoría Coordinada de Gobernanza de </a:t>
            </a:r>
            <a:r>
              <a:rPr lang="es-ES" sz="4000" b="1" dirty="0" smtClean="0">
                <a:solidFill>
                  <a:schemeClr val="bg1"/>
                </a:solidFill>
                <a:latin typeface="Segoe Script" panose="030B0504020000000003" pitchFamily="66" charset="0"/>
              </a:rPr>
              <a:t>Fronteras</a:t>
            </a:r>
            <a:endParaRPr lang="es-ES" sz="4000" b="1"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val="123127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0"/>
            <a:ext cx="12192000" cy="6858000"/>
          </a:xfrm>
          <a:prstGeom prst="rect">
            <a:avLst/>
          </a:prstGeom>
        </p:spPr>
      </p:pic>
      <p:sp>
        <p:nvSpPr>
          <p:cNvPr id="6" name="Retângulo 5"/>
          <p:cNvSpPr/>
          <p:nvPr/>
        </p:nvSpPr>
        <p:spPr>
          <a:xfrm>
            <a:off x="0" y="0"/>
            <a:ext cx="12192000" cy="6858000"/>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1"/>
          <p:cNvSpPr txBox="1">
            <a:spLocks/>
          </p:cNvSpPr>
          <p:nvPr/>
        </p:nvSpPr>
        <p:spPr>
          <a:xfrm>
            <a:off x="0" y="513346"/>
            <a:ext cx="12192000" cy="56307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es-419" sz="8000" b="1" dirty="0" smtClean="0">
                <a:solidFill>
                  <a:schemeClr val="bg1"/>
                </a:solidFill>
                <a:latin typeface="Segoe Script" panose="030B0504020000000003" pitchFamily="66" charset="0"/>
                <a:ea typeface="+mn-ea"/>
                <a:cs typeface="+mn-cs"/>
              </a:rPr>
              <a:t>11</a:t>
            </a:r>
            <a:r>
              <a:rPr lang="es-419" sz="3200" b="1" dirty="0" smtClean="0">
                <a:solidFill>
                  <a:schemeClr val="bg1"/>
                </a:solidFill>
                <a:latin typeface="Segoe Script" panose="030B0504020000000003" pitchFamily="66" charset="0"/>
                <a:ea typeface="+mn-ea"/>
                <a:cs typeface="+mn-cs"/>
              </a:rPr>
              <a:t> </a:t>
            </a:r>
            <a:r>
              <a:rPr lang="es-419" sz="4000" b="1" dirty="0" smtClean="0">
                <a:solidFill>
                  <a:schemeClr val="bg1"/>
                </a:solidFill>
                <a:latin typeface="Segoe Script" panose="030B0504020000000003" pitchFamily="66" charset="0"/>
                <a:ea typeface="+mn-ea"/>
                <a:cs typeface="+mn-cs"/>
              </a:rPr>
              <a:t>cursos Ofrecidos por </a:t>
            </a:r>
            <a:r>
              <a:rPr lang="es-419" sz="8000" b="1" dirty="0" smtClean="0">
                <a:solidFill>
                  <a:schemeClr val="bg1"/>
                </a:solidFill>
                <a:latin typeface="Segoe Script" panose="030B0504020000000003" pitchFamily="66" charset="0"/>
                <a:ea typeface="+mn-ea"/>
                <a:cs typeface="+mn-cs"/>
              </a:rPr>
              <a:t>6</a:t>
            </a:r>
            <a:r>
              <a:rPr lang="es-419" sz="4000" b="1" dirty="0" smtClean="0">
                <a:solidFill>
                  <a:schemeClr val="bg1"/>
                </a:solidFill>
                <a:latin typeface="Segoe Script" panose="030B0504020000000003" pitchFamily="66" charset="0"/>
                <a:ea typeface="+mn-ea"/>
                <a:cs typeface="+mn-cs"/>
              </a:rPr>
              <a:t> EFS</a:t>
            </a:r>
          </a:p>
          <a:p>
            <a:pPr>
              <a:lnSpc>
                <a:spcPct val="150000"/>
              </a:lnSpc>
              <a:defRPr/>
            </a:pPr>
            <a:r>
              <a:rPr lang="es-419" sz="8000" b="1" dirty="0" smtClean="0">
                <a:solidFill>
                  <a:schemeClr val="bg1"/>
                </a:solidFill>
                <a:latin typeface="Segoe Script" panose="030B0504020000000003" pitchFamily="66" charset="0"/>
                <a:ea typeface="+mn-ea"/>
                <a:cs typeface="+mn-cs"/>
              </a:rPr>
              <a:t>		500 </a:t>
            </a:r>
            <a:r>
              <a:rPr lang="es-419" sz="4000" b="1" dirty="0" smtClean="0">
                <a:solidFill>
                  <a:schemeClr val="bg1"/>
                </a:solidFill>
                <a:latin typeface="Segoe Script" panose="030B0504020000000003" pitchFamily="66" charset="0"/>
                <a:ea typeface="+mn-ea"/>
                <a:cs typeface="+mn-cs"/>
              </a:rPr>
              <a:t>participantes de</a:t>
            </a:r>
            <a:endParaRPr lang="es-419" sz="8000" b="1" dirty="0" smtClean="0">
              <a:solidFill>
                <a:schemeClr val="bg1"/>
              </a:solidFill>
              <a:latin typeface="Segoe Script" panose="030B0504020000000003" pitchFamily="66" charset="0"/>
              <a:ea typeface="+mn-ea"/>
              <a:cs typeface="+mn-cs"/>
            </a:endParaRPr>
          </a:p>
          <a:p>
            <a:pPr>
              <a:lnSpc>
                <a:spcPct val="150000"/>
              </a:lnSpc>
              <a:defRPr/>
            </a:pPr>
            <a:r>
              <a:rPr lang="es-419" sz="8000" b="1" dirty="0" smtClean="0">
                <a:solidFill>
                  <a:schemeClr val="bg1"/>
                </a:solidFill>
                <a:latin typeface="Segoe Script" panose="030B0504020000000003" pitchFamily="66" charset="0"/>
                <a:ea typeface="+mn-ea"/>
                <a:cs typeface="+mn-cs"/>
              </a:rPr>
              <a:t>				17</a:t>
            </a:r>
            <a:r>
              <a:rPr lang="es-419" sz="4000" b="1" dirty="0" smtClean="0">
                <a:solidFill>
                  <a:schemeClr val="bg1"/>
                </a:solidFill>
                <a:latin typeface="Segoe Script" panose="030B0504020000000003" pitchFamily="66" charset="0"/>
                <a:ea typeface="+mn-ea"/>
                <a:cs typeface="+mn-cs"/>
              </a:rPr>
              <a:t> miembros plenos </a:t>
            </a:r>
          </a:p>
          <a:p>
            <a:pPr>
              <a:lnSpc>
                <a:spcPct val="150000"/>
              </a:lnSpc>
              <a:defRPr/>
            </a:pPr>
            <a:r>
              <a:rPr lang="es-419" sz="8000" b="1" dirty="0" smtClean="0">
                <a:solidFill>
                  <a:schemeClr val="bg1"/>
                </a:solidFill>
                <a:latin typeface="Segoe Script" panose="030B0504020000000003" pitchFamily="66" charset="0"/>
                <a:ea typeface="+mn-ea"/>
                <a:cs typeface="+mn-cs"/>
              </a:rPr>
              <a:t>						4</a:t>
            </a:r>
            <a:r>
              <a:rPr lang="es-419" sz="4000" b="1" dirty="0" smtClean="0">
                <a:solidFill>
                  <a:schemeClr val="bg1"/>
                </a:solidFill>
                <a:latin typeface="Segoe Script" panose="030B0504020000000003" pitchFamily="66" charset="0"/>
                <a:ea typeface="+mn-ea"/>
                <a:cs typeface="+mn-cs"/>
              </a:rPr>
              <a:t> </a:t>
            </a:r>
            <a:r>
              <a:rPr lang="es-419" sz="4000" b="1" dirty="0">
                <a:solidFill>
                  <a:schemeClr val="bg1"/>
                </a:solidFill>
                <a:latin typeface="Segoe Script" panose="030B0504020000000003" pitchFamily="66" charset="0"/>
                <a:ea typeface="+mn-ea"/>
                <a:cs typeface="+mn-cs"/>
              </a:rPr>
              <a:t>miembros </a:t>
            </a:r>
            <a:r>
              <a:rPr lang="es-419" sz="4000" b="1" dirty="0" smtClean="0">
                <a:solidFill>
                  <a:schemeClr val="bg1"/>
                </a:solidFill>
                <a:latin typeface="Segoe Script" panose="030B0504020000000003" pitchFamily="66" charset="0"/>
                <a:ea typeface="+mn-ea"/>
                <a:cs typeface="+mn-cs"/>
              </a:rPr>
              <a:t>asociados</a:t>
            </a:r>
            <a:endParaRPr lang="es-419" sz="4000" b="1" dirty="0">
              <a:solidFill>
                <a:schemeClr val="bg1"/>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3639135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0"/>
            <a:ext cx="12191999" cy="6858000"/>
          </a:xfrm>
          <a:prstGeom prst="rect">
            <a:avLst/>
          </a:prstGeom>
        </p:spPr>
      </p:pic>
      <p:sp>
        <p:nvSpPr>
          <p:cNvPr id="6" name="Retângulo 5"/>
          <p:cNvSpPr/>
          <p:nvPr/>
        </p:nvSpPr>
        <p:spPr>
          <a:xfrm>
            <a:off x="0" y="0"/>
            <a:ext cx="12192000" cy="6858000"/>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p:cNvSpPr>
            <a:spLocks noGrp="1"/>
          </p:cNvSpPr>
          <p:nvPr>
            <p:ph type="title"/>
          </p:nvPr>
        </p:nvSpPr>
        <p:spPr>
          <a:xfrm>
            <a:off x="1112656" y="3746183"/>
            <a:ext cx="10588807" cy="893308"/>
          </a:xfrm>
        </p:spPr>
        <p:txBody>
          <a:bodyPr>
            <a:noAutofit/>
          </a:bodyPr>
          <a:lstStyle/>
          <a:p>
            <a:pPr algn="r"/>
            <a:r>
              <a:rPr lang="pt-BR" sz="4000" b="1" dirty="0" smtClean="0">
                <a:solidFill>
                  <a:schemeClr val="bg1"/>
                </a:solidFill>
                <a:latin typeface="Segoe Script" panose="030B0504020000000003" pitchFamily="66" charset="0"/>
                <a:ea typeface="+mn-ea"/>
                <a:cs typeface="+mn-cs"/>
              </a:rPr>
              <a:t>Cursos </a:t>
            </a:r>
            <a:r>
              <a:rPr lang="pt-BR" sz="4000" b="1" dirty="0">
                <a:solidFill>
                  <a:schemeClr val="bg1"/>
                </a:solidFill>
                <a:latin typeface="Segoe Script" panose="030B0504020000000003" pitchFamily="66" charset="0"/>
                <a:ea typeface="+mn-ea"/>
                <a:cs typeface="+mn-cs"/>
              </a:rPr>
              <a:t>online </a:t>
            </a:r>
            <a:r>
              <a:rPr lang="pt-BR" sz="4000" b="1" dirty="0" err="1">
                <a:solidFill>
                  <a:schemeClr val="bg1"/>
                </a:solidFill>
                <a:latin typeface="Segoe Script" panose="030B0504020000000003" pitchFamily="66" charset="0"/>
                <a:ea typeface="+mn-ea"/>
                <a:cs typeface="+mn-cs"/>
              </a:rPr>
              <a:t>abiertos</a:t>
            </a:r>
            <a:r>
              <a:rPr lang="pt-BR" sz="4000" b="1" dirty="0">
                <a:solidFill>
                  <a:schemeClr val="bg1"/>
                </a:solidFill>
                <a:latin typeface="Segoe Script" panose="030B0504020000000003" pitchFamily="66" charset="0"/>
                <a:ea typeface="+mn-ea"/>
                <a:cs typeface="+mn-cs"/>
              </a:rPr>
              <a:t> </a:t>
            </a:r>
            <a:r>
              <a:rPr lang="pt-BR" sz="4000" b="1" dirty="0" err="1">
                <a:solidFill>
                  <a:schemeClr val="bg1"/>
                </a:solidFill>
                <a:latin typeface="Segoe Script" panose="030B0504020000000003" pitchFamily="66" charset="0"/>
                <a:ea typeface="+mn-ea"/>
                <a:cs typeface="+mn-cs"/>
              </a:rPr>
              <a:t>masivos</a:t>
            </a:r>
            <a:r>
              <a:rPr lang="pt-BR" sz="4000" b="1" dirty="0">
                <a:solidFill>
                  <a:schemeClr val="bg1"/>
                </a:solidFill>
                <a:latin typeface="Segoe Script" panose="030B0504020000000003" pitchFamily="66" charset="0"/>
                <a:ea typeface="+mn-ea"/>
                <a:cs typeface="+mn-cs"/>
              </a:rPr>
              <a:t> </a:t>
            </a:r>
            <a:r>
              <a:rPr lang="en-US" sz="4000" b="1" dirty="0" smtClean="0">
                <a:solidFill>
                  <a:schemeClr val="bg1"/>
                </a:solidFill>
                <a:latin typeface="Segoe Script" panose="030B0504020000000003" pitchFamily="66" charset="0"/>
                <a:ea typeface="+mn-ea"/>
                <a:cs typeface="+mn-cs"/>
              </a:rPr>
              <a:t>Massive </a:t>
            </a:r>
            <a:r>
              <a:rPr lang="en-US" sz="4000" b="1" dirty="0">
                <a:solidFill>
                  <a:schemeClr val="bg1"/>
                </a:solidFill>
                <a:latin typeface="Segoe Script" panose="030B0504020000000003" pitchFamily="66" charset="0"/>
                <a:ea typeface="+mn-ea"/>
                <a:cs typeface="+mn-cs"/>
              </a:rPr>
              <a:t>Open </a:t>
            </a:r>
            <a:r>
              <a:rPr lang="en-US" sz="4000" b="1" dirty="0" smtClean="0">
                <a:solidFill>
                  <a:schemeClr val="bg1"/>
                </a:solidFill>
                <a:latin typeface="Segoe Script" panose="030B0504020000000003" pitchFamily="66" charset="0"/>
                <a:ea typeface="+mn-ea"/>
                <a:cs typeface="+mn-cs"/>
              </a:rPr>
              <a:t>Online </a:t>
            </a:r>
            <a:r>
              <a:rPr lang="en-US" sz="4000" b="1" dirty="0">
                <a:solidFill>
                  <a:schemeClr val="bg1"/>
                </a:solidFill>
                <a:latin typeface="Segoe Script" panose="030B0504020000000003" pitchFamily="66" charset="0"/>
                <a:ea typeface="+mn-ea"/>
                <a:cs typeface="+mn-cs"/>
              </a:rPr>
              <a:t>Courses </a:t>
            </a:r>
            <a:r>
              <a:rPr lang="en-US" sz="4000" b="1" dirty="0" smtClean="0">
                <a:solidFill>
                  <a:schemeClr val="bg1"/>
                </a:solidFill>
                <a:latin typeface="Segoe Script" panose="030B0504020000000003" pitchFamily="66" charset="0"/>
                <a:ea typeface="+mn-ea"/>
                <a:cs typeface="+mn-cs"/>
              </a:rPr>
              <a:t/>
            </a:r>
            <a:br>
              <a:rPr lang="en-US" sz="4000" b="1" dirty="0" smtClean="0">
                <a:solidFill>
                  <a:schemeClr val="bg1"/>
                </a:solidFill>
                <a:latin typeface="Segoe Script" panose="030B0504020000000003" pitchFamily="66" charset="0"/>
                <a:ea typeface="+mn-ea"/>
                <a:cs typeface="+mn-cs"/>
              </a:rPr>
            </a:br>
            <a:r>
              <a:rPr lang="en-US" sz="4000" b="1" dirty="0" smtClean="0">
                <a:solidFill>
                  <a:schemeClr val="bg1"/>
                </a:solidFill>
                <a:latin typeface="Segoe Script" panose="030B0504020000000003" pitchFamily="66" charset="0"/>
                <a:ea typeface="+mn-ea"/>
                <a:cs typeface="+mn-cs"/>
              </a:rPr>
              <a:t>MOOC </a:t>
            </a:r>
            <a:endParaRPr lang="es-ES_tradnl" sz="4000" b="1" dirty="0">
              <a:solidFill>
                <a:schemeClr val="bg1"/>
              </a:solidFill>
              <a:latin typeface="Segoe Script" panose="030B0504020000000003" pitchFamily="66" charset="0"/>
              <a:ea typeface="+mn-ea"/>
              <a:cs typeface="+mn-cs"/>
            </a:endParaRPr>
          </a:p>
        </p:txBody>
      </p:sp>
      <p:sp>
        <p:nvSpPr>
          <p:cNvPr id="2" name="CaixaDeTexto 1"/>
          <p:cNvSpPr txBox="1"/>
          <p:nvPr/>
        </p:nvSpPr>
        <p:spPr>
          <a:xfrm>
            <a:off x="2346960" y="558178"/>
            <a:ext cx="9692640" cy="1384995"/>
          </a:xfrm>
          <a:prstGeom prst="rect">
            <a:avLst/>
          </a:prstGeom>
          <a:noFill/>
        </p:spPr>
        <p:txBody>
          <a:bodyPr wrap="square" rtlCol="0">
            <a:spAutoFit/>
          </a:bodyPr>
          <a:lstStyle/>
          <a:p>
            <a:pPr algn="r"/>
            <a:r>
              <a:rPr lang="pt-BR" sz="4400" b="1" dirty="0" err="1" smtClean="0">
                <a:solidFill>
                  <a:schemeClr val="bg1"/>
                </a:solidFill>
                <a:latin typeface="Segoe Script" panose="030B0504020000000003" pitchFamily="66" charset="0"/>
              </a:rPr>
              <a:t>Promoción</a:t>
            </a:r>
            <a:r>
              <a:rPr lang="pt-BR" sz="4400" b="1" dirty="0" smtClean="0">
                <a:solidFill>
                  <a:schemeClr val="bg1"/>
                </a:solidFill>
                <a:latin typeface="Segoe Script" panose="030B0504020000000003" pitchFamily="66" charset="0"/>
              </a:rPr>
              <a:t> de la </a:t>
            </a:r>
            <a:r>
              <a:rPr lang="pt-BR" sz="4400" b="1" dirty="0" err="1">
                <a:solidFill>
                  <a:schemeClr val="bg1"/>
                </a:solidFill>
                <a:latin typeface="Segoe Script" panose="030B0504020000000003" pitchFamily="66" charset="0"/>
              </a:rPr>
              <a:t>I</a:t>
            </a:r>
            <a:r>
              <a:rPr lang="pt-BR" sz="4400" b="1" dirty="0" err="1" smtClean="0">
                <a:solidFill>
                  <a:schemeClr val="bg1"/>
                </a:solidFill>
                <a:latin typeface="Segoe Script" panose="030B0504020000000003" pitchFamily="66" charset="0"/>
              </a:rPr>
              <a:t>nnovación</a:t>
            </a:r>
            <a:endParaRPr lang="pt-BR" sz="4400" b="1" dirty="0" smtClean="0">
              <a:solidFill>
                <a:schemeClr val="bg1"/>
              </a:solidFill>
              <a:latin typeface="Segoe Script" panose="030B0504020000000003" pitchFamily="66" charset="0"/>
            </a:endParaRPr>
          </a:p>
          <a:p>
            <a:endParaRPr lang="pt-BR" sz="4000" b="1"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val="1893991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sp>
        <p:nvSpPr>
          <p:cNvPr id="8" name="Título 1"/>
          <p:cNvSpPr txBox="1">
            <a:spLocks/>
          </p:cNvSpPr>
          <p:nvPr/>
        </p:nvSpPr>
        <p:spPr>
          <a:xfrm>
            <a:off x="407368" y="260648"/>
            <a:ext cx="11784632"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419" b="1" dirty="0" smtClean="0">
                <a:solidFill>
                  <a:schemeClr val="bg1"/>
                </a:solidFill>
                <a:latin typeface="Segoe Script" panose="030B0504020000000003" pitchFamily="66" charset="0"/>
              </a:rPr>
              <a:t>Apoyo a las Auditorías Coordinadas</a:t>
            </a:r>
            <a:endParaRPr lang="es-419" b="1" dirty="0">
              <a:solidFill>
                <a:schemeClr val="bg1"/>
              </a:solidFill>
              <a:latin typeface="Segoe Script" panose="030B0504020000000003" pitchFamily="66" charset="0"/>
            </a:endParaRPr>
          </a:p>
        </p:txBody>
      </p:sp>
      <p:pic>
        <p:nvPicPr>
          <p:cNvPr id="9"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1012" y="1332211"/>
            <a:ext cx="8689975"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900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pic>
        <p:nvPicPr>
          <p:cNvPr id="18" name="Imagen 2" descr="Ingenia Soluciones e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5517232"/>
            <a:ext cx="931841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1353" y="1643732"/>
            <a:ext cx="813930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4"/>
          <p:cNvSpPr txBox="1">
            <a:spLocks noChangeArrowheads="1"/>
          </p:cNvSpPr>
          <p:nvPr/>
        </p:nvSpPr>
        <p:spPr bwMode="auto">
          <a:xfrm>
            <a:off x="297822" y="3791715"/>
            <a:ext cx="35635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s-419" altLang="pt-BR" sz="4000" b="1" dirty="0">
                <a:solidFill>
                  <a:schemeClr val="bg1"/>
                </a:solidFill>
                <a:latin typeface="Segoe Script" panose="030B0504020000000003" pitchFamily="66" charset="0"/>
                <a:ea typeface="+mj-ea"/>
                <a:cs typeface="+mj-cs"/>
              </a:rPr>
              <a:t>Oferta </a:t>
            </a:r>
          </a:p>
          <a:p>
            <a:pPr>
              <a:spcBef>
                <a:spcPct val="0"/>
              </a:spcBef>
              <a:buNone/>
            </a:pPr>
            <a:r>
              <a:rPr lang="es-419" altLang="pt-BR" sz="4000" b="1" dirty="0">
                <a:solidFill>
                  <a:schemeClr val="bg1"/>
                </a:solidFill>
                <a:latin typeface="Segoe Script" panose="030B0504020000000003" pitchFamily="66" charset="0"/>
                <a:ea typeface="+mj-ea"/>
                <a:cs typeface="+mj-cs"/>
              </a:rPr>
              <a:t>Mayo 2019</a:t>
            </a:r>
          </a:p>
        </p:txBody>
      </p:sp>
      <p:sp>
        <p:nvSpPr>
          <p:cNvPr id="14" name="CaixaDeTexto 3"/>
          <p:cNvSpPr txBox="1">
            <a:spLocks noChangeArrowheads="1"/>
          </p:cNvSpPr>
          <p:nvPr/>
        </p:nvSpPr>
        <p:spPr bwMode="auto">
          <a:xfrm>
            <a:off x="297822" y="1618859"/>
            <a:ext cx="23230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419" altLang="pt-BR" b="1" dirty="0">
                <a:solidFill>
                  <a:schemeClr val="bg1"/>
                </a:solidFill>
                <a:latin typeface="Segoe Script" panose="030B0504020000000003" pitchFamily="66" charset="0"/>
                <a:ea typeface="+mj-ea"/>
                <a:cs typeface="+mj-cs"/>
              </a:rPr>
              <a:t>Español</a:t>
            </a:r>
          </a:p>
          <a:p>
            <a:pPr>
              <a:spcBef>
                <a:spcPct val="0"/>
              </a:spcBef>
              <a:buFontTx/>
              <a:buNone/>
            </a:pPr>
            <a:r>
              <a:rPr lang="es-419" altLang="pt-BR" b="1" dirty="0">
                <a:solidFill>
                  <a:schemeClr val="bg1"/>
                </a:solidFill>
                <a:latin typeface="Segoe Script" panose="030B0504020000000003" pitchFamily="66" charset="0"/>
                <a:ea typeface="+mj-ea"/>
                <a:cs typeface="+mj-cs"/>
              </a:rPr>
              <a:t>Portugués</a:t>
            </a:r>
          </a:p>
          <a:p>
            <a:pPr>
              <a:spcBef>
                <a:spcPct val="0"/>
              </a:spcBef>
              <a:buFontTx/>
              <a:buNone/>
            </a:pPr>
            <a:r>
              <a:rPr lang="es-419" altLang="pt-BR" b="1" dirty="0">
                <a:solidFill>
                  <a:schemeClr val="bg1"/>
                </a:solidFill>
                <a:latin typeface="Segoe Script" panose="030B0504020000000003" pitchFamily="66" charset="0"/>
                <a:ea typeface="+mj-ea"/>
                <a:cs typeface="+mj-cs"/>
              </a:rPr>
              <a:t>Inglés</a:t>
            </a:r>
          </a:p>
        </p:txBody>
      </p:sp>
      <p:sp>
        <p:nvSpPr>
          <p:cNvPr id="15" name="Título 1"/>
          <p:cNvSpPr txBox="1">
            <a:spLocks/>
          </p:cNvSpPr>
          <p:nvPr/>
        </p:nvSpPr>
        <p:spPr>
          <a:xfrm>
            <a:off x="191344" y="456211"/>
            <a:ext cx="4266356"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5000" b="1" dirty="0">
                <a:solidFill>
                  <a:schemeClr val="bg1"/>
                </a:solidFill>
                <a:latin typeface="Segoe Script" panose="030B0504020000000003" pitchFamily="66" charset="0"/>
              </a:rPr>
              <a:t>MOOC ODS</a:t>
            </a:r>
          </a:p>
        </p:txBody>
      </p:sp>
    </p:spTree>
    <p:extLst>
      <p:ext uri="{BB962C8B-B14F-4D97-AF65-F5344CB8AC3E}">
        <p14:creationId xmlns:p14="http://schemas.microsoft.com/office/powerpoint/2010/main" val="4002419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65337082E237C468D078D7D812B8786" ma:contentTypeVersion="4" ma:contentTypeDescription="Crie um novo documento." ma:contentTypeScope="" ma:versionID="62d472460459a0cd4fbd5ab74fdcfd64">
  <xsd:schema xmlns:xsd="http://www.w3.org/2001/XMLSchema" xmlns:xs="http://www.w3.org/2001/XMLSchema" xmlns:p="http://schemas.microsoft.com/office/2006/metadata/properties" xmlns:ns2="b7de8c5f-2519-4ec1-ae93-daff44e72864" xmlns:ns3="098ae22d-a6bd-481e-86eb-28b0237a62fd" targetNamespace="http://schemas.microsoft.com/office/2006/metadata/properties" ma:root="true" ma:fieldsID="798e96c831ba34f6205c3456d2a9fa51" ns2:_="" ns3:_="">
    <xsd:import namespace="b7de8c5f-2519-4ec1-ae93-daff44e72864"/>
    <xsd:import namespace="098ae22d-a6bd-481e-86eb-28b0237a62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e8c5f-2519-4ec1-ae93-daff44e72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8ae22d-a6bd-481e-86eb-28b0237a62fd"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77FFB7-9971-4CC9-BCCE-43D9212A378B}"/>
</file>

<file path=customXml/itemProps2.xml><?xml version="1.0" encoding="utf-8"?>
<ds:datastoreItem xmlns:ds="http://schemas.openxmlformats.org/officeDocument/2006/customXml" ds:itemID="{B45C6AB5-328D-472F-BCF4-4A6D23451305}"/>
</file>

<file path=customXml/itemProps3.xml><?xml version="1.0" encoding="utf-8"?>
<ds:datastoreItem xmlns:ds="http://schemas.openxmlformats.org/officeDocument/2006/customXml" ds:itemID="{A5B59561-E252-4B39-893B-F45C02230BFA}"/>
</file>

<file path=docProps/app.xml><?xml version="1.0" encoding="utf-8"?>
<Properties xmlns="http://schemas.openxmlformats.org/officeDocument/2006/extended-properties" xmlns:vt="http://schemas.openxmlformats.org/officeDocument/2006/docPropsVTypes">
  <TotalTime>10520</TotalTime>
  <Words>1592</Words>
  <Application>Microsoft Office PowerPoint</Application>
  <PresentationFormat>Widescreen</PresentationFormat>
  <Paragraphs>191</Paragraphs>
  <Slides>26</Slides>
  <Notes>26</Notes>
  <HiddenSlides>0</HiddenSlides>
  <MMClips>0</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26</vt:i4>
      </vt:variant>
    </vt:vector>
  </HeadingPairs>
  <TitlesOfParts>
    <vt:vector size="34" baseType="lpstr">
      <vt:lpstr>ＭＳ Ｐゴシック</vt:lpstr>
      <vt:lpstr>Arial</vt:lpstr>
      <vt:lpstr>Bahnschrift</vt:lpstr>
      <vt:lpstr>Calibri</vt:lpstr>
      <vt:lpstr>Calibri Light</vt:lpstr>
      <vt:lpstr>Segoe Script</vt:lpstr>
      <vt:lpstr>Tema de Office</vt:lpstr>
      <vt:lpstr>Slide</vt:lpstr>
      <vt:lpstr>Apresentação do PowerPoint</vt:lpstr>
      <vt:lpstr>Apresentação do PowerPoint</vt:lpstr>
      <vt:lpstr>Apresentação do PowerPoint</vt:lpstr>
      <vt:lpstr>Apresentação do PowerPoint</vt:lpstr>
      <vt:lpstr>Apresentação do PowerPoint</vt:lpstr>
      <vt:lpstr>Apresentação do PowerPoint</vt:lpstr>
      <vt:lpstr>Cursos online abiertos masivos Massive Open Online Courses  MOOC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Nina Esquinarila Merino</dc:creator>
  <cp:lastModifiedBy>Presidencia CCC</cp:lastModifiedBy>
  <cp:revision>183</cp:revision>
  <cp:lastPrinted>2019-04-09T16:41:09Z</cp:lastPrinted>
  <dcterms:created xsi:type="dcterms:W3CDTF">2019-03-06T16:36:26Z</dcterms:created>
  <dcterms:modified xsi:type="dcterms:W3CDTF">2019-04-09T16:41:20Z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0x010100F65337082E237C468D078D7D812B8786</vt:lpwstr>
  </property>
</Properties>
</file>