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MATIAS BUENDIA" userId="c372eb52-cb71-47c2-b489-1a9bc2e2e2fe" providerId="ADAL" clId="{297E9AF0-B1F9-45C3-8E7F-57CCC7762246}"/>
    <pc:docChg chg="addSld delSld modSld sldOrd">
      <pc:chgData name="LEANDRO MATIAS BUENDIA" userId="c372eb52-cb71-47c2-b489-1a9bc2e2e2fe" providerId="ADAL" clId="{297E9AF0-B1F9-45C3-8E7F-57CCC7762246}" dt="2021-05-14T03:05:45.377" v="12" actId="2696"/>
      <pc:docMkLst>
        <pc:docMk/>
      </pc:docMkLst>
      <pc:sldChg chg="modSp mod">
        <pc:chgData name="LEANDRO MATIAS BUENDIA" userId="c372eb52-cb71-47c2-b489-1a9bc2e2e2fe" providerId="ADAL" clId="{297E9AF0-B1F9-45C3-8E7F-57CCC7762246}" dt="2021-05-14T03:05:23.984" v="8" actId="20577"/>
        <pc:sldMkLst>
          <pc:docMk/>
          <pc:sldMk cId="4223242876" sldId="256"/>
        </pc:sldMkLst>
        <pc:spChg chg="mod">
          <ac:chgData name="LEANDRO MATIAS BUENDIA" userId="c372eb52-cb71-47c2-b489-1a9bc2e2e2fe" providerId="ADAL" clId="{297E9AF0-B1F9-45C3-8E7F-57CCC7762246}" dt="2021-05-14T03:05:23.984" v="8" actId="20577"/>
          <ac:spMkLst>
            <pc:docMk/>
            <pc:sldMk cId="4223242876" sldId="256"/>
            <ac:spMk id="6" creationId="{D126A0EB-C981-4435-B571-416E60DBD8A8}"/>
          </ac:spMkLst>
        </pc:spChg>
      </pc:sldChg>
      <pc:sldChg chg="del">
        <pc:chgData name="LEANDRO MATIAS BUENDIA" userId="c372eb52-cb71-47c2-b489-1a9bc2e2e2fe" providerId="ADAL" clId="{297E9AF0-B1F9-45C3-8E7F-57CCC7762246}" dt="2021-05-14T03:05:45.377" v="12" actId="2696"/>
        <pc:sldMkLst>
          <pc:docMk/>
          <pc:sldMk cId="2707250483" sldId="258"/>
        </pc:sldMkLst>
      </pc:sldChg>
      <pc:sldChg chg="add ord">
        <pc:chgData name="LEANDRO MATIAS BUENDIA" userId="c372eb52-cb71-47c2-b489-1a9bc2e2e2fe" providerId="ADAL" clId="{297E9AF0-B1F9-45C3-8E7F-57CCC7762246}" dt="2021-05-14T03:05:42.773" v="11"/>
        <pc:sldMkLst>
          <pc:docMk/>
          <pc:sldMk cId="139534235" sldId="263"/>
        </pc:sldMkLst>
      </pc:sldChg>
    </pc:docChg>
  </pc:docChgLst>
  <pc:docChgLst>
    <pc:chgData name="LEANDRO MATIAS BUENDIA" userId="c372eb52-cb71-47c2-b489-1a9bc2e2e2fe" providerId="ADAL" clId="{05A135AE-FDB0-413C-98F1-CC4B0A009290}"/>
    <pc:docChg chg="modSld">
      <pc:chgData name="LEANDRO MATIAS BUENDIA" userId="c372eb52-cb71-47c2-b489-1a9bc2e2e2fe" providerId="ADAL" clId="{05A135AE-FDB0-413C-98F1-CC4B0A009290}" dt="2021-05-14T16:26:07.253" v="3" actId="20577"/>
      <pc:docMkLst>
        <pc:docMk/>
      </pc:docMkLst>
      <pc:sldChg chg="modSp mod">
        <pc:chgData name="LEANDRO MATIAS BUENDIA" userId="c372eb52-cb71-47c2-b489-1a9bc2e2e2fe" providerId="ADAL" clId="{05A135AE-FDB0-413C-98F1-CC4B0A009290}" dt="2021-05-14T16:26:07.253" v="3" actId="20577"/>
        <pc:sldMkLst>
          <pc:docMk/>
          <pc:sldMk cId="2155091225" sldId="257"/>
        </pc:sldMkLst>
        <pc:graphicFrameChg chg="modGraphic">
          <ac:chgData name="LEANDRO MATIAS BUENDIA" userId="c372eb52-cb71-47c2-b489-1a9bc2e2e2fe" providerId="ADAL" clId="{05A135AE-FDB0-413C-98F1-CC4B0A009290}" dt="2021-05-14T16:26:07.253" v="3" actId="20577"/>
          <ac:graphicFrameMkLst>
            <pc:docMk/>
            <pc:sldMk cId="2155091225" sldId="257"/>
            <ac:graphicFrameMk id="22" creationId="{026A2278-A86A-45E4-BF21-12C1CB7DF5E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Google\SE%20OLACEFS\06.Control%20de%20gesti&#243;n\10%20Control%202020\00%20PLANILLA%20DE%20SEGUIMIENTO%202020%20CONSOLIDADA-%20Septi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Google\SE%20OLACEFS\06.Control%20de%20gesti&#243;n\10%20Control%202020\00%20PLANILLA%20DE%20SEGUIMIENTO%202020%20CONSOLIDADA-%20Septi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Google\SE%20OLACEFS\06.Control%20de%20gesti&#243;n\10%20Control%202020\00%20PLANILLA%20DE%20SEGUIMIENTO%202020%20CONSOLIDADA-%20Septiemb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Google\SE%20OLACEFS\06.Control%20de%20gesti&#243;n\10%20Control%202020\00%20PLANILLA%20DE%20SEGUIMIENTO%202020%20CONSOLIDADA-%20Septiemb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Google\SE%20OLACEFS\06.Control%20de%20gesti&#243;n\10%20Control%202020\00%20PLANILLA%20DE%20SEGUIMIENTO%202020%20CONSOLIDADA-%20Septiemb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[00 PLANILLA DE SEGUIMIENTO 2020 CONSOLIDADA- Septiembre.xlsx]Tablas!Tabla dinámica2</c:name>
    <c:fmtId val="5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>
              <a:glow rad="127000">
                <a:schemeClr val="accent1">
                  <a:alpha val="96000"/>
                </a:schemeClr>
              </a:glo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1" i="0" u="none" strike="noStrike" kern="1200" cap="none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>
              <a:lumMod val="75000"/>
            </a:schemeClr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  <a:scene3d>
            <a:camera prst="orthographicFront"/>
            <a:lightRig rig="threePt" dir="t"/>
          </a:scene3d>
          <a:sp3d/>
        </c:spPr>
      </c:pivotFmt>
      <c:pivotFmt>
        <c:idx val="7"/>
        <c:spPr>
          <a:solidFill>
            <a:srgbClr val="00B05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8"/>
        <c:spPr>
          <a:solidFill>
            <a:srgbClr val="FF000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9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10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11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  <c:dLbl>
          <c:idx val="0"/>
          <c:spPr>
            <a:noFill/>
            <a:ln>
              <a:noFill/>
            </a:ln>
            <a:effectLst>
              <a:glow rad="127000">
                <a:schemeClr val="accent1">
                  <a:alpha val="96000"/>
                </a:schemeClr>
              </a:glo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400" b="1" i="0" u="none" strike="noStrike" kern="1200" cap="none" baseline="0">
                  <a:solidFill>
                    <a:sysClr val="windowText" lastClr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1"/>
          <c:showBubbleSize val="1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>
              <a:glow rad="127000">
                <a:schemeClr val="accent1">
                  <a:alpha val="96000"/>
                </a:schemeClr>
              </a:glo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1" i="0" u="none" strike="noStrike" kern="1200" cap="none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>
              <a:lumMod val="75000"/>
            </a:schemeClr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  <a:scene3d>
            <a:camera prst="orthographicFront"/>
            <a:lightRig rig="threePt" dir="t"/>
          </a:scene3d>
          <a:sp3d/>
        </c:spPr>
      </c:pivotFmt>
      <c:pivotFmt>
        <c:idx val="14"/>
        <c:spPr>
          <a:solidFill>
            <a:srgbClr val="00B05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15"/>
        <c:spPr>
          <a:solidFill>
            <a:srgbClr val="FF000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16"/>
        <c:spPr>
          <a:solidFill>
            <a:schemeClr val="accent1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>
              <a:glow rad="127000">
                <a:schemeClr val="accent1">
                  <a:alpha val="96000"/>
                </a:schemeClr>
              </a:glo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1" i="0" u="none" strike="noStrike" kern="1200" cap="none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>
              <a:lumMod val="75000"/>
            </a:schemeClr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  <a:scene3d>
            <a:camera prst="orthographicFront"/>
            <a:lightRig rig="threePt" dir="t"/>
          </a:scene3d>
          <a:sp3d/>
        </c:spPr>
      </c:pivotFmt>
      <c:pivotFmt>
        <c:idx val="18"/>
        <c:spPr>
          <a:solidFill>
            <a:srgbClr val="00B05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  <c:pivotFmt>
        <c:idx val="19"/>
        <c:spPr>
          <a:solidFill>
            <a:srgbClr val="FF0000"/>
          </a:solidFill>
          <a:ln w="1905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  <a:softEdge rad="0"/>
          </a:effectLst>
        </c:spPr>
      </c:pivotFmt>
    </c:pivotFmts>
    <c:plotArea>
      <c:layout>
        <c:manualLayout>
          <c:layoutTarget val="inner"/>
          <c:xMode val="edge"/>
          <c:yMode val="edge"/>
          <c:x val="0.10136616452665713"/>
          <c:y val="0.11923857208842246"/>
          <c:w val="0.78044730343243995"/>
          <c:h val="0.60780919092361507"/>
        </c:manualLayout>
      </c:layout>
      <c:pieChart>
        <c:varyColors val="1"/>
        <c:ser>
          <c:idx val="0"/>
          <c:order val="0"/>
          <c:tx>
            <c:strRef>
              <c:f>Tablas!$B$20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  <a:softEdge rad="0"/>
            </a:effectLst>
          </c:spPr>
          <c:explosion val="1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952-412A-9368-22F04C94D0B2}"/>
              </c:ext>
            </c:extLst>
          </c:dPt>
          <c:dPt>
            <c:idx val="1"/>
            <c:bubble3D val="0"/>
            <c:explosion val="11"/>
            <c:spPr>
              <a:solidFill>
                <a:srgbClr val="00B050"/>
              </a:solidFill>
              <a:ln w="19050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3-1952-412A-9368-22F04C94D0B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1952-412A-9368-22F04C94D0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7-1952-412A-9368-22F04C94D0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9-1952-412A-9368-22F04C94D0B2}"/>
              </c:ext>
            </c:extLst>
          </c:dPt>
          <c:dLbls>
            <c:spPr>
              <a:noFill/>
              <a:ln>
                <a:noFill/>
              </a:ln>
              <a:effectLst>
                <a:glow rad="127000">
                  <a:schemeClr val="accent1">
                    <a:alpha val="96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cap="none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Tablas!$A$21:$A$24</c:f>
              <c:strCache>
                <c:ptCount val="3"/>
                <c:pt idx="0">
                  <c:v>FINALIZADO</c:v>
                </c:pt>
                <c:pt idx="1">
                  <c:v>INICIADO</c:v>
                </c:pt>
                <c:pt idx="2">
                  <c:v>NO INICIADO</c:v>
                </c:pt>
              </c:strCache>
            </c:strRef>
          </c:cat>
          <c:val>
            <c:numRef>
              <c:f>Tablas!$B$21:$B$24</c:f>
              <c:numCache>
                <c:formatCode>General</c:formatCode>
                <c:ptCount val="3"/>
                <c:pt idx="0">
                  <c:v>100</c:v>
                </c:pt>
                <c:pt idx="1">
                  <c:v>61</c:v>
                </c:pt>
                <c:pt idx="2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952-412A-9368-22F04C94D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898979019132001"/>
          <c:y val="0.76207661119478098"/>
          <c:w val="0.471498538227414"/>
          <c:h val="0.209064665097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[00 PLANILLA DE SEGUIMIENTO 2020 CONSOLIDADA- Septiembre.xlsx]Tablas!Tabla dinámica3</c:name>
    <c:fmtId val="52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0">
              <a:spAutoFit/>
            </a:bodyPr>
            <a:lstStyle/>
            <a:p>
              <a:pPr algn="ctr">
                <a:defRPr lang="es-CL"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Tablas!$B$36:$B$37</c:f>
              <c:strCache>
                <c:ptCount val="1"/>
                <c:pt idx="0">
                  <c:v>FINALIZADO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CL" sz="1200" b="1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Tablas!$A$38:$A$50</c:f>
              <c:strCache>
                <c:ptCount val="12"/>
                <c:pt idx="0">
                  <c:v>PRES</c:v>
                </c:pt>
                <c:pt idx="1">
                  <c:v>SE</c:v>
                </c:pt>
                <c:pt idx="2">
                  <c:v>CCC</c:v>
                </c:pt>
                <c:pt idx="3">
                  <c:v>CAJ</c:v>
                </c:pt>
                <c:pt idx="4">
                  <c:v>CEDEIR</c:v>
                </c:pt>
                <c:pt idx="5">
                  <c:v>CTPBG</c:v>
                </c:pt>
                <c:pt idx="6">
                  <c:v>COMTEMA</c:v>
                </c:pt>
                <c:pt idx="7">
                  <c:v>CTIC</c:v>
                </c:pt>
                <c:pt idx="8">
                  <c:v>CPC</c:v>
                </c:pt>
                <c:pt idx="9">
                  <c:v>GTOP</c:v>
                </c:pt>
                <c:pt idx="10">
                  <c:v>GTCT</c:v>
                </c:pt>
                <c:pt idx="11">
                  <c:v>GTFD</c:v>
                </c:pt>
              </c:strCache>
            </c:strRef>
          </c:cat>
          <c:val>
            <c:numRef>
              <c:f>Tablas!$B$38:$B$50</c:f>
              <c:numCache>
                <c:formatCode>General</c:formatCode>
                <c:ptCount val="12"/>
                <c:pt idx="0">
                  <c:v>9</c:v>
                </c:pt>
                <c:pt idx="1">
                  <c:v>11</c:v>
                </c:pt>
                <c:pt idx="2">
                  <c:v>19</c:v>
                </c:pt>
                <c:pt idx="5">
                  <c:v>15</c:v>
                </c:pt>
                <c:pt idx="6">
                  <c:v>3</c:v>
                </c:pt>
                <c:pt idx="7">
                  <c:v>18</c:v>
                </c:pt>
                <c:pt idx="9">
                  <c:v>2</c:v>
                </c:pt>
                <c:pt idx="10">
                  <c:v>13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4-43EA-A51E-F13E5165B653}"/>
            </c:ext>
          </c:extLst>
        </c:ser>
        <c:ser>
          <c:idx val="1"/>
          <c:order val="1"/>
          <c:tx>
            <c:strRef>
              <c:f>Tablas!$C$36:$C$37</c:f>
              <c:strCache>
                <c:ptCount val="1"/>
                <c:pt idx="0">
                  <c:v>INICIADO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Tablas!$A$38:$A$50</c:f>
              <c:strCache>
                <c:ptCount val="12"/>
                <c:pt idx="0">
                  <c:v>PRES</c:v>
                </c:pt>
                <c:pt idx="1">
                  <c:v>SE</c:v>
                </c:pt>
                <c:pt idx="2">
                  <c:v>CCC</c:v>
                </c:pt>
                <c:pt idx="3">
                  <c:v>CAJ</c:v>
                </c:pt>
                <c:pt idx="4">
                  <c:v>CEDEIR</c:v>
                </c:pt>
                <c:pt idx="5">
                  <c:v>CTPBG</c:v>
                </c:pt>
                <c:pt idx="6">
                  <c:v>COMTEMA</c:v>
                </c:pt>
                <c:pt idx="7">
                  <c:v>CTIC</c:v>
                </c:pt>
                <c:pt idx="8">
                  <c:v>CPC</c:v>
                </c:pt>
                <c:pt idx="9">
                  <c:v>GTOP</c:v>
                </c:pt>
                <c:pt idx="10">
                  <c:v>GTCT</c:v>
                </c:pt>
                <c:pt idx="11">
                  <c:v>GTFD</c:v>
                </c:pt>
              </c:strCache>
            </c:strRef>
          </c:cat>
          <c:val>
            <c:numRef>
              <c:f>Tablas!$C$38:$C$50</c:f>
              <c:numCache>
                <c:formatCode>General</c:formatCode>
                <c:ptCount val="12"/>
                <c:pt idx="0">
                  <c:v>14</c:v>
                </c:pt>
                <c:pt idx="1">
                  <c:v>4</c:v>
                </c:pt>
                <c:pt idx="2">
                  <c:v>22</c:v>
                </c:pt>
                <c:pt idx="5">
                  <c:v>6</c:v>
                </c:pt>
                <c:pt idx="6">
                  <c:v>1</c:v>
                </c:pt>
                <c:pt idx="7">
                  <c:v>5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4-43EA-A51E-F13E5165B653}"/>
            </c:ext>
          </c:extLst>
        </c:ser>
        <c:ser>
          <c:idx val="2"/>
          <c:order val="2"/>
          <c:tx>
            <c:strRef>
              <c:f>Tablas!$D$36:$D$37</c:f>
              <c:strCache>
                <c:ptCount val="1"/>
                <c:pt idx="0">
                  <c:v>NO INICIADO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CL" sz="1200" b="1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Tablas!$A$38:$A$50</c:f>
              <c:strCache>
                <c:ptCount val="12"/>
                <c:pt idx="0">
                  <c:v>PRES</c:v>
                </c:pt>
                <c:pt idx="1">
                  <c:v>SE</c:v>
                </c:pt>
                <c:pt idx="2">
                  <c:v>CCC</c:v>
                </c:pt>
                <c:pt idx="3">
                  <c:v>CAJ</c:v>
                </c:pt>
                <c:pt idx="4">
                  <c:v>CEDEIR</c:v>
                </c:pt>
                <c:pt idx="5">
                  <c:v>CTPBG</c:v>
                </c:pt>
                <c:pt idx="6">
                  <c:v>COMTEMA</c:v>
                </c:pt>
                <c:pt idx="7">
                  <c:v>CTIC</c:v>
                </c:pt>
                <c:pt idx="8">
                  <c:v>CPC</c:v>
                </c:pt>
                <c:pt idx="9">
                  <c:v>GTOP</c:v>
                </c:pt>
                <c:pt idx="10">
                  <c:v>GTCT</c:v>
                </c:pt>
                <c:pt idx="11">
                  <c:v>GTFD</c:v>
                </c:pt>
              </c:strCache>
            </c:strRef>
          </c:cat>
          <c:val>
            <c:numRef>
              <c:f>Tablas!$D$38:$D$50</c:f>
              <c:numCache>
                <c:formatCode>General</c:formatCode>
                <c:ptCount val="12"/>
                <c:pt idx="0">
                  <c:v>10</c:v>
                </c:pt>
                <c:pt idx="1">
                  <c:v>5</c:v>
                </c:pt>
                <c:pt idx="2">
                  <c:v>9</c:v>
                </c:pt>
                <c:pt idx="3">
                  <c:v>20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15</c:v>
                </c:pt>
                <c:pt idx="8">
                  <c:v>10</c:v>
                </c:pt>
                <c:pt idx="9">
                  <c:v>7</c:v>
                </c:pt>
                <c:pt idx="10">
                  <c:v>15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4-43EA-A51E-F13E5165B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438656"/>
        <c:axId val="383436304"/>
      </c:barChart>
      <c:catAx>
        <c:axId val="3834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6304"/>
        <c:crosses val="autoZero"/>
        <c:auto val="1"/>
        <c:lblAlgn val="ctr"/>
        <c:lblOffset val="100"/>
        <c:noMultiLvlLbl val="0"/>
      </c:catAx>
      <c:valAx>
        <c:axId val="38343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[00 PLANILLA DE SEGUIMIENTO 2020 CONSOLIDADA- Septiembre.xlsx]Tablas!Tabla dinámica4</c:name>
    <c:fmtId val="118"/>
  </c:pivotSource>
  <c:chart>
    <c:autoTitleDeleted val="1"/>
    <c:pivotFmts>
      <c:pivotFmt>
        <c:idx val="0"/>
        <c:spPr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0070C0"/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1270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70C0"/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12700"/>
          </a:effectLst>
        </c:spPr>
        <c:dLbl>
          <c:idx val="0"/>
          <c:layout>
            <c:manualLayout>
              <c:x val="-0.14930588775180925"/>
              <c:y val="0"/>
            </c:manualLayout>
          </c:layout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fld id="{52289DAB-8D9B-4890-AEF3-786A6489D878}" type="VALUE">
                  <a:rPr lang="en-US" baseline="0">
                    <a:solidFill>
                      <a:schemeClr val="bg1"/>
                    </a:solidFill>
                  </a:rPr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t>[VALOR]</a:t>
                </a:fld>
                <a:endParaRPr lang="es-CL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rgbClr val="0070C0"/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12700"/>
          </a:effectLst>
        </c:spPr>
      </c:pivotFmt>
      <c:pivotFmt>
        <c:idx val="5"/>
        <c:spPr>
          <a:solidFill>
            <a:srgbClr val="0070C0"/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1270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70C0"/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12700"/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s-C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Tablas!$B$59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938-46BD-88B7-E98A534803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Tablas!$A$60:$A$72</c:f>
              <c:strCache>
                <c:ptCount val="12"/>
                <c:pt idx="0">
                  <c:v>PRES</c:v>
                </c:pt>
                <c:pt idx="1">
                  <c:v>SE</c:v>
                </c:pt>
                <c:pt idx="2">
                  <c:v>CCC</c:v>
                </c:pt>
                <c:pt idx="3">
                  <c:v>CAJ</c:v>
                </c:pt>
                <c:pt idx="4">
                  <c:v>CTPBG</c:v>
                </c:pt>
                <c:pt idx="5">
                  <c:v>CEDEIR</c:v>
                </c:pt>
                <c:pt idx="6">
                  <c:v>COMTEMA</c:v>
                </c:pt>
                <c:pt idx="7">
                  <c:v>CPC</c:v>
                </c:pt>
                <c:pt idx="8">
                  <c:v>CTIC</c:v>
                </c:pt>
                <c:pt idx="9">
                  <c:v>GTOP</c:v>
                </c:pt>
                <c:pt idx="10">
                  <c:v>GTCT</c:v>
                </c:pt>
                <c:pt idx="11">
                  <c:v>GTFD</c:v>
                </c:pt>
              </c:strCache>
            </c:strRef>
          </c:cat>
          <c:val>
            <c:numRef>
              <c:f>Tablas!$B$60:$B$72</c:f>
              <c:numCache>
                <c:formatCode>0%</c:formatCode>
                <c:ptCount val="12"/>
                <c:pt idx="0">
                  <c:v>0.47121212121212119</c:v>
                </c:pt>
                <c:pt idx="1">
                  <c:v>0.71660000000000001</c:v>
                </c:pt>
                <c:pt idx="2">
                  <c:v>0.62</c:v>
                </c:pt>
                <c:pt idx="3">
                  <c:v>0</c:v>
                </c:pt>
                <c:pt idx="4">
                  <c:v>0.63214285714285712</c:v>
                </c:pt>
                <c:pt idx="5">
                  <c:v>0</c:v>
                </c:pt>
                <c:pt idx="6">
                  <c:v>0.58333333333333337</c:v>
                </c:pt>
                <c:pt idx="7">
                  <c:v>0</c:v>
                </c:pt>
                <c:pt idx="8">
                  <c:v>0.55263157894736836</c:v>
                </c:pt>
                <c:pt idx="9">
                  <c:v>0.25</c:v>
                </c:pt>
                <c:pt idx="10">
                  <c:v>0.47727272727272729</c:v>
                </c:pt>
                <c:pt idx="11">
                  <c:v>0.86428571428571443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8-46BD-88B7-E98A53480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83437872"/>
        <c:axId val="383435912"/>
      </c:barChart>
      <c:catAx>
        <c:axId val="383437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5912"/>
        <c:crossesAt val="0"/>
        <c:auto val="1"/>
        <c:lblAlgn val="ctr"/>
        <c:lblOffset val="100"/>
        <c:noMultiLvlLbl val="0"/>
      </c:catAx>
      <c:valAx>
        <c:axId val="383435912"/>
        <c:scaling>
          <c:orientation val="minMax"/>
          <c:max val="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s-C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68790598551291"/>
          <c:y val="2.8028689077623254E-2"/>
          <c:w val="0.67072693175802922"/>
          <c:h val="0.88693768928319316"/>
        </c:manualLayout>
      </c:layout>
      <c:pieChart>
        <c:varyColors val="1"/>
        <c:ser>
          <c:idx val="0"/>
          <c:order val="0"/>
          <c:spPr>
            <a:ln>
              <a:noFill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</c:spPr>
          <c:explosion val="11"/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>
                <a:outerShdw blurRad="50800" dist="38100" dir="2700000" sx="101000" sy="101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545-4E9A-BE95-EB87A13BC69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>
                <a:outerShdw blurRad="50800" dist="38100" dir="2700000" sx="101000" sy="101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545-4E9A-BE95-EB87A13BC69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96497142868388"/>
                      <c:h val="0.22161937010865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545-4E9A-BE95-EB87A13BC699}"/>
                </c:ext>
              </c:extLst>
            </c:dLbl>
            <c:dLbl>
              <c:idx val="1"/>
              <c:layout>
                <c:manualLayout>
                  <c:x val="0.1578273205708135"/>
                  <c:y val="-0.25374477293079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45-4E9A-BE95-EB87A13BC6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Tablas!$F$110:$G$110</c:f>
              <c:strCache>
                <c:ptCount val="2"/>
                <c:pt idx="0">
                  <c:v>EJECUTADO</c:v>
                </c:pt>
                <c:pt idx="1">
                  <c:v>SALDO</c:v>
                </c:pt>
              </c:strCache>
            </c:strRef>
          </c:cat>
          <c:val>
            <c:numRef>
              <c:f>Tablas!$F$111:$G$111</c:f>
              <c:numCache>
                <c:formatCode>_-* #,##0.00_-;\-* #,##0.00_-;_-* "-"??_-;_-@_-</c:formatCode>
                <c:ptCount val="2"/>
                <c:pt idx="0">
                  <c:v>81685.789999999994</c:v>
                </c:pt>
                <c:pt idx="1">
                  <c:v>449286.21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45-4E9A-BE95-EB87A13BC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54077642801061E-2"/>
          <c:y val="3.9228715247819491E-2"/>
          <c:w val="0.22202837650211302"/>
          <c:h val="0.18567327119346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54995657786708E-2"/>
          <c:y val="3.9975121257883564E-2"/>
          <c:w val="0.93454788678798795"/>
          <c:h val="0.832774317541284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2700000" sx="101000" sy="101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EEA-4BE7-A5AF-42B6435EA4EA}"/>
              </c:ext>
            </c:extLst>
          </c:dPt>
          <c:dLbls>
            <c:dLbl>
              <c:idx val="12"/>
              <c:layout>
                <c:manualLayout>
                  <c:x val="-9.9366512452839799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EA-4BE7-A5AF-42B6435EA4E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Tablas!$A$89:$A$102</c:f>
              <c:strCache>
                <c:ptCount val="14"/>
                <c:pt idx="0">
                  <c:v>PRES</c:v>
                </c:pt>
                <c:pt idx="1">
                  <c:v>SE</c:v>
                </c:pt>
                <c:pt idx="2">
                  <c:v>CCC</c:v>
                </c:pt>
                <c:pt idx="3">
                  <c:v>CAJ</c:v>
                </c:pt>
                <c:pt idx="4">
                  <c:v>CEDEIR</c:v>
                </c:pt>
                <c:pt idx="5">
                  <c:v>CTPBG</c:v>
                </c:pt>
                <c:pt idx="6">
                  <c:v>COMTEMA</c:v>
                </c:pt>
                <c:pt idx="7">
                  <c:v>CTIC</c:v>
                </c:pt>
                <c:pt idx="8">
                  <c:v>CPC</c:v>
                </c:pt>
                <c:pt idx="9">
                  <c:v>GTOP</c:v>
                </c:pt>
                <c:pt idx="10">
                  <c:v>GTCT</c:v>
                </c:pt>
                <c:pt idx="11">
                  <c:v>GTFD</c:v>
                </c:pt>
                <c:pt idx="12">
                  <c:v>Fondo de Apoyo</c:v>
                </c:pt>
                <c:pt idx="13">
                  <c:v>OLACEFS</c:v>
                </c:pt>
              </c:strCache>
            </c:strRef>
          </c:cat>
          <c:val>
            <c:numRef>
              <c:f>Tablas!$B$89:$B$102</c:f>
              <c:numCache>
                <c:formatCode>0%</c:formatCode>
                <c:ptCount val="14"/>
                <c:pt idx="0">
                  <c:v>0</c:v>
                </c:pt>
                <c:pt idx="1">
                  <c:v>7.0769961240310084E-2</c:v>
                </c:pt>
                <c:pt idx="2">
                  <c:v>0.506942125627727</c:v>
                </c:pt>
                <c:pt idx="3">
                  <c:v>0</c:v>
                </c:pt>
                <c:pt idx="4">
                  <c:v>0.22535211267605634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0.21428571428571427</c:v>
                </c:pt>
                <c:pt idx="9">
                  <c:v>0.11163742158378036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0.15384199166811055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EA-4BE7-A5AF-42B6435EA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383434736"/>
        <c:axId val="383434344"/>
      </c:barChart>
      <c:catAx>
        <c:axId val="38343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4344"/>
        <c:crosses val="autoZero"/>
        <c:auto val="1"/>
        <c:lblAlgn val="ctr"/>
        <c:lblOffset val="100"/>
        <c:noMultiLvlLbl val="0"/>
      </c:catAx>
      <c:valAx>
        <c:axId val="3834343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343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DD915-8EAD-4235-A5DF-933749AFE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605F29-0587-4076-8708-83D90AE87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206F6-2B3B-45BD-933C-A7F4EBD0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110E7-EF9B-407E-AF2A-87785DE1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3DEBB-2EBE-48AC-90D0-C0DC8D43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5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B68B7-4A47-4B00-8B88-2BBE7355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121E71-6058-454E-8FC7-9CC5A2762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35ACE-BDD1-45B3-8ECE-F773EE48F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87FC99-3A0C-4CA9-881B-4F86CBAD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1E9D1D-B581-4A92-88F5-87645A01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04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03445-38DA-42BB-A6F6-62611B9D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B0D6D6-C04C-4560-B8FB-47FAE59FB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952C6-DC63-4BF3-B230-41ABAEDF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E8215-B082-4BCD-8B6A-FD91DCC3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D8FFB0-58AC-4AC4-95E7-EC3B88AA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27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9F181-6591-4141-A5EB-03B5B00D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012B5-C3DC-40CA-B403-975F8E2F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199B7-DC48-4CEE-95E2-27884FD3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89F7C3-6928-422E-BBF4-67814577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9CB99-01DD-4941-9413-A04AB458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7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7B02A-84AD-490C-8AF2-C1EAFDA5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4DB58D-5018-4B73-9845-315E2E8EC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4FE7B5-1EA2-44C1-866C-82916419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F042A-AF1C-42DF-ACE0-0B170304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4433B-1610-4A0E-865E-799AC7EC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1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1DA26-B087-4DBC-BD64-76849AC9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940DA6-F464-4202-9100-BE762DE54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654A5F-E897-47A6-8FE0-6E95C5C7D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C692BD-771D-4310-91B3-B690CA67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25286-949F-42CF-964F-4156BA76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FC9D51-2CF2-452A-9662-D25753D8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3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5C3EA-C699-481E-863F-D9306DDA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F50593-BF53-47D0-8BD8-AE56D116C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DD1507-53A7-442F-8D81-196B90D55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65C54F-9090-46AF-8D86-2593B05D4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ECD9D8-5C05-42A8-ABAA-0571FAC9F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38740E-5A56-4373-9993-5F949771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00948F-E2A4-43AD-9637-84D2A4EE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7178A5-9CA5-4824-A47C-E480B96F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21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07BD7-4102-401B-B696-C6872B93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C9905C-A05E-4702-9C75-EB138C45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30E847-79D8-4D46-8F6E-FCF2F70F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7C9FF6-1680-455F-A6C3-2056282C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02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A250CD-E469-496E-8669-33681413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114546-CCC6-4246-A1BE-8AE8F014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84113F-B49C-467E-9C10-D42AA9E7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07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92A98-9BFC-46F1-A84B-F0280FB6A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927CFD-60AB-423F-AF32-72CFACA1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ABBF54-13B1-4804-9204-C868FA160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3FF7C-0CBB-4DE6-B4D0-C23DFD5D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F94A43-4CD1-4ABC-A44B-A103DE9E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43B897-EF6D-4F60-B14E-93DD39E0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947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A0429-9279-4D7F-8142-8DA6B952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C1C9AF-6AEC-4FE3-9402-C883BC62A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14DE1E-417D-4B41-8BAC-EAB1B8A7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008AF5-6673-49E6-8269-4D7D65E3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3C8E28-68EC-448B-A923-B0EEE404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F51804-98E8-4B6B-80C7-861B07DD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97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47150C-07E3-4E68-AF46-BBC420DE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1E24A0-23CE-4B47-8B4D-35AE4A541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B4CFDD-C2F1-4BCE-8A62-368379E6A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62D0-688E-47DB-95C4-C831D8E7743F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3BD118-B2D1-4730-981E-DCA0AD0B0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BF1B7-42D0-49CC-A989-FDEF215A8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F5F3-810A-4580-B914-BEDE38AD22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51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D126A0EB-C981-4435-B571-416E60DBD8A8}"/>
              </a:ext>
            </a:extLst>
          </p:cNvPr>
          <p:cNvSpPr txBox="1">
            <a:spLocks/>
          </p:cNvSpPr>
          <p:nvPr/>
        </p:nvSpPr>
        <p:spPr>
          <a:xfrm>
            <a:off x="425957" y="1092819"/>
            <a:ext cx="6929154" cy="42163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REPORTE DE GESTIÓN</a:t>
            </a:r>
          </a:p>
          <a:p>
            <a:endParaRPr lang="es-ES" sz="4400" b="1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  <a:p>
            <a:endParaRPr lang="es-ES" sz="2400" b="1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  <a:p>
            <a:r>
              <a:rPr lang="es-ES" sz="24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Enero – Diciembre 2020</a:t>
            </a:r>
          </a:p>
          <a:p>
            <a:br>
              <a:rPr lang="es-ES" sz="4400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</a:br>
            <a:r>
              <a:rPr lang="es-CL" sz="48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SECRETARÍA EJECUTIVA</a:t>
            </a:r>
            <a:br>
              <a:rPr lang="es-CL" sz="4800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</a:br>
            <a:endParaRPr lang="es-CL" sz="4800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</p:txBody>
      </p:sp>
      <p:pic>
        <p:nvPicPr>
          <p:cNvPr id="7" name="Marcador de contenido 10">
            <a:extLst>
              <a:ext uri="{FF2B5EF4-FFF2-40B4-BE49-F238E27FC236}">
                <a16:creationId xmlns:a16="http://schemas.microsoft.com/office/drawing/2014/main" id="{AF0F9D27-986A-4A06-8C10-A26017AB0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752" y="429996"/>
            <a:ext cx="5149770" cy="60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4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50F708-7207-447E-802D-16DD4F27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472" y="5887839"/>
            <a:ext cx="1332608" cy="78139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AA3371-5DF5-48BD-A954-C6F5CAA2FE7A}"/>
              </a:ext>
            </a:extLst>
          </p:cNvPr>
          <p:cNvCxnSpPr/>
          <p:nvPr/>
        </p:nvCxnSpPr>
        <p:spPr>
          <a:xfrm>
            <a:off x="516844" y="6628215"/>
            <a:ext cx="10058400" cy="0"/>
          </a:xfrm>
          <a:prstGeom prst="line">
            <a:avLst/>
          </a:prstGeom>
          <a:ln w="57150">
            <a:solidFill>
              <a:srgbClr val="67B1D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9DBC329-AFC7-4176-AF1F-A52B95734A4F}"/>
              </a:ext>
            </a:extLst>
          </p:cNvPr>
          <p:cNvSpPr txBox="1"/>
          <p:nvPr/>
        </p:nvSpPr>
        <p:spPr>
          <a:xfrm>
            <a:off x="1507959" y="274246"/>
            <a:ext cx="8999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ESTADO DE LA PLANIFICACIÓN</a:t>
            </a:r>
            <a:endParaRPr lang="es-ES" sz="4400" b="1" dirty="0">
              <a:solidFill>
                <a:srgbClr val="0020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1961FB5-4FC7-468D-BB47-0D8027B2A158}"/>
              </a:ext>
            </a:extLst>
          </p:cNvPr>
          <p:cNvSpPr txBox="1"/>
          <p:nvPr/>
        </p:nvSpPr>
        <p:spPr>
          <a:xfrm>
            <a:off x="1507959" y="1055405"/>
            <a:ext cx="8394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  <a:latin typeface="+mj-lt"/>
                <a:cs typeface="Helvetica"/>
              </a:rPr>
              <a:t>Total de actividades planificadas: 265</a:t>
            </a:r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026A2278-A86A-45E4-BF21-12C1CB7DF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79792"/>
              </p:ext>
            </p:extLst>
          </p:nvPr>
        </p:nvGraphicFramePr>
        <p:xfrm>
          <a:off x="4261125" y="1750062"/>
          <a:ext cx="6246454" cy="385673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624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6731">
                <a:tc>
                  <a:txBody>
                    <a:bodyPr/>
                    <a:lstStyle/>
                    <a:p>
                      <a:pPr marL="285750" indent="-285750" algn="just" fontAlgn="ctr">
                        <a:buClr>
                          <a:srgbClr val="008000"/>
                        </a:buClr>
                        <a:buFont typeface="Wingdings" charset="2"/>
                        <a:buChar char="u"/>
                      </a:pPr>
                      <a:r>
                        <a:rPr lang="es-CL" sz="2200" b="1" u="none" strike="noStrike" dirty="0">
                          <a:solidFill>
                            <a:srgbClr val="3366FF"/>
                          </a:solidFill>
                          <a:effectLst/>
                        </a:rPr>
                        <a:t>100 actividades finalizadas,</a:t>
                      </a:r>
                      <a:r>
                        <a:rPr lang="es-CL" sz="2200" b="0" u="none" strike="noStrike" dirty="0">
                          <a:solidFill>
                            <a:srgbClr val="3366FF"/>
                          </a:solidFill>
                          <a:effectLst/>
                        </a:rPr>
                        <a:t> equivalen al 38% de las actividades planificadas </a:t>
                      </a:r>
                    </a:p>
                    <a:p>
                      <a:pPr marL="285750" indent="-285750" algn="just" fontAlgn="ctr">
                        <a:buClr>
                          <a:srgbClr val="008000"/>
                        </a:buClr>
                        <a:buFont typeface="Wingdings" charset="2"/>
                        <a:buChar char="u"/>
                      </a:pPr>
                      <a:endParaRPr lang="es-CL" sz="2200" b="1" u="none" strike="noStrike" dirty="0">
                        <a:solidFill>
                          <a:srgbClr val="3366FF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Clr>
                          <a:srgbClr val="008000"/>
                        </a:buClr>
                        <a:buFont typeface="Wingdings" charset="2"/>
                        <a:buChar char="u"/>
                      </a:pPr>
                      <a:r>
                        <a:rPr lang="es-CL" sz="2200" b="1" u="none" strike="noStrike" dirty="0">
                          <a:solidFill>
                            <a:srgbClr val="3366FF"/>
                          </a:solidFill>
                          <a:effectLst/>
                        </a:rPr>
                        <a:t>61 actividades iniciadas</a:t>
                      </a:r>
                      <a:r>
                        <a:rPr lang="es-CL" sz="2200" b="0" u="none" strike="noStrike" dirty="0">
                          <a:solidFill>
                            <a:srgbClr val="3366FF"/>
                          </a:solidFill>
                          <a:effectLst/>
                        </a:rPr>
                        <a:t>, representan el 23% de las actividades planificadas</a:t>
                      </a:r>
                    </a:p>
                    <a:p>
                      <a:pPr marL="0" indent="0" algn="just" fontAlgn="ctr">
                        <a:buClr>
                          <a:srgbClr val="008000"/>
                        </a:buClr>
                        <a:buFont typeface="Wingdings" charset="2"/>
                        <a:buNone/>
                      </a:pPr>
                      <a:endParaRPr lang="es-CL" sz="2200" b="0" u="none" strike="noStrike" dirty="0">
                        <a:solidFill>
                          <a:srgbClr val="3366FF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Clr>
                          <a:srgbClr val="008000"/>
                        </a:buClr>
                        <a:buFont typeface="Wingdings" charset="2"/>
                        <a:buChar char="u"/>
                      </a:pPr>
                      <a:r>
                        <a:rPr lang="es-CL" sz="2200" b="1" u="none" strike="noStrike" dirty="0">
                          <a:solidFill>
                            <a:srgbClr val="3366FF"/>
                          </a:solidFill>
                          <a:effectLst/>
                        </a:rPr>
                        <a:t>104 actividades no iniciadas, </a:t>
                      </a:r>
                      <a:r>
                        <a:rPr lang="es-CL" sz="2200" b="0" u="none" strike="noStrike" dirty="0">
                          <a:solidFill>
                            <a:srgbClr val="3366FF"/>
                          </a:solidFill>
                          <a:effectLst/>
                        </a:rPr>
                        <a:t>equivalentes al 39%</a:t>
                      </a:r>
                    </a:p>
                    <a:p>
                      <a:pPr marL="285750" marR="0" indent="-28575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charset="2"/>
                        <a:buChar char="u"/>
                        <a:tabLst/>
                        <a:defRPr/>
                      </a:pPr>
                      <a:endParaRPr lang="es-CL" sz="2200" b="1" u="none" strike="noStrike" dirty="0">
                        <a:solidFill>
                          <a:srgbClr val="3366FF"/>
                        </a:solidFill>
                        <a:effectLst/>
                      </a:endParaRPr>
                    </a:p>
                    <a:p>
                      <a:pPr marL="285750" marR="0" indent="-28575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Tx/>
                        <a:buFont typeface="Wingdings" charset="2"/>
                        <a:buChar char="u"/>
                        <a:tabLst/>
                        <a:defRPr/>
                      </a:pPr>
                      <a:r>
                        <a:rPr lang="es-CL" sz="2200" b="1" u="none" strike="noStrike" dirty="0">
                          <a:solidFill>
                            <a:srgbClr val="33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Avance planificación 2020:</a:t>
                      </a:r>
                      <a:r>
                        <a:rPr lang="es-CL" sz="2200" b="1" u="none" strike="noStrike" baseline="0" dirty="0">
                          <a:solidFill>
                            <a:srgbClr val="33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61</a:t>
                      </a:r>
                      <a:r>
                        <a:rPr lang="es-CL" sz="2200" b="1" u="none" strike="noStrike" dirty="0">
                          <a:solidFill>
                            <a:srgbClr val="33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es-CL" sz="2200" b="1" i="0" u="none" strike="noStrike" dirty="0">
                        <a:solidFill>
                          <a:srgbClr val="33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516267"/>
              </p:ext>
            </p:extLst>
          </p:nvPr>
        </p:nvGraphicFramePr>
        <p:xfrm>
          <a:off x="121920" y="1055404"/>
          <a:ext cx="4372021" cy="561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09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50F708-7207-447E-802D-16DD4F27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472" y="5887839"/>
            <a:ext cx="1332608" cy="78139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AA3371-5DF5-48BD-A954-C6F5CAA2FE7A}"/>
              </a:ext>
            </a:extLst>
          </p:cNvPr>
          <p:cNvCxnSpPr/>
          <p:nvPr/>
        </p:nvCxnSpPr>
        <p:spPr>
          <a:xfrm>
            <a:off x="516844" y="6628215"/>
            <a:ext cx="10058400" cy="0"/>
          </a:xfrm>
          <a:prstGeom prst="line">
            <a:avLst/>
          </a:prstGeom>
          <a:ln w="57150">
            <a:solidFill>
              <a:srgbClr val="67B1D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CEC36EA4-12BF-4207-8C96-5E642E52BF35}"/>
              </a:ext>
            </a:extLst>
          </p:cNvPr>
          <p:cNvSpPr txBox="1"/>
          <p:nvPr/>
        </p:nvSpPr>
        <p:spPr>
          <a:xfrm>
            <a:off x="905424" y="154895"/>
            <a:ext cx="101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ESTADO DE ACTIVIDADES POR ÓRGANOS</a:t>
            </a:r>
            <a:endParaRPr lang="es-ES" sz="4400" b="1" dirty="0">
              <a:solidFill>
                <a:srgbClr val="00206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E0A5268-52EB-4985-A6BB-57FCA7514008}"/>
              </a:ext>
            </a:extLst>
          </p:cNvPr>
          <p:cNvSpPr txBox="1"/>
          <p:nvPr/>
        </p:nvSpPr>
        <p:spPr>
          <a:xfrm>
            <a:off x="1545479" y="1043687"/>
            <a:ext cx="8394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FF0000"/>
                </a:solidFill>
                <a:cs typeface="Helvetica"/>
              </a:rPr>
              <a:t>Cantidad de actividades finalizadas, iniciadas y no iniciadas</a:t>
            </a:r>
            <a:endParaRPr lang="es-ES_tradnl" dirty="0">
              <a:solidFill>
                <a:srgbClr val="FF0000"/>
              </a:solidFill>
              <a:cs typeface="Helvetica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815250"/>
              </p:ext>
            </p:extLst>
          </p:nvPr>
        </p:nvGraphicFramePr>
        <p:xfrm>
          <a:off x="121920" y="1282389"/>
          <a:ext cx="11564558" cy="5301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52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50F708-7207-447E-802D-16DD4F27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472" y="5887839"/>
            <a:ext cx="1332608" cy="78139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AA3371-5DF5-48BD-A954-C6F5CAA2FE7A}"/>
              </a:ext>
            </a:extLst>
          </p:cNvPr>
          <p:cNvCxnSpPr/>
          <p:nvPr/>
        </p:nvCxnSpPr>
        <p:spPr>
          <a:xfrm>
            <a:off x="516844" y="6628215"/>
            <a:ext cx="10058400" cy="0"/>
          </a:xfrm>
          <a:prstGeom prst="line">
            <a:avLst/>
          </a:prstGeom>
          <a:ln w="57150">
            <a:solidFill>
              <a:srgbClr val="67B1D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4ED2D340-FADF-42CB-B7CD-EB61CCE9FE29}"/>
              </a:ext>
            </a:extLst>
          </p:cNvPr>
          <p:cNvSpPr txBox="1"/>
          <p:nvPr/>
        </p:nvSpPr>
        <p:spPr>
          <a:xfrm>
            <a:off x="314095" y="106470"/>
            <a:ext cx="1156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AVANCE DE LA PLANIFICACIÓN POR ÓRGANOS</a:t>
            </a:r>
            <a:endParaRPr lang="es-ES" sz="4400" b="1" dirty="0">
              <a:solidFill>
                <a:srgbClr val="00206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5C3B59-A8BE-4C23-892A-383C306AA505}"/>
              </a:ext>
            </a:extLst>
          </p:cNvPr>
          <p:cNvSpPr txBox="1"/>
          <p:nvPr/>
        </p:nvSpPr>
        <p:spPr>
          <a:xfrm>
            <a:off x="1475873" y="912899"/>
            <a:ext cx="8394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rgbClr val="FF0000"/>
                </a:solidFill>
                <a:cs typeface="Helvetica"/>
              </a:rPr>
              <a:t>Cantidad de actividades finalizadas, iniciadas y no iniciadas</a:t>
            </a:r>
            <a:endParaRPr lang="es-ES_tradnl" dirty="0">
              <a:solidFill>
                <a:srgbClr val="FF0000"/>
              </a:solidFill>
              <a:cs typeface="Helvetica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FCC40552-DD78-4C48-B993-F62C59609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309717"/>
              </p:ext>
            </p:extLst>
          </p:nvPr>
        </p:nvGraphicFramePr>
        <p:xfrm>
          <a:off x="7348654" y="1313009"/>
          <a:ext cx="4617828" cy="449423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61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4232">
                <a:tc>
                  <a:txBody>
                    <a:bodyPr/>
                    <a:lstStyle/>
                    <a:p>
                      <a:pPr marL="0" indent="0" algn="just" fontAlgn="ctr">
                        <a:buClr>
                          <a:srgbClr val="008000"/>
                        </a:buClr>
                        <a:buFont typeface="Wingdings" charset="2"/>
                        <a:buNone/>
                      </a:pPr>
                      <a:r>
                        <a:rPr lang="es-ES" sz="22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Grado de avance de las actividades comprometidas por cada órgano y grupo de trabajo.</a:t>
                      </a:r>
                    </a:p>
                    <a:p>
                      <a:pPr marL="0" indent="0" algn="just" fontAlgn="ctr">
                        <a:buClr>
                          <a:srgbClr val="008000"/>
                        </a:buClr>
                        <a:buFont typeface="Wingdings" charset="2"/>
                        <a:buNone/>
                      </a:pPr>
                      <a:endParaRPr lang="es-ES" sz="22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indent="0" algn="just" fontAlgn="ctr">
                        <a:buClr>
                          <a:srgbClr val="008000"/>
                        </a:buClr>
                        <a:buFont typeface="Wingdings" charset="2"/>
                        <a:buNone/>
                      </a:pPr>
                      <a:r>
                        <a:rPr lang="es-ES" sz="22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 evalúa qué porcentaje de actividades se iniciaron y finalizaron de acuerdo a lo señalado en el POA respectivo e informado por cada órgano y GT.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792454"/>
              </p:ext>
            </p:extLst>
          </p:nvPr>
        </p:nvGraphicFramePr>
        <p:xfrm>
          <a:off x="258187" y="1313009"/>
          <a:ext cx="7012408" cy="521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439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50F708-7207-447E-802D-16DD4F27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472" y="5887839"/>
            <a:ext cx="1332608" cy="78139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AA3371-5DF5-48BD-A954-C6F5CAA2FE7A}"/>
              </a:ext>
            </a:extLst>
          </p:cNvPr>
          <p:cNvCxnSpPr/>
          <p:nvPr/>
        </p:nvCxnSpPr>
        <p:spPr>
          <a:xfrm>
            <a:off x="516844" y="6628215"/>
            <a:ext cx="10058400" cy="0"/>
          </a:xfrm>
          <a:prstGeom prst="line">
            <a:avLst/>
          </a:prstGeom>
          <a:ln w="57150">
            <a:solidFill>
              <a:srgbClr val="67B1D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C4824CC8-6027-4939-AB1E-64FB3072BF21}"/>
              </a:ext>
            </a:extLst>
          </p:cNvPr>
          <p:cNvSpPr txBox="1"/>
          <p:nvPr/>
        </p:nvSpPr>
        <p:spPr>
          <a:xfrm>
            <a:off x="1548726" y="138798"/>
            <a:ext cx="8614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EJECUCIÓN DEL PRESUPUESTO 2020</a:t>
            </a:r>
            <a:endParaRPr lang="es-ES" sz="4400" b="1" dirty="0">
              <a:solidFill>
                <a:srgbClr val="002060"/>
              </a:solidFill>
            </a:endParaRPr>
          </a:p>
        </p:txBody>
      </p:sp>
      <p:sp>
        <p:nvSpPr>
          <p:cNvPr id="9" name="CuadroTexto 1">
            <a:extLst>
              <a:ext uri="{FF2B5EF4-FFF2-40B4-BE49-F238E27FC236}">
                <a16:creationId xmlns:a16="http://schemas.microsoft.com/office/drawing/2014/main" id="{D5671367-7D1C-42DF-A3B3-355C2F7343C8}"/>
              </a:ext>
            </a:extLst>
          </p:cNvPr>
          <p:cNvSpPr txBox="1"/>
          <p:nvPr/>
        </p:nvSpPr>
        <p:spPr>
          <a:xfrm>
            <a:off x="7395411" y="1809868"/>
            <a:ext cx="3646662" cy="2791622"/>
          </a:xfrm>
          <a:prstGeom prst="rect">
            <a:avLst/>
          </a:prstGeom>
          <a:solidFill>
            <a:schemeClr val="accent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3600" b="1" dirty="0">
                <a:solidFill>
                  <a:schemeClr val="bg1"/>
                </a:solidFill>
              </a:rPr>
              <a:t>PRESUPUESTO </a:t>
            </a:r>
          </a:p>
          <a:p>
            <a:pPr algn="ctr"/>
            <a:r>
              <a:rPr lang="es-CL" sz="3600" b="1" dirty="0">
                <a:solidFill>
                  <a:schemeClr val="bg1"/>
                </a:solidFill>
              </a:rPr>
              <a:t>OLACEFS</a:t>
            </a:r>
            <a:r>
              <a:rPr lang="es-CL" sz="3600" b="1" baseline="0" dirty="0">
                <a:solidFill>
                  <a:schemeClr val="bg1"/>
                </a:solidFill>
              </a:rPr>
              <a:t> </a:t>
            </a:r>
            <a:r>
              <a:rPr lang="es-CL" sz="3600" b="1" dirty="0">
                <a:solidFill>
                  <a:schemeClr val="bg1"/>
                </a:solidFill>
              </a:rPr>
              <a:t>2020</a:t>
            </a:r>
          </a:p>
          <a:p>
            <a:pPr algn="ctr"/>
            <a:endParaRPr lang="es-CL" sz="3600" b="1" dirty="0">
              <a:solidFill>
                <a:schemeClr val="bg1"/>
              </a:solidFill>
            </a:endParaRPr>
          </a:p>
          <a:p>
            <a:pPr algn="ctr"/>
            <a:r>
              <a:rPr lang="es-CL" sz="3600" b="1" dirty="0">
                <a:solidFill>
                  <a:schemeClr val="bg1"/>
                </a:solidFill>
              </a:rPr>
              <a:t>US$</a:t>
            </a:r>
            <a:r>
              <a:rPr lang="es-CL" sz="3600" b="1" baseline="0" dirty="0">
                <a:solidFill>
                  <a:schemeClr val="bg1"/>
                </a:solidFill>
              </a:rPr>
              <a:t> </a:t>
            </a:r>
            <a:r>
              <a:rPr lang="es-CL" sz="3600" b="1" dirty="0">
                <a:solidFill>
                  <a:schemeClr val="bg1"/>
                </a:solidFill>
              </a:rPr>
              <a:t>530.972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028849"/>
              </p:ext>
            </p:extLst>
          </p:nvPr>
        </p:nvGraphicFramePr>
        <p:xfrm>
          <a:off x="121920" y="1103978"/>
          <a:ext cx="7114478" cy="538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926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50F708-7207-447E-802D-16DD4F27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472" y="5887839"/>
            <a:ext cx="1332608" cy="78139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4AA3371-5DF5-48BD-A954-C6F5CAA2FE7A}"/>
              </a:ext>
            </a:extLst>
          </p:cNvPr>
          <p:cNvCxnSpPr/>
          <p:nvPr/>
        </p:nvCxnSpPr>
        <p:spPr>
          <a:xfrm>
            <a:off x="516844" y="6628215"/>
            <a:ext cx="10058400" cy="0"/>
          </a:xfrm>
          <a:prstGeom prst="line">
            <a:avLst/>
          </a:prstGeom>
          <a:ln w="57150">
            <a:solidFill>
              <a:srgbClr val="67B1D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0A7A5E72-D7A1-49A9-A00D-A5D9514F838A}"/>
              </a:ext>
            </a:extLst>
          </p:cNvPr>
          <p:cNvSpPr txBox="1"/>
          <p:nvPr/>
        </p:nvSpPr>
        <p:spPr>
          <a:xfrm>
            <a:off x="0" y="5649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b="1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EJECUCIÓN DEL PRESUPUESTO 2020 POR ÓRGANO</a:t>
            </a:r>
            <a:endParaRPr lang="es-ES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118364"/>
              </p:ext>
            </p:extLst>
          </p:nvPr>
        </p:nvGraphicFramePr>
        <p:xfrm>
          <a:off x="138545" y="960559"/>
          <a:ext cx="11610110" cy="557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691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D126A0EB-C981-4435-B571-416E60DBD8A8}"/>
              </a:ext>
            </a:extLst>
          </p:cNvPr>
          <p:cNvSpPr txBox="1">
            <a:spLocks/>
          </p:cNvSpPr>
          <p:nvPr/>
        </p:nvSpPr>
        <p:spPr>
          <a:xfrm>
            <a:off x="425957" y="1092819"/>
            <a:ext cx="6929154" cy="42163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REPORTE DE GESTIÓN</a:t>
            </a:r>
          </a:p>
          <a:p>
            <a:endParaRPr lang="es-ES" sz="4400" b="1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  <a:p>
            <a:endParaRPr lang="es-ES" sz="2400" b="1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  <a:p>
            <a:r>
              <a:rPr lang="es-ES" sz="24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Enero – Diciembre 2020</a:t>
            </a:r>
          </a:p>
          <a:p>
            <a:br>
              <a:rPr lang="es-ES" sz="4400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</a:br>
            <a:r>
              <a:rPr lang="es-CL" sz="4800" b="1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  <a:t>SECRETARÍA EJECUTIVA</a:t>
            </a:r>
            <a:br>
              <a:rPr lang="es-CL" sz="4800" dirty="0">
                <a:solidFill>
                  <a:srgbClr val="007AC4"/>
                </a:solidFill>
                <a:latin typeface="Avenir Roman" panose="02000503020000020003" pitchFamily="2" charset="0"/>
                <a:cs typeface="Arial Narrow" panose="020B0604020202020204" pitchFamily="34" charset="0"/>
              </a:rPr>
            </a:br>
            <a:endParaRPr lang="es-CL" sz="4800" dirty="0">
              <a:solidFill>
                <a:srgbClr val="007AC4"/>
              </a:solidFill>
              <a:latin typeface="Avenir Roman" panose="02000503020000020003" pitchFamily="2" charset="0"/>
              <a:cs typeface="Arial Narrow" panose="020B0604020202020204" pitchFamily="34" charset="0"/>
            </a:endParaRPr>
          </a:p>
        </p:txBody>
      </p:sp>
      <p:pic>
        <p:nvPicPr>
          <p:cNvPr id="7" name="Marcador de contenido 10">
            <a:extLst>
              <a:ext uri="{FF2B5EF4-FFF2-40B4-BE49-F238E27FC236}">
                <a16:creationId xmlns:a16="http://schemas.microsoft.com/office/drawing/2014/main" id="{AF0F9D27-986A-4A06-8C10-A26017AB0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752" y="429996"/>
            <a:ext cx="5149770" cy="60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4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158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Avenir Roman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TAPIA DONOSO</dc:creator>
  <cp:lastModifiedBy>Secretaría Ejecutiva</cp:lastModifiedBy>
  <cp:revision>19</cp:revision>
  <dcterms:created xsi:type="dcterms:W3CDTF">2020-10-27T19:23:35Z</dcterms:created>
  <dcterms:modified xsi:type="dcterms:W3CDTF">2021-05-14T16:26:34Z</dcterms:modified>
</cp:coreProperties>
</file>