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0"/>
    <p:restoredTop sz="44727" autoAdjust="0"/>
  </p:normalViewPr>
  <p:slideViewPr>
    <p:cSldViewPr snapToGrid="0" snapToObjects="1">
      <p:cViewPr varScale="1">
        <p:scale>
          <a:sx n="33" d="100"/>
          <a:sy n="33" d="100"/>
        </p:scale>
        <p:origin x="210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51B3A-310D-2147-B282-126417644CF6}" type="datetimeFigureOut">
              <a:rPr lang="es-CL" smtClean="0"/>
              <a:t>07-08-2019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3A86E-5C16-A040-8F91-B59EA651D3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5415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3A86E-5C16-A040-8F91-B59EA651D30C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2285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3A86E-5C16-A040-8F91-B59EA651D30C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7072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3A86E-5C16-A040-8F91-B59EA651D30C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6641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Aplicar los conceptos género y sexo como sinónimos es un error. El género aparece como contrapuesto al concepto de sexo en la mayoría de los escritos 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académicos . El sexo es un concepto biológico, es la materia prima para moldear y ajustar los géneros y las sexualidades , se refiere a los aspectos físicos, biológicos y </a:t>
            </a:r>
            <a:r>
              <a:rPr lang="es-C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género es un término que señala la construcción social de las identidades de diferentes hombres y mujeres, donde a través de estas se produce un proceso de </a:t>
            </a:r>
            <a:r>
              <a:rPr lang="es-C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etiquetaje 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el cual se asignan ciertos valores, responsabilidades, conductas, </a:t>
            </a:r>
            <a:r>
              <a:rPr lang="es-C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funciones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identidades, tareas, roles, creencias, actitudes, espacios y sentimientos 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anatómicos . Por otro lado, el término género es fluido y varía de acuerdo con las ideologías sobre el rol y comportamiento social, cambia con el tiempo y con las diferentes culturas . Este concepto, señala las características sociales y culturalmente asignadas para hombres y mujeres usando como base estas diferencias biológicas, con esta lógica se construyen los conocidos géneros femenino y masculino los cuales han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sido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usados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históricamente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 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género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entonces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refiere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las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áreas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conducta humana que se relaciona con los sexos pero que no tiene una base biológica.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 dos conceptos se vinculan claramente al evidenciar un conjunto de prácticas, símbolos, representaciones de normas y valores sociales que se elaboran bajo una diferencia sexual biológica . Ambos conceptos son necesarios, no se debe ni puede sustituir sexo por género, son terminologías distintas, una cosa es la diferencia sexual y otra muy diferente son las atribuciones, ideas y representaciones sociales que se producen tomando como referencia y punto de partida esta diferencia sexual . 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 otro lado, hay autoras/es que plantean que el sexo no preexiste a la conformación cultural del género, sino que también es un producto cultural. El sexo nunca puede ser anterior al género ya que el género es la norma a través del cual se lo d</a:t>
            </a:r>
            <a:r>
              <a:rPr lang="es-C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iferentes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opuestos y sin duda desiguales . Lo que determina la identidad y </a:t>
            </a:r>
          </a:p>
          <a:p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comportamiento no es el sexo biológico sino que las experiencias, ritos y </a:t>
            </a:r>
            <a:r>
              <a:rPr lang="es-C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costumbres asignados 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significado, al ser una construcción cultural y social hace del término una acepción fluida que varía de acuerdo con las ideologías sobre el rol y comportamiento </a:t>
            </a:r>
          </a:p>
          <a:p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considerado como “aceptable” principalmente para las mujeres en diferentes países y </a:t>
            </a:r>
            <a:r>
              <a:rPr lang="es-C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tiempos 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Esta construcción simbólica, reglamenta y condiciona la conducta objetiva y </a:t>
            </a:r>
            <a:r>
              <a:rPr lang="es-C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subjetiva 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las personas. Es importante aclarar de igual manera que el género comprende tanto a hombres como a mujeres, ya que la definición de feminidad se hace en contraste con la masculinidad por ende, se comprenden y estudian las </a:t>
            </a:r>
            <a:r>
              <a:rPr lang="es-C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relaciones 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entre los sexos . Por lo tanto, como señala Scott (2010), el concepto </a:t>
            </a:r>
          </a:p>
          <a:p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género es una categoría útil para el análisis, principalmente por ser crítica ante los significados y los contextos en los cuales se desarrolla </a:t>
            </a:r>
            <a:r>
              <a:rPr lang="es-C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categoría género se presenta de diversas maneras en la realidad social, este puede ser como una categoría descriptiva la cual permite dar visibilidad a las diferencias y desigualdades existentes entre hombres y mujeres y entre personas de la diversidad sexual. Se presenta también como una categoría analítica donde permite una interpretación más completa y precisa de los fenómenos sociales en torno a las políticas públicas, el desarrollo, la pobreza, las relaciones laborales, formas de producción, educación y participación social y política.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Además de lo anteriormente mencionado el concepto género se presenta como una variable, la cual puede ser cultural, socio-económica y socio-política. La primera de estas se manifiesta en la medida que incorpora una dimensión simbólica. La segunda ya que se usa para analizar funciones, responsabilidades, limitaciones y oportunidades, y finalmente como variable socio-político en cuanto hace referencia a  una de las formas de distribución del poder en la sociedad y de participación en los procesos de adopción de decisiones en todas las esferas y niveles 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 otro lado el concepto género comprende una categoría relacional, puesto que involucra tanto a mujeres y/o lo femenino como los varones y/o lo masculino y requiere analizar la dinámica entre ambos, sus tensiones e intersecciones. La evidencia histórica muestra que desde estas relaciones lo masculino ha estado -y continúa estando- en posición de predominio. Esta relación de poder se expresa a su vez en un orden, un régimen e ideologías de género e influye además en cómo las personas representan su género y asumen su identidad. </a:t>
            </a: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3A86E-5C16-A040-8F91-B59EA651D30C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8334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Comisión de Estudios para América Latina y el Caribe (CEPAL), por su parte, conceptualiza a la pobreza como el resultado de un proceso social y económico, con componentes culturales y políticos, en el cual las personas y los hogares se encuentran privados de activos y oportunidades esenciales, lo que le brinda un carácter multidimensional. </a:t>
            </a:r>
          </a:p>
          <a:p>
            <a:endParaRPr lang="es-E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conjunto, estos diferentes enfoques y conceptos han puesto de manifiesto la complejidad</a:t>
            </a:r>
          </a:p>
          <a:p>
            <a:r>
              <a:rPr lang="es-E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la pobreza y han favorecido el logro de un mayor consenso en cuanto a que se trata de un</a:t>
            </a:r>
          </a:p>
          <a:p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fenómeno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varias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dimensiones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que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obedece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diversas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causas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se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manifiesta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diferentes</a:t>
            </a:r>
            <a:endParaRPr lang="en-US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maneras, es decir, un fenómeno multidimensional y heterogéneo, que comprende carencias</a:t>
            </a:r>
          </a:p>
          <a:p>
            <a:r>
              <a:rPr lang="es-E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materiales, no materiales, subjetivas y culturales. </a:t>
            </a:r>
          </a:p>
          <a:p>
            <a:endParaRPr lang="es-E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</a:t>
            </a:r>
            <a:r>
              <a:rPr lang="es-E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enfoque monetario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que define a la pobreza como un descenso en el consumo o ingreso, y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 toma como base una línea de pobreza es, sin duda, el más difundido. No obstante, los demás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enfoques han tenido una aceptación cada vez mayor, en la medida en que han puesto de manifiesto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limitaciones de la perspectiva monetaria para definir a la pobreza y han contribuido a una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comprensión más integral del tema.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</a:t>
            </a:r>
            <a:r>
              <a:rPr lang="es-E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enfoque de las capacidades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cuyo pionero fue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Amartya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rechaza el ingreso monetario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como la única medida del bienestar, al que define como la libertad de los individuos para vivir una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vida que les permita la realización de sus capacidades. La pobreza se entiende como la carencia de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recursos que impide a las personas cumplir algunas actividades básicas como permanecer vivo y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gozar de una vida larga y saludable, reproducirse y trasmitir su cultura a las generaciones siguientes,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interactuar socialmente, acceder al conocimiento y gozar de libertad de expresión y pensamiento. De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acuerdo con este enfoque, la lucha contra la pobreza consistiría en identificar y potenciar las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capacidades de las personas para mejorar su bienestar.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</a:t>
            </a:r>
            <a:r>
              <a:rPr lang="es-E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enfoque de la exclusión social 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estudia las características estructurales de la sociedad que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generan procesos y dinámicas que excluyen a los individuos o a los grupos de la participación social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plena. Hace especial referencia a la distribución de las oportunidades y los recursos para la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superación de la exclusión, y al fomento de la inclusión tanto en los mercados de trabajo como en los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 su parte, en el </a:t>
            </a:r>
            <a:r>
              <a:rPr lang="es-E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enfoque participativo 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 pobres definen a la pobreza a partir del análisis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 ellos mismos hacen de su realidad e incluyen los aspectos que consideran significativos. Desde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este punto de vista, la superación de la pobreza pasa por el empoderamiento de los pobres (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Ruggeri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Saith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Stewart, 2003;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Arriagada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2003).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capital social, 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 puede entenderse, en general, como “el recurso intangible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 posibilita o capacita a las personas y grupos a la obtención de beneficios a través de sus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relaciones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(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enfoq</a:t>
            </a:r>
            <a:r>
              <a:rPr lang="es-E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ue territorial 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también ha contribuido a una mejor comprensión de la pobreza al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estudiar las características de los contextos espaciales en los que residen grupos de personas en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situación de pobreza, y tener en cuenta aspectos como la concentración y el acceso a activos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naturales y físicos. Esto ha permitido reflejar la heterogeneidad del fenómeno y precisar las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necesidades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población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3A86E-5C16-A040-8F91-B59EA651D30C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2489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3A86E-5C16-A040-8F91-B59EA651D30C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6530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3A86E-5C16-A040-8F91-B59EA651D30C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4943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3A86E-5C16-A040-8F91-B59EA651D30C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8336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DBDAB-235B-404C-A9EE-5FE17BDC68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96498C-384A-C344-AA74-683E03B93B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8942" y="5654539"/>
            <a:ext cx="7560502" cy="619777"/>
          </a:xfrm>
        </p:spPr>
        <p:txBody>
          <a:bodyPr>
            <a:noAutofit/>
          </a:bodyPr>
          <a:lstStyle/>
          <a:p>
            <a:r>
              <a:rPr lang="es-CL" dirty="0" smtClean="0">
                <a:solidFill>
                  <a:schemeClr val="tx1"/>
                </a:solidFill>
              </a:rPr>
              <a:t>Daniela </a:t>
            </a:r>
            <a:r>
              <a:rPr lang="es-CL" dirty="0" err="1" smtClean="0">
                <a:solidFill>
                  <a:schemeClr val="tx1"/>
                </a:solidFill>
              </a:rPr>
              <a:t>Santanta</a:t>
            </a:r>
            <a:r>
              <a:rPr lang="es-CL" dirty="0" smtClean="0">
                <a:solidFill>
                  <a:schemeClr val="tx1"/>
                </a:solidFill>
              </a:rPr>
              <a:t> Silva</a:t>
            </a:r>
          </a:p>
          <a:p>
            <a:r>
              <a:rPr lang="es-CL" dirty="0" smtClean="0">
                <a:solidFill>
                  <a:schemeClr val="tx1"/>
                </a:solidFill>
              </a:rPr>
              <a:t>@</a:t>
            </a:r>
            <a:r>
              <a:rPr lang="es-CL" dirty="0" err="1" smtClean="0">
                <a:solidFill>
                  <a:schemeClr val="tx1"/>
                </a:solidFill>
              </a:rPr>
              <a:t>danifrass</a:t>
            </a:r>
            <a:endParaRPr lang="es-CL" dirty="0" smtClean="0">
              <a:solidFill>
                <a:schemeClr val="tx1"/>
              </a:solidFill>
            </a:endParaRPr>
          </a:p>
          <a:p>
            <a:r>
              <a:rPr lang="es-CL" dirty="0" smtClean="0">
                <a:solidFill>
                  <a:schemeClr val="tx1"/>
                </a:solidFill>
              </a:rPr>
              <a:t>7 de agosto, 2019</a:t>
            </a:r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242" y="1171472"/>
            <a:ext cx="9164782" cy="414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22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1744DC-E3B2-F54C-900D-BED917927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dirty="0"/>
              <a:t>Aproximación conceptual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D75A5F-5350-9A42-9EAE-101DBA98C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200" dirty="0"/>
              <a:t>Agenda 2030</a:t>
            </a:r>
          </a:p>
          <a:p>
            <a:r>
              <a:rPr lang="es-CL" sz="3200" dirty="0"/>
              <a:t>Género</a:t>
            </a:r>
          </a:p>
          <a:p>
            <a:r>
              <a:rPr lang="es-CL" sz="3200" dirty="0"/>
              <a:t>Pobreza</a:t>
            </a:r>
          </a:p>
          <a:p>
            <a:r>
              <a:rPr lang="es-CL" sz="3200" dirty="0"/>
              <a:t>Femenización de la pobreza</a:t>
            </a:r>
          </a:p>
        </p:txBody>
      </p:sp>
    </p:spTree>
    <p:extLst>
      <p:ext uri="{BB962C8B-B14F-4D97-AF65-F5344CB8AC3E}">
        <p14:creationId xmlns:p14="http://schemas.microsoft.com/office/powerpoint/2010/main" val="101756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CE682-EA41-1448-BE6E-B6393604F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Agenda 2030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2470EC-1E11-9D4F-BA9C-4FB1AF546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L" sz="2400" dirty="0"/>
              <a:t>Transformar nuestro mundo</a:t>
            </a:r>
          </a:p>
          <a:p>
            <a:r>
              <a:rPr lang="es-CL" sz="2400" dirty="0"/>
              <a:t>Preámbulo</a:t>
            </a:r>
          </a:p>
          <a:p>
            <a:r>
              <a:rPr lang="es-CL" sz="2400" dirty="0"/>
              <a:t>Objetivo 1</a:t>
            </a:r>
          </a:p>
          <a:p>
            <a:r>
              <a:rPr lang="es-CL" sz="2400" dirty="0"/>
              <a:t>Objetivo 5</a:t>
            </a:r>
          </a:p>
          <a:p>
            <a:r>
              <a:rPr lang="es-CL" sz="2400" dirty="0"/>
              <a:t>Preàmbulo</a:t>
            </a:r>
          </a:p>
          <a:p>
            <a:endParaRPr lang="es-CL" sz="2400" dirty="0"/>
          </a:p>
          <a:p>
            <a:r>
              <a:rPr lang="es-CL" sz="2400" dirty="0"/>
              <a:t>Antecedentes:</a:t>
            </a:r>
          </a:p>
          <a:p>
            <a:pPr lvl="1"/>
            <a:r>
              <a:rPr lang="es-CL" sz="2400" dirty="0"/>
              <a:t>Década de la mujer</a:t>
            </a:r>
          </a:p>
          <a:p>
            <a:pPr lvl="1"/>
            <a:r>
              <a:rPr lang="es-CL" sz="2400" dirty="0"/>
              <a:t>Beijing 1995</a:t>
            </a:r>
          </a:p>
        </p:txBody>
      </p:sp>
    </p:spTree>
    <p:extLst>
      <p:ext uri="{BB962C8B-B14F-4D97-AF65-F5344CB8AC3E}">
        <p14:creationId xmlns:p14="http://schemas.microsoft.com/office/powerpoint/2010/main" val="220765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601468-02D6-7248-A920-7C6A10EE6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Género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96CFB3-EA69-7F41-ABDA-A4348B0E5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/>
              <a:t>Construccón social de las </a:t>
            </a:r>
            <a:r>
              <a:rPr lang="es-CL" sz="2400" dirty="0" smtClean="0"/>
              <a:t>identidades</a:t>
            </a:r>
          </a:p>
          <a:p>
            <a:r>
              <a:rPr lang="es-CL" sz="2400" dirty="0" smtClean="0"/>
              <a:t>Distinto de sexo</a:t>
            </a:r>
            <a:endParaRPr lang="es-CL" sz="2400" dirty="0"/>
          </a:p>
          <a:p>
            <a:endParaRPr lang="es-CL" sz="2400" dirty="0"/>
          </a:p>
          <a:p>
            <a:r>
              <a:rPr lang="es-CL" sz="2400" dirty="0"/>
              <a:t>Categoría útil</a:t>
            </a:r>
          </a:p>
          <a:p>
            <a:r>
              <a:rPr lang="es-CL" sz="2400" dirty="0"/>
              <a:t>Categoría descriptiva</a:t>
            </a:r>
          </a:p>
          <a:p>
            <a:r>
              <a:rPr lang="es-CL" sz="2400" dirty="0"/>
              <a:t>Categoría analìtica</a:t>
            </a:r>
          </a:p>
          <a:p>
            <a:r>
              <a:rPr lang="es-CL" sz="2400" dirty="0"/>
              <a:t>Categoría relacional</a:t>
            </a:r>
          </a:p>
          <a:p>
            <a:r>
              <a:rPr lang="es-CL" sz="2400" dirty="0"/>
              <a:t>Variable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3204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F7B85-2156-3240-97F7-BED21755E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Pobreza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C4A185-6C48-B24D-A2A8-4BE6C6891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/>
              <a:t>Distintos enfoques para su definición</a:t>
            </a:r>
          </a:p>
          <a:p>
            <a:r>
              <a:rPr lang="es-CL" sz="2400" dirty="0" smtClean="0"/>
              <a:t>Fenómeno </a:t>
            </a:r>
            <a:r>
              <a:rPr lang="es-CL" sz="2400" dirty="0"/>
              <a:t>multidimensional y heterogéneo</a:t>
            </a:r>
          </a:p>
          <a:p>
            <a:r>
              <a:rPr lang="es-CL" sz="2400" dirty="0"/>
              <a:t>Proceso</a:t>
            </a:r>
          </a:p>
        </p:txBody>
      </p:sp>
    </p:spTree>
    <p:extLst>
      <p:ext uri="{BB962C8B-B14F-4D97-AF65-F5344CB8AC3E}">
        <p14:creationId xmlns:p14="http://schemas.microsoft.com/office/powerpoint/2010/main" val="336950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40D08-5378-534E-89B3-A3F22681A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Feminización de la pobreza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E64DC9-9B11-4743-9960-3CAF5A49F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L" sz="2200" dirty="0"/>
              <a:t>Predominio de mujeres entre las personas pobres</a:t>
            </a:r>
          </a:p>
          <a:p>
            <a:r>
              <a:rPr lang="es-CL" sz="2200" dirty="0"/>
              <a:t>Impacto no fortuito, con sesgo de gènero, de las causas de pobreza</a:t>
            </a:r>
          </a:p>
          <a:p>
            <a:r>
              <a:rPr lang="es-CL" sz="2200" dirty="0"/>
              <a:t>Reconocimiento de una tendencia direccional en la que la representación de mujeres entre las personas pobres aumenta progresivamente</a:t>
            </a:r>
          </a:p>
          <a:p>
            <a:r>
              <a:rPr lang="es-CL" sz="2200" dirty="0"/>
              <a:t>Grado de visibilidad de la pobreza femenina</a:t>
            </a:r>
          </a:p>
          <a:p>
            <a:endParaRPr lang="es-CL" sz="2200" dirty="0"/>
          </a:p>
          <a:p>
            <a:r>
              <a:rPr lang="es-CL" sz="2200" dirty="0"/>
              <a:t>Autonomìa económica</a:t>
            </a:r>
          </a:p>
          <a:p>
            <a:r>
              <a:rPr lang="es-CL" sz="2200" dirty="0"/>
              <a:t>Violencia de género</a:t>
            </a:r>
          </a:p>
        </p:txBody>
      </p:sp>
    </p:spTree>
    <p:extLst>
      <p:ext uri="{BB962C8B-B14F-4D97-AF65-F5344CB8AC3E}">
        <p14:creationId xmlns:p14="http://schemas.microsoft.com/office/powerpoint/2010/main" val="1119120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1C924E-CD5A-3949-8C15-E48DC0732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Relevancia de la auditoría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6BDBE6-76AA-0A4B-AADF-250F6EB17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3200" dirty="0"/>
              <a:t>Interseccionalidad</a:t>
            </a:r>
          </a:p>
          <a:p>
            <a:r>
              <a:rPr lang="es-CL" sz="3200" dirty="0"/>
              <a:t>Transversalización de la Agenda 2030</a:t>
            </a:r>
          </a:p>
          <a:p>
            <a:r>
              <a:rPr lang="es-CL" sz="3200" dirty="0"/>
              <a:t>Momento (Beijing +25)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71602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DBDAB-235B-404C-A9EE-5FE17BDC68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96498C-384A-C344-AA74-683E03B93B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8942" y="5654539"/>
            <a:ext cx="7560502" cy="619777"/>
          </a:xfrm>
        </p:spPr>
        <p:txBody>
          <a:bodyPr>
            <a:noAutofit/>
          </a:bodyPr>
          <a:lstStyle/>
          <a:p>
            <a:r>
              <a:rPr lang="es-CL" dirty="0" smtClean="0">
                <a:solidFill>
                  <a:schemeClr val="tx1"/>
                </a:solidFill>
              </a:rPr>
              <a:t>Daniela </a:t>
            </a:r>
            <a:r>
              <a:rPr lang="es-CL" dirty="0" err="1" smtClean="0">
                <a:solidFill>
                  <a:schemeClr val="tx1"/>
                </a:solidFill>
              </a:rPr>
              <a:t>Santanta</a:t>
            </a:r>
            <a:r>
              <a:rPr lang="es-CL" dirty="0" smtClean="0">
                <a:solidFill>
                  <a:schemeClr val="tx1"/>
                </a:solidFill>
              </a:rPr>
              <a:t> Silva</a:t>
            </a:r>
          </a:p>
          <a:p>
            <a:r>
              <a:rPr lang="es-CL" dirty="0" smtClean="0">
                <a:solidFill>
                  <a:schemeClr val="tx1"/>
                </a:solidFill>
              </a:rPr>
              <a:t>@</a:t>
            </a:r>
            <a:r>
              <a:rPr lang="es-CL" dirty="0" err="1" smtClean="0">
                <a:solidFill>
                  <a:schemeClr val="tx1"/>
                </a:solidFill>
              </a:rPr>
              <a:t>danifrass</a:t>
            </a:r>
            <a:endParaRPr lang="es-CL" dirty="0" smtClean="0">
              <a:solidFill>
                <a:schemeClr val="tx1"/>
              </a:solidFill>
            </a:endParaRPr>
          </a:p>
          <a:p>
            <a:r>
              <a:rPr lang="es-CL" dirty="0" smtClean="0">
                <a:solidFill>
                  <a:schemeClr val="tx1"/>
                </a:solidFill>
              </a:rPr>
              <a:t>7 de agosto, 2019</a:t>
            </a:r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242" y="1171472"/>
            <a:ext cx="9164782" cy="414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9055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44</TotalTime>
  <Words>836</Words>
  <Application>Microsoft Office PowerPoint</Application>
  <PresentationFormat>Panorámica</PresentationFormat>
  <Paragraphs>109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Rockwell</vt:lpstr>
      <vt:lpstr>Wingdings</vt:lpstr>
      <vt:lpstr>Atlas</vt:lpstr>
      <vt:lpstr>Presentación de PowerPoint</vt:lpstr>
      <vt:lpstr>Aproximación conceptual</vt:lpstr>
      <vt:lpstr>Agenda 2030</vt:lpstr>
      <vt:lpstr>Género</vt:lpstr>
      <vt:lpstr>Pobreza</vt:lpstr>
      <vt:lpstr>Feminización de la pobreza</vt:lpstr>
      <vt:lpstr>Relevancia de la auditoría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DANIELA FRANCISCA SANTANA</cp:lastModifiedBy>
  <cp:revision>6</cp:revision>
  <cp:lastPrinted>2019-08-07T13:12:38Z</cp:lastPrinted>
  <dcterms:created xsi:type="dcterms:W3CDTF">2019-08-07T11:33:56Z</dcterms:created>
  <dcterms:modified xsi:type="dcterms:W3CDTF">2019-08-07T13:13:14Z</dcterms:modified>
</cp:coreProperties>
</file>