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75" r:id="rId4"/>
    <p:sldId id="258" r:id="rId5"/>
    <p:sldId id="276" r:id="rId6"/>
    <p:sldId id="259" r:id="rId7"/>
    <p:sldId id="268" r:id="rId8"/>
    <p:sldId id="269" r:id="rId9"/>
    <p:sldId id="277" r:id="rId10"/>
    <p:sldId id="260" r:id="rId11"/>
    <p:sldId id="270" r:id="rId12"/>
    <p:sldId id="263" r:id="rId13"/>
    <p:sldId id="262" r:id="rId14"/>
    <p:sldId id="279" r:id="rId15"/>
    <p:sldId id="280" r:id="rId16"/>
    <p:sldId id="281" r:id="rId17"/>
    <p:sldId id="282" r:id="rId18"/>
    <p:sldId id="278" r:id="rId19"/>
    <p:sldId id="264" r:id="rId20"/>
    <p:sldId id="266" r:id="rId21"/>
    <p:sldId id="271" r:id="rId22"/>
    <p:sldId id="274" r:id="rId23"/>
    <p:sldId id="267" r:id="rId24"/>
  </p:sldIdLst>
  <p:sldSz cx="12192000" cy="6858000"/>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756" y="7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CD6DBC-AE2C-F943-8F25-192D7A41A85F}" type="datetimeFigureOut">
              <a:rPr lang="es-ES" smtClean="0"/>
              <a:t>20/11/2017</a:t>
            </a:fld>
            <a:endParaRPr lang="es-ES"/>
          </a:p>
        </p:txBody>
      </p:sp>
      <p:sp>
        <p:nvSpPr>
          <p:cNvPr id="4" name="Marcador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9D92E2-BF85-AE45-B16B-A7CCB4DA4BB7}" type="slidenum">
              <a:rPr lang="es-ES" smtClean="0"/>
              <a:t>‹Nº›</a:t>
            </a:fld>
            <a:endParaRPr lang="es-ES"/>
          </a:p>
        </p:txBody>
      </p:sp>
    </p:spTree>
    <p:extLst>
      <p:ext uri="{BB962C8B-B14F-4D97-AF65-F5344CB8AC3E}">
        <p14:creationId xmlns:p14="http://schemas.microsoft.com/office/powerpoint/2010/main" val="28042568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Marcador de imagen de diapositiva"/>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2163" name="2 Marcador de notas"/>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s-CL" altLang="es-CL" smtClean="0"/>
              <a:t>De los 8 comités existentes, la región de Coquimbo y la provincia de San Juan conforman el Comité de Integración Agua Negra.</a:t>
            </a:r>
          </a:p>
          <a:p>
            <a:r>
              <a:rPr lang="es-CL" altLang="es-CL" smtClean="0"/>
              <a:t>Este encuentro es importante en términos de la participación de importantes autoridades, tales como Embajadores, jefes de servicio y del nivel central de ambos países, lo cual permite que estas se interioricen sobre los temas de interés regional. Además son un espacio para que las demandas regionales sean elevadas a niveles más altos, en virtud que estos encuentros son propositivos y no resolutivos.</a:t>
            </a:r>
          </a:p>
        </p:txBody>
      </p:sp>
      <p:sp>
        <p:nvSpPr>
          <p:cNvPr id="92164" name="3 Marcador de número de diapositiva"/>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35872" indent="-283027" eaLnBrk="0" hangingPunct="0">
              <a:spcBef>
                <a:spcPct val="30000"/>
              </a:spcBef>
              <a:defRPr sz="1200">
                <a:solidFill>
                  <a:schemeClr val="tx1"/>
                </a:solidFill>
                <a:latin typeface="Calibri" pitchFamily="34" charset="0"/>
                <a:ea typeface="ヒラギノ角ゴ Pro W3" charset="-128"/>
              </a:defRPr>
            </a:lvl2pPr>
            <a:lvl3pPr marL="1132111" indent="-226422" eaLnBrk="0" hangingPunct="0">
              <a:spcBef>
                <a:spcPct val="30000"/>
              </a:spcBef>
              <a:defRPr sz="1200">
                <a:solidFill>
                  <a:schemeClr val="tx1"/>
                </a:solidFill>
                <a:latin typeface="Calibri" pitchFamily="34" charset="0"/>
                <a:ea typeface="ヒラギノ角ゴ Pro W3" charset="-128"/>
              </a:defRPr>
            </a:lvl3pPr>
            <a:lvl4pPr marL="1584955" indent="-226422" eaLnBrk="0" hangingPunct="0">
              <a:spcBef>
                <a:spcPct val="30000"/>
              </a:spcBef>
              <a:defRPr sz="1200">
                <a:solidFill>
                  <a:schemeClr val="tx1"/>
                </a:solidFill>
                <a:latin typeface="Calibri" pitchFamily="34" charset="0"/>
                <a:ea typeface="ヒラギノ角ゴ Pro W3" charset="-128"/>
              </a:defRPr>
            </a:lvl4pPr>
            <a:lvl5pPr marL="2037800" indent="-226422" eaLnBrk="0" hangingPunct="0">
              <a:spcBef>
                <a:spcPct val="30000"/>
              </a:spcBef>
              <a:defRPr sz="1200">
                <a:solidFill>
                  <a:schemeClr val="tx1"/>
                </a:solidFill>
                <a:latin typeface="Calibri" pitchFamily="34" charset="0"/>
                <a:ea typeface="ヒラギノ角ゴ Pro W3" charset="-128"/>
              </a:defRPr>
            </a:lvl5pPr>
            <a:lvl6pPr marL="2490644" indent="-226422" defTabSz="452845"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43489" indent="-226422" defTabSz="452845"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396333" indent="-226422" defTabSz="452845"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49178" indent="-226422" defTabSz="452845"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eaLnBrk="1" hangingPunct="1">
              <a:spcBef>
                <a:spcPct val="0"/>
              </a:spcBef>
            </a:pPr>
            <a:fld id="{A8FF5071-D95A-4B54-85D5-E2154013973A}" type="slidenum">
              <a:rPr lang="en-US" altLang="es-CL" smtClean="0"/>
              <a:pPr eaLnBrk="1" hangingPunct="1">
                <a:spcBef>
                  <a:spcPct val="0"/>
                </a:spcBef>
              </a:pPr>
              <a:t>22</a:t>
            </a:fld>
            <a:endParaRPr lang="en-US" altLang="es-C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A27D1CC5-22EB-C642-A933-19A640DAF913}" type="datetimeFigureOut">
              <a:rPr lang="es-ES" smtClean="0"/>
              <a:t>20/11/2017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8E461DC-4A89-4D40-B7D3-CC37DEEC6F03}" type="slidenum">
              <a:rPr lang="es-ES" smtClean="0"/>
              <a:t>‹Nº›</a:t>
            </a:fld>
            <a:endParaRPr lang="es-ES"/>
          </a:p>
        </p:txBody>
      </p:sp>
    </p:spTree>
    <p:extLst>
      <p:ext uri="{BB962C8B-B14F-4D97-AF65-F5344CB8AC3E}">
        <p14:creationId xmlns:p14="http://schemas.microsoft.com/office/powerpoint/2010/main" val="3001931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A27D1CC5-22EB-C642-A933-19A640DAF913}" type="datetimeFigureOut">
              <a:rPr lang="es-ES" smtClean="0"/>
              <a:t>20/11/2017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8E461DC-4A89-4D40-B7D3-CC37DEEC6F03}" type="slidenum">
              <a:rPr lang="es-ES" smtClean="0"/>
              <a:t>‹Nº›</a:t>
            </a:fld>
            <a:endParaRPr lang="es-ES"/>
          </a:p>
        </p:txBody>
      </p:sp>
    </p:spTree>
    <p:extLst>
      <p:ext uri="{BB962C8B-B14F-4D97-AF65-F5344CB8AC3E}">
        <p14:creationId xmlns:p14="http://schemas.microsoft.com/office/powerpoint/2010/main" val="66199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609600" y="274639"/>
            <a:ext cx="80264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A27D1CC5-22EB-C642-A933-19A640DAF913}" type="datetimeFigureOut">
              <a:rPr lang="es-ES" smtClean="0"/>
              <a:t>20/11/2017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8E461DC-4A89-4D40-B7D3-CC37DEEC6F03}" type="slidenum">
              <a:rPr lang="es-ES" smtClean="0"/>
              <a:t>‹Nº›</a:t>
            </a:fld>
            <a:endParaRPr lang="es-ES"/>
          </a:p>
        </p:txBody>
      </p:sp>
    </p:spTree>
    <p:extLst>
      <p:ext uri="{BB962C8B-B14F-4D97-AF65-F5344CB8AC3E}">
        <p14:creationId xmlns:p14="http://schemas.microsoft.com/office/powerpoint/2010/main" val="3242267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4" name="Picture 13" descr="Complemento-Logo-Gobierno-160x14px.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41867" y="0"/>
            <a:ext cx="2709333" cy="177800"/>
          </a:xfrm>
          <a:prstGeom prst="rect">
            <a:avLst/>
          </a:prstGeom>
        </p:spPr>
      </p:pic>
      <p:sp>
        <p:nvSpPr>
          <p:cNvPr id="6" name="5 CuadroTexto"/>
          <p:cNvSpPr txBox="1"/>
          <p:nvPr userDrawn="1"/>
        </p:nvSpPr>
        <p:spPr>
          <a:xfrm>
            <a:off x="541867" y="6495148"/>
            <a:ext cx="5554133" cy="246221"/>
          </a:xfrm>
          <a:prstGeom prst="rect">
            <a:avLst/>
          </a:prstGeom>
          <a:noFill/>
        </p:spPr>
        <p:txBody>
          <a:bodyPr wrap="square" rtlCol="0">
            <a:spAutoFit/>
          </a:bodyPr>
          <a:lstStyle/>
          <a:p>
            <a:r>
              <a:rPr lang="es-CL" sz="10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Dirección Nacional de Fronteras y Límites del Estado</a:t>
            </a:r>
            <a:endParaRPr lang="es-CL" sz="10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4935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A27D1CC5-22EB-C642-A933-19A640DAF913}" type="datetimeFigureOut">
              <a:rPr lang="es-ES" smtClean="0"/>
              <a:t>20/11/2017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8E461DC-4A89-4D40-B7D3-CC37DEEC6F03}" type="slidenum">
              <a:rPr lang="es-ES" smtClean="0"/>
              <a:t>‹Nº›</a:t>
            </a:fld>
            <a:endParaRPr lang="es-ES"/>
          </a:p>
        </p:txBody>
      </p:sp>
    </p:spTree>
    <p:extLst>
      <p:ext uri="{BB962C8B-B14F-4D97-AF65-F5344CB8AC3E}">
        <p14:creationId xmlns:p14="http://schemas.microsoft.com/office/powerpoint/2010/main" val="325434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A27D1CC5-22EB-C642-A933-19A640DAF913}" type="datetimeFigureOut">
              <a:rPr lang="es-ES" smtClean="0"/>
              <a:t>20/11/2017</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8E461DC-4A89-4D40-B7D3-CC37DEEC6F03}" type="slidenum">
              <a:rPr lang="es-ES" smtClean="0"/>
              <a:t>‹Nº›</a:t>
            </a:fld>
            <a:endParaRPr lang="es-ES"/>
          </a:p>
        </p:txBody>
      </p:sp>
    </p:spTree>
    <p:extLst>
      <p:ext uri="{BB962C8B-B14F-4D97-AF65-F5344CB8AC3E}">
        <p14:creationId xmlns:p14="http://schemas.microsoft.com/office/powerpoint/2010/main" val="3076967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A27D1CC5-22EB-C642-A933-19A640DAF913}" type="datetimeFigureOut">
              <a:rPr lang="es-ES" smtClean="0"/>
              <a:t>20/11/2017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8E461DC-4A89-4D40-B7D3-CC37DEEC6F03}" type="slidenum">
              <a:rPr lang="es-ES" smtClean="0"/>
              <a:t>‹Nº›</a:t>
            </a:fld>
            <a:endParaRPr lang="es-ES"/>
          </a:p>
        </p:txBody>
      </p:sp>
    </p:spTree>
    <p:extLst>
      <p:ext uri="{BB962C8B-B14F-4D97-AF65-F5344CB8AC3E}">
        <p14:creationId xmlns:p14="http://schemas.microsoft.com/office/powerpoint/2010/main" val="2357549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A27D1CC5-22EB-C642-A933-19A640DAF913}" type="datetimeFigureOut">
              <a:rPr lang="es-ES" smtClean="0"/>
              <a:t>20/11/2017</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38E461DC-4A89-4D40-B7D3-CC37DEEC6F03}" type="slidenum">
              <a:rPr lang="es-ES" smtClean="0"/>
              <a:t>‹Nº›</a:t>
            </a:fld>
            <a:endParaRPr lang="es-ES"/>
          </a:p>
        </p:txBody>
      </p:sp>
    </p:spTree>
    <p:extLst>
      <p:ext uri="{BB962C8B-B14F-4D97-AF65-F5344CB8AC3E}">
        <p14:creationId xmlns:p14="http://schemas.microsoft.com/office/powerpoint/2010/main" val="2033285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A27D1CC5-22EB-C642-A933-19A640DAF913}" type="datetimeFigureOut">
              <a:rPr lang="es-ES" smtClean="0"/>
              <a:t>20/11/2017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38E461DC-4A89-4D40-B7D3-CC37DEEC6F03}" type="slidenum">
              <a:rPr lang="es-ES" smtClean="0"/>
              <a:t>‹Nº›</a:t>
            </a:fld>
            <a:endParaRPr lang="es-ES"/>
          </a:p>
        </p:txBody>
      </p:sp>
    </p:spTree>
    <p:extLst>
      <p:ext uri="{BB962C8B-B14F-4D97-AF65-F5344CB8AC3E}">
        <p14:creationId xmlns:p14="http://schemas.microsoft.com/office/powerpoint/2010/main" val="94888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27D1CC5-22EB-C642-A933-19A640DAF913}" type="datetimeFigureOut">
              <a:rPr lang="es-ES" smtClean="0"/>
              <a:t>20/11/2017</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8E461DC-4A89-4D40-B7D3-CC37DEEC6F03}" type="slidenum">
              <a:rPr lang="es-ES" smtClean="0"/>
              <a:t>‹Nº›</a:t>
            </a:fld>
            <a:endParaRPr lang="es-ES"/>
          </a:p>
        </p:txBody>
      </p:sp>
    </p:spTree>
    <p:extLst>
      <p:ext uri="{BB962C8B-B14F-4D97-AF65-F5344CB8AC3E}">
        <p14:creationId xmlns:p14="http://schemas.microsoft.com/office/powerpoint/2010/main" val="3221938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A27D1CC5-22EB-C642-A933-19A640DAF913}" type="datetimeFigureOut">
              <a:rPr lang="es-ES" smtClean="0"/>
              <a:t>20/11/2017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8E461DC-4A89-4D40-B7D3-CC37DEEC6F03}" type="slidenum">
              <a:rPr lang="es-ES" smtClean="0"/>
              <a:t>‹Nº›</a:t>
            </a:fld>
            <a:endParaRPr lang="es-ES"/>
          </a:p>
        </p:txBody>
      </p:sp>
    </p:spTree>
    <p:extLst>
      <p:ext uri="{BB962C8B-B14F-4D97-AF65-F5344CB8AC3E}">
        <p14:creationId xmlns:p14="http://schemas.microsoft.com/office/powerpoint/2010/main" val="1321684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A27D1CC5-22EB-C642-A933-19A640DAF913}" type="datetimeFigureOut">
              <a:rPr lang="es-ES" smtClean="0"/>
              <a:t>20/11/2017</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8E461DC-4A89-4D40-B7D3-CC37DEEC6F03}" type="slidenum">
              <a:rPr lang="es-ES" smtClean="0"/>
              <a:t>‹Nº›</a:t>
            </a:fld>
            <a:endParaRPr lang="es-ES"/>
          </a:p>
        </p:txBody>
      </p:sp>
    </p:spTree>
    <p:extLst>
      <p:ext uri="{BB962C8B-B14F-4D97-AF65-F5344CB8AC3E}">
        <p14:creationId xmlns:p14="http://schemas.microsoft.com/office/powerpoint/2010/main" val="211408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7D1CC5-22EB-C642-A933-19A640DAF913}" type="datetimeFigureOut">
              <a:rPr lang="es-ES" smtClean="0"/>
              <a:t>20/11/2017</a:t>
            </a:fld>
            <a:endParaRPr lang="es-ES"/>
          </a:p>
        </p:txBody>
      </p:sp>
      <p:sp>
        <p:nvSpPr>
          <p:cNvPr id="5" name="Marcador de pie de pá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E461DC-4A89-4D40-B7D3-CC37DEEC6F03}" type="slidenum">
              <a:rPr lang="es-ES" smtClean="0"/>
              <a:t>‹Nº›</a:t>
            </a:fld>
            <a:endParaRPr lang="es-ES"/>
          </a:p>
        </p:txBody>
      </p:sp>
    </p:spTree>
    <p:extLst>
      <p:ext uri="{BB962C8B-B14F-4D97-AF65-F5344CB8AC3E}">
        <p14:creationId xmlns:p14="http://schemas.microsoft.com/office/powerpoint/2010/main" val="4380971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solidFill>
            <a:schemeClr val="tx2">
              <a:lumMod val="20000"/>
              <a:lumOff val="80000"/>
            </a:schemeClr>
          </a:solidFill>
        </p:spPr>
        <p:txBody>
          <a:bodyPr>
            <a:normAutofit/>
          </a:bodyPr>
          <a:lstStyle/>
          <a:p>
            <a:r>
              <a:rPr lang="es-ES" sz="3200" dirty="0" err="1"/>
              <a:t>Difrol</a:t>
            </a:r>
            <a:r>
              <a:rPr lang="es-ES" sz="3200" dirty="0"/>
              <a:t>: una entidad coordinadora de la acción del Estado en la zona fronteriza</a:t>
            </a:r>
            <a:endParaRPr lang="es-ES" sz="3200" dirty="0"/>
          </a:p>
        </p:txBody>
      </p:sp>
      <p:sp>
        <p:nvSpPr>
          <p:cNvPr id="3" name="Subtítulo 2"/>
          <p:cNvSpPr>
            <a:spLocks noGrp="1"/>
          </p:cNvSpPr>
          <p:nvPr>
            <p:ph type="subTitle" idx="1"/>
          </p:nvPr>
        </p:nvSpPr>
        <p:spPr/>
        <p:txBody>
          <a:bodyPr>
            <a:normAutofit fontScale="70000" lnSpcReduction="20000"/>
          </a:bodyPr>
          <a:lstStyle/>
          <a:p>
            <a:r>
              <a:rPr lang="es-ES" dirty="0" smtClean="0"/>
              <a:t>20 de noviembre de 2017</a:t>
            </a:r>
          </a:p>
          <a:p>
            <a:r>
              <a:rPr lang="es-ES" dirty="0" smtClean="0"/>
              <a:t>Taller de capacitación y planificación: Auditoría Coordinada de Áreas de Fronteras</a:t>
            </a:r>
          </a:p>
          <a:p>
            <a:endParaRPr lang="es-ES" dirty="0" smtClean="0"/>
          </a:p>
          <a:p>
            <a:r>
              <a:rPr lang="es-ES" dirty="0" smtClean="0"/>
              <a:t>Ximena Fuentes </a:t>
            </a:r>
            <a:r>
              <a:rPr lang="es-ES" dirty="0" err="1" smtClean="0"/>
              <a:t>Torrijo</a:t>
            </a:r>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16281" y="160721"/>
            <a:ext cx="1609725" cy="146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729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79561" y="869761"/>
            <a:ext cx="2300630" cy="369332"/>
          </a:xfrm>
          <a:prstGeom prst="rect">
            <a:avLst/>
          </a:prstGeom>
          <a:noFill/>
        </p:spPr>
        <p:txBody>
          <a:bodyPr wrap="none" rtlCol="0">
            <a:spAutoFit/>
          </a:bodyPr>
          <a:lstStyle/>
          <a:p>
            <a:r>
              <a:rPr lang="es-ES" b="1" dirty="0">
                <a:solidFill>
                  <a:schemeClr val="bg2">
                    <a:lumMod val="25000"/>
                  </a:schemeClr>
                </a:solidFill>
              </a:rPr>
              <a:t>LA ZONA FRONTERIZA</a:t>
            </a:r>
            <a:endParaRPr lang="es-ES" b="1" dirty="0">
              <a:solidFill>
                <a:schemeClr val="bg2">
                  <a:lumMod val="25000"/>
                </a:schemeClr>
              </a:solidFill>
            </a:endParaRPr>
          </a:p>
        </p:txBody>
      </p:sp>
      <p:sp>
        <p:nvSpPr>
          <p:cNvPr id="4" name="Rectángulo 3"/>
          <p:cNvSpPr/>
          <p:nvPr/>
        </p:nvSpPr>
        <p:spPr>
          <a:xfrm>
            <a:off x="4188340" y="1720841"/>
            <a:ext cx="5922288" cy="2862323"/>
          </a:xfrm>
          <a:prstGeom prst="rect">
            <a:avLst/>
          </a:prstGeom>
        </p:spPr>
        <p:txBody>
          <a:bodyPr wrap="square">
            <a:spAutoFit/>
          </a:bodyPr>
          <a:lstStyle/>
          <a:p>
            <a:pPr algn="just"/>
            <a:r>
              <a:rPr lang="es-ES" dirty="0"/>
              <a:t>Mensaje ley 16.592:</a:t>
            </a:r>
          </a:p>
          <a:p>
            <a:pPr algn="just"/>
            <a:r>
              <a:rPr lang="es-ES" dirty="0"/>
              <a:t>. . . las </a:t>
            </a:r>
            <a:r>
              <a:rPr lang="es-ES" dirty="0"/>
              <a:t>Zonas Fronterizas del </a:t>
            </a:r>
            <a:r>
              <a:rPr lang="es-ES" dirty="0" err="1"/>
              <a:t>país</a:t>
            </a:r>
            <a:r>
              <a:rPr lang="es-ES" dirty="0"/>
              <a:t> exigen un tratamiento excepcional respecto del resto del territorio de la </a:t>
            </a:r>
            <a:r>
              <a:rPr lang="es-ES" dirty="0" err="1"/>
              <a:t>República</a:t>
            </a:r>
            <a:r>
              <a:rPr lang="es-ES" dirty="0"/>
              <a:t>. Por esto se ha facultado al Presidente de la </a:t>
            </a:r>
            <a:r>
              <a:rPr lang="es-ES" dirty="0" err="1"/>
              <a:t>República</a:t>
            </a:r>
            <a:r>
              <a:rPr lang="es-ES" dirty="0"/>
              <a:t> en la letra g) para dictar normas legales aplicables </a:t>
            </a:r>
            <a:r>
              <a:rPr lang="es-ES" dirty="0" err="1"/>
              <a:t>alli</a:t>
            </a:r>
            <a:r>
              <a:rPr lang="es-ES" dirty="0"/>
              <a:t>́, por ejemplo sobre </a:t>
            </a:r>
            <a:r>
              <a:rPr lang="es-ES" dirty="0" err="1"/>
              <a:t>regímenes</a:t>
            </a:r>
            <a:r>
              <a:rPr lang="es-ES" dirty="0"/>
              <a:t> de dominio, facilidades para la </a:t>
            </a:r>
            <a:r>
              <a:rPr lang="es-ES" dirty="0" err="1"/>
              <a:t>instalación</a:t>
            </a:r>
            <a:r>
              <a:rPr lang="es-ES" dirty="0"/>
              <a:t> de familias, de industrias, comercio, etc., e incluso para la </a:t>
            </a:r>
            <a:r>
              <a:rPr lang="es-ES" dirty="0" err="1"/>
              <a:t>instalación</a:t>
            </a:r>
            <a:r>
              <a:rPr lang="es-ES" dirty="0"/>
              <a:t> de Servicios del Estado bajo condiciones especiales, pudiendo revisar, refundir, modificar y armonizar la </a:t>
            </a:r>
            <a:r>
              <a:rPr lang="es-ES" dirty="0" err="1"/>
              <a:t>legislación</a:t>
            </a:r>
            <a:r>
              <a:rPr lang="es-ES" dirty="0"/>
              <a:t> vigente sobre la materia o dictar una nueva.</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16281" y="160721"/>
            <a:ext cx="1609725" cy="146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49038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260602" y="1143001"/>
            <a:ext cx="8009691" cy="5539977"/>
          </a:xfrm>
          <a:prstGeom prst="rect">
            <a:avLst/>
          </a:prstGeom>
          <a:noFill/>
        </p:spPr>
        <p:txBody>
          <a:bodyPr wrap="square" rtlCol="0">
            <a:spAutoFit/>
          </a:bodyPr>
          <a:lstStyle/>
          <a:p>
            <a:pPr marL="285750" indent="-285750">
              <a:buFont typeface="Wingdings" panose="05000000000000000000" pitchFamily="2" charset="2"/>
              <a:buChar char="q"/>
            </a:pPr>
            <a:r>
              <a:rPr lang="es-CL" sz="1400" dirty="0">
                <a:latin typeface="Verdana" panose="020B0604030504040204" pitchFamily="34" charset="0"/>
                <a:ea typeface="Verdana" panose="020B0604030504040204" pitchFamily="34" charset="0"/>
                <a:cs typeface="Verdana" panose="020B0604030504040204" pitchFamily="34" charset="0"/>
              </a:rPr>
              <a:t>Las zonas declaradas fronterizas cubren una extensa superficie del territorio nacional incluyendo íntegramente la Antártica Chilena. En singular podemos hablar de la Zona Fronteriza </a:t>
            </a:r>
          </a:p>
          <a:p>
            <a:pPr marL="285750" indent="-285750">
              <a:buFont typeface="Wingdings" panose="05000000000000000000" pitchFamily="2" charset="2"/>
              <a:buChar char="q"/>
            </a:pPr>
            <a:endParaRPr lang="es-CL"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q"/>
            </a:pPr>
            <a:r>
              <a:rPr lang="es-CL" sz="1400" dirty="0">
                <a:latin typeface="Verdana" panose="020B0604030504040204" pitchFamily="34" charset="0"/>
                <a:ea typeface="Verdana" panose="020B0604030504040204" pitchFamily="34" charset="0"/>
                <a:cs typeface="Verdana" panose="020B0604030504040204" pitchFamily="34" charset="0"/>
              </a:rPr>
              <a:t>La Zona Fronteriza fue determinada por una serie de decretos supremos, dictados en uso de la facultad que al respecto le entrega al Presidente de la República el Artículo 4°del DFL (RR.EE.) N°4 de 1967.</a:t>
            </a:r>
          </a:p>
          <a:p>
            <a:pPr marL="285750" indent="-285750">
              <a:buFont typeface="Wingdings" panose="05000000000000000000" pitchFamily="2" charset="2"/>
              <a:buChar char="q"/>
            </a:pPr>
            <a:endParaRPr lang="es-CL"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q"/>
            </a:pPr>
            <a:r>
              <a:rPr lang="es-CL" sz="1400" dirty="0">
                <a:latin typeface="Verdana" panose="020B0604030504040204" pitchFamily="34" charset="0"/>
                <a:ea typeface="Verdana" panose="020B0604030504040204" pitchFamily="34" charset="0"/>
                <a:cs typeface="Verdana" panose="020B0604030504040204" pitchFamily="34" charset="0"/>
              </a:rPr>
              <a:t>La Zona Fronteriza del país fue el resultado de numerosos estudios y tomando en cuenta factores tales como: </a:t>
            </a:r>
          </a:p>
          <a:p>
            <a:pPr marL="285750" indent="-285750">
              <a:buFont typeface="Wingdings" panose="05000000000000000000" pitchFamily="2" charset="2"/>
              <a:buChar char="§"/>
            </a:pPr>
            <a:r>
              <a:rPr lang="es-CL" sz="1400" dirty="0">
                <a:latin typeface="Verdana" panose="020B0604030504040204" pitchFamily="34" charset="0"/>
                <a:ea typeface="Verdana" panose="020B0604030504040204" pitchFamily="34" charset="0"/>
                <a:cs typeface="Verdana" panose="020B0604030504040204" pitchFamily="34" charset="0"/>
              </a:rPr>
              <a:t>Accesibilidad </a:t>
            </a:r>
          </a:p>
          <a:p>
            <a:pPr marL="285750" indent="-285750">
              <a:buFont typeface="Wingdings" panose="05000000000000000000" pitchFamily="2" charset="2"/>
              <a:buChar char="§"/>
            </a:pPr>
            <a:r>
              <a:rPr lang="es-CL" sz="1400" dirty="0">
                <a:latin typeface="Verdana" panose="020B0604030504040204" pitchFamily="34" charset="0"/>
                <a:ea typeface="Verdana" panose="020B0604030504040204" pitchFamily="34" charset="0"/>
                <a:cs typeface="Verdana" panose="020B0604030504040204" pitchFamily="34" charset="0"/>
              </a:rPr>
              <a:t>Cantidad y distribución de la población</a:t>
            </a:r>
          </a:p>
          <a:p>
            <a:pPr marL="285750" indent="-285750">
              <a:buFont typeface="Wingdings" panose="05000000000000000000" pitchFamily="2" charset="2"/>
              <a:buChar char="§"/>
            </a:pPr>
            <a:r>
              <a:rPr lang="es-CL" sz="1400" dirty="0">
                <a:latin typeface="Verdana" panose="020B0604030504040204" pitchFamily="34" charset="0"/>
                <a:ea typeface="Verdana" panose="020B0604030504040204" pitchFamily="34" charset="0"/>
                <a:cs typeface="Verdana" panose="020B0604030504040204" pitchFamily="34" charset="0"/>
              </a:rPr>
              <a:t>Niveles de inversión estatal y privada</a:t>
            </a:r>
          </a:p>
          <a:p>
            <a:pPr marL="285750" indent="-285750">
              <a:buFont typeface="Wingdings" panose="05000000000000000000" pitchFamily="2" charset="2"/>
              <a:buChar char="§"/>
            </a:pPr>
            <a:r>
              <a:rPr lang="es-CL" sz="1400" dirty="0">
                <a:latin typeface="Verdana" panose="020B0604030504040204" pitchFamily="34" charset="0"/>
                <a:ea typeface="Verdana" panose="020B0604030504040204" pitchFamily="34" charset="0"/>
                <a:cs typeface="Verdana" panose="020B0604030504040204" pitchFamily="34" charset="0"/>
              </a:rPr>
              <a:t>Distancia a centros poblados y de administración </a:t>
            </a:r>
          </a:p>
          <a:p>
            <a:pPr marL="285750" indent="-285750">
              <a:buFont typeface="Wingdings" panose="05000000000000000000" pitchFamily="2" charset="2"/>
              <a:buChar char="§"/>
            </a:pPr>
            <a:r>
              <a:rPr lang="es-CL" sz="1400" dirty="0">
                <a:latin typeface="Verdana" panose="020B0604030504040204" pitchFamily="34" charset="0"/>
                <a:ea typeface="Verdana" panose="020B0604030504040204" pitchFamily="34" charset="0"/>
                <a:cs typeface="Verdana" panose="020B0604030504040204" pitchFamily="34" charset="0"/>
              </a:rPr>
              <a:t>Potencialidad de sus recursos</a:t>
            </a:r>
          </a:p>
          <a:p>
            <a:pPr marL="285750" indent="-285750">
              <a:buFont typeface="Wingdings" panose="05000000000000000000" pitchFamily="2" charset="2"/>
              <a:buChar char="§"/>
            </a:pPr>
            <a:r>
              <a:rPr lang="es-CL" sz="1400" dirty="0">
                <a:latin typeface="Verdana" panose="020B0604030504040204" pitchFamily="34" charset="0"/>
                <a:ea typeface="Verdana" panose="020B0604030504040204" pitchFamily="34" charset="0"/>
                <a:cs typeface="Verdana" panose="020B0604030504040204" pitchFamily="34" charset="0"/>
              </a:rPr>
              <a:t>Grado de influencia proveniente de países vecinos o la situación de relación local con territorios de estos últimos.</a:t>
            </a:r>
          </a:p>
          <a:p>
            <a:pPr marL="285750" indent="-285750">
              <a:buFont typeface="Wingdings" panose="05000000000000000000" pitchFamily="2" charset="2"/>
              <a:buChar char="§"/>
            </a:pPr>
            <a:r>
              <a:rPr lang="es-CL" sz="1400" dirty="0">
                <a:latin typeface="Verdana" panose="020B0604030504040204" pitchFamily="34" charset="0"/>
                <a:ea typeface="Verdana" panose="020B0604030504040204" pitchFamily="34" charset="0"/>
                <a:cs typeface="Verdana" panose="020B0604030504040204" pitchFamily="34" charset="0"/>
              </a:rPr>
              <a:t>Siempre se tuvo en cuenta como factor determinante la colindancia con territorios de países vecinos</a:t>
            </a:r>
          </a:p>
          <a:p>
            <a:pPr marL="285750" indent="-285750">
              <a:buFont typeface="Wingdings" panose="05000000000000000000" pitchFamily="2" charset="2"/>
              <a:buChar char="q"/>
            </a:pPr>
            <a:endParaRPr lang="es-CL" sz="14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Wingdings" panose="05000000000000000000" pitchFamily="2" charset="2"/>
              <a:buChar char="q"/>
            </a:pPr>
            <a:r>
              <a:rPr lang="es-CL" sz="1400" dirty="0">
                <a:latin typeface="Verdana" panose="020B0604030504040204" pitchFamily="34" charset="0"/>
                <a:ea typeface="Verdana" panose="020B0604030504040204" pitchFamily="34" charset="0"/>
                <a:cs typeface="Verdana" panose="020B0604030504040204" pitchFamily="34" charset="0"/>
              </a:rPr>
              <a:t>Para delimitarla del resto del territorio nacional, se recurrió a la división político administrativa que regía a la fecha de dictación de los decretos supremos (distrito censal como unidad básica de demarcación al interior de la comuna) Después esta se ajustó, en general, a los límites comunales aun cuando quedaron algunas comunas parcialmente incluidas en la zona fronteriza</a:t>
            </a:r>
            <a:r>
              <a:rPr lang="es-CL" dirty="0">
                <a:latin typeface="Verdana" panose="020B0604030504040204" pitchFamily="34" charset="0"/>
                <a:ea typeface="Verdana" panose="020B0604030504040204" pitchFamily="34" charset="0"/>
                <a:cs typeface="Verdana" panose="020B0604030504040204" pitchFamily="34" charset="0"/>
              </a:rPr>
              <a:t>. </a:t>
            </a:r>
          </a:p>
        </p:txBody>
      </p:sp>
      <p:sp>
        <p:nvSpPr>
          <p:cNvPr id="3" name="CuadroTexto 2"/>
          <p:cNvSpPr txBox="1"/>
          <p:nvPr/>
        </p:nvSpPr>
        <p:spPr>
          <a:xfrm>
            <a:off x="2260601" y="693984"/>
            <a:ext cx="8009691" cy="523220"/>
          </a:xfrm>
          <a:prstGeom prst="rect">
            <a:avLst/>
          </a:prstGeom>
          <a:noFill/>
        </p:spPr>
        <p:txBody>
          <a:bodyPr wrap="square" rtlCol="0">
            <a:spAutoFit/>
          </a:bodyPr>
          <a:lstStyle/>
          <a:p>
            <a:pPr algn="ctr"/>
            <a:r>
              <a:rPr lang="es-ES" sz="2800" dirty="0"/>
              <a:t>Las zonas fronterizas</a:t>
            </a:r>
            <a:endParaRPr lang="es-ES" sz="2800" dirty="0"/>
          </a:p>
        </p:txBody>
      </p:sp>
    </p:spTree>
    <p:extLst>
      <p:ext uri="{BB962C8B-B14F-4D97-AF65-F5344CB8AC3E}">
        <p14:creationId xmlns:p14="http://schemas.microsoft.com/office/powerpoint/2010/main" val="1318663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007170" y="717898"/>
            <a:ext cx="8379556" cy="6740308"/>
          </a:xfrm>
          <a:prstGeom prst="rect">
            <a:avLst/>
          </a:prstGeom>
          <a:noFill/>
        </p:spPr>
        <p:txBody>
          <a:bodyPr wrap="square" rtlCol="0">
            <a:spAutoFit/>
          </a:bodyPr>
          <a:lstStyle/>
          <a:p>
            <a:r>
              <a:rPr lang="es-ES" dirty="0"/>
              <a:t>¿En qué se traduce esta visión espacial-estratégica de la frontera?</a:t>
            </a:r>
          </a:p>
          <a:p>
            <a:endParaRPr lang="es-ES" dirty="0"/>
          </a:p>
          <a:p>
            <a:pPr marL="342900" indent="-342900">
              <a:buAutoNum type="arabicPeriod"/>
            </a:pPr>
            <a:r>
              <a:rPr lang="es-ES" dirty="0"/>
              <a:t>En una necesidad de desarrollo, probablemente motivado por el objetivo de la ocupación del territorio. De hecho en DIFROL hay un departamento de Planificación Territorial. Sin embargo ya no existe una política en este sentido. En vez: el concepto de zonas extremas, un Ministerio de Desarrollo Social.</a:t>
            </a:r>
          </a:p>
          <a:p>
            <a:endParaRPr lang="es-ES" dirty="0"/>
          </a:p>
          <a:p>
            <a:pPr marL="342900" indent="-342900">
              <a:buAutoNum type="arabicPeriod" startAt="2"/>
            </a:pPr>
            <a:r>
              <a:rPr lang="es-ES" dirty="0"/>
              <a:t>En 1967 se dicta el DFL 4 de Ministerio de RREE que requiere autorización previa para todo hecho o decisión de los órganos del Estado que diga relación con los límites o la zona fronteriza.</a:t>
            </a:r>
          </a:p>
          <a:p>
            <a:endParaRPr lang="es-ES" dirty="0"/>
          </a:p>
          <a:p>
            <a:pPr marL="342900" indent="-342900">
              <a:buAutoNum type="arabicPeriod" startAt="2"/>
            </a:pPr>
            <a:r>
              <a:rPr lang="es-ES" dirty="0"/>
              <a:t>En el DFL 83 de 1979 se estableció en forma expresa la necesidad de autorización de </a:t>
            </a:r>
            <a:r>
              <a:rPr lang="es-ES" dirty="0" err="1"/>
              <a:t>Difrol</a:t>
            </a:r>
            <a:r>
              <a:rPr lang="es-ES" dirty="0"/>
              <a:t> para una serie de actos administrativos en la zona fronteriza relativos a bienes fiscales y bienes nacionales de uso público : Planes de manejo forestal, derechos de aprovechamiento de agua, comodatos, arrendamientos, concesiones y otros actos relativos a bienes fiscales y bienes nacionales de uso público.</a:t>
            </a:r>
          </a:p>
          <a:p>
            <a:endParaRPr lang="es-ES" dirty="0"/>
          </a:p>
          <a:p>
            <a:pPr marL="266700" indent="-266700"/>
            <a:r>
              <a:rPr lang="es-ES" dirty="0"/>
              <a:t>3. Ciertas prohibiciones: los extranjeros de países limítrofes no pueden constituir derechos reales en zonas fronterizas.</a:t>
            </a:r>
          </a:p>
          <a:p>
            <a:pPr marL="266700" indent="-266700"/>
            <a:r>
              <a:rPr lang="es-ES" dirty="0"/>
              <a:t> </a:t>
            </a:r>
            <a:r>
              <a:rPr lang="es-ES" dirty="0"/>
              <a:t>                                            Los extranjeros de cualquier nacionalidad no pueden adquirir propiedad ni se pueden otorgar en arrendamiento u otro titulo bienes raíces fiscales ubicados en la franja de 10 km del límite internacional.</a:t>
            </a:r>
          </a:p>
          <a:p>
            <a:endParaRPr lang="es-ES" dirty="0"/>
          </a:p>
          <a:p>
            <a:r>
              <a:rPr lang="es-ES" dirty="0"/>
              <a:t> </a:t>
            </a:r>
            <a:endParaRPr lang="es-ES" dirty="0"/>
          </a:p>
        </p:txBody>
      </p:sp>
    </p:spTree>
    <p:extLst>
      <p:ext uri="{BB962C8B-B14F-4D97-AF65-F5344CB8AC3E}">
        <p14:creationId xmlns:p14="http://schemas.microsoft.com/office/powerpoint/2010/main" val="2626883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C:\Users\El Jefe\Desktop\2017-04-03 IDE DIFROL - Seminario IG Américas\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5142" y="974194"/>
            <a:ext cx="8225314" cy="4539139"/>
          </a:xfrm>
          <a:prstGeom prst="rect">
            <a:avLst/>
          </a:prstGeom>
          <a:noFill/>
          <a:extLst>
            <a:ext uri="{909E8E84-426E-40dd-AFC4-6F175D3DCCD1}">
              <a14:hiddenFill xmlns:a14="http://schemas.microsoft.com/office/drawing/2010/main" xmlns="">
                <a:solidFill>
                  <a:srgbClr val="FFFFFF"/>
                </a:solidFill>
              </a14:hiddenFill>
            </a:ext>
          </a:extLst>
        </p:spPr>
      </p:pic>
      <p:pic>
        <p:nvPicPr>
          <p:cNvPr id="6146" name="Picture 2" descr="C:\Users\El Jefe\Desktop\2017-04-03 IDE DIFROL - Seminario IG Américas\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428" y="974194"/>
            <a:ext cx="8221028" cy="4624864"/>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C:\Users\El Jefe\Desktop\2017-04-03 IDE DIFROL - Seminario IG Américas\0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8002" y="980728"/>
            <a:ext cx="8212455" cy="4620578"/>
          </a:xfrm>
          <a:prstGeom prst="rect">
            <a:avLst/>
          </a:prstGeom>
          <a:noFill/>
          <a:extLst>
            <a:ext uri="{909E8E84-426E-40dd-AFC4-6F175D3DCCD1}">
              <a14:hiddenFill xmlns:a14="http://schemas.microsoft.com/office/drawing/2010/main" xmlns="">
                <a:solidFill>
                  <a:srgbClr val="FFFFFF"/>
                </a:solidFill>
              </a14:hiddenFill>
            </a:ext>
          </a:extLst>
        </p:spPr>
      </p:pic>
      <p:pic>
        <p:nvPicPr>
          <p:cNvPr id="6149" name="Picture 5" descr="C:\Users\El Jefe\Desktop\2017-04-03 IDE DIFROL - Seminario IG Américas\0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2288" y="974195"/>
            <a:ext cx="8208169" cy="4539139"/>
          </a:xfrm>
          <a:prstGeom prst="rect">
            <a:avLst/>
          </a:prstGeom>
          <a:noFill/>
          <a:extLst>
            <a:ext uri="{909E8E84-426E-40dd-AFC4-6F175D3DCCD1}">
              <a14:hiddenFill xmlns:a14="http://schemas.microsoft.com/office/drawing/2010/main" xmlns="">
                <a:solidFill>
                  <a:srgbClr val="FFFFFF"/>
                </a:solidFill>
              </a14:hiddenFill>
            </a:ext>
          </a:extLst>
        </p:spPr>
      </p:pic>
      <p:pic>
        <p:nvPicPr>
          <p:cNvPr id="6151" name="Picture 7" descr="C:\Users\El Jefe\Desktop\2017-04-03 IDE DIFROL - Seminario IG Américas\1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9238" y="721648"/>
            <a:ext cx="5195888" cy="5138738"/>
          </a:xfrm>
          <a:prstGeom prst="rect">
            <a:avLst/>
          </a:prstGeom>
          <a:noFill/>
          <a:extLst>
            <a:ext uri="{909E8E84-426E-40dd-AFC4-6F175D3DCCD1}">
              <a14:hiddenFill xmlns:a14="http://schemas.microsoft.com/office/drawing/2010/main" xmlns="">
                <a:solidFill>
                  <a:srgbClr val="FFFFFF"/>
                </a:solidFill>
              </a14:hiddenFill>
            </a:ext>
          </a:extLst>
        </p:spPr>
      </p:pic>
      <p:pic>
        <p:nvPicPr>
          <p:cNvPr id="6152" name="Picture 8" descr="C:\Users\El Jefe\Desktop\2017-04-03 IDE DIFROL - Seminario IG Américas\1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5888" y="820068"/>
            <a:ext cx="5462588" cy="5129213"/>
          </a:xfrm>
          <a:prstGeom prst="rect">
            <a:avLst/>
          </a:prstGeom>
          <a:noFill/>
          <a:extLst>
            <a:ext uri="{909E8E84-426E-40dd-AFC4-6F175D3DCCD1}">
              <a14:hiddenFill xmlns:a14="http://schemas.microsoft.com/office/drawing/2010/main" xmlns="">
                <a:solidFill>
                  <a:srgbClr val="FFFFFF"/>
                </a:solidFill>
              </a14:hiddenFill>
            </a:ext>
          </a:extLst>
        </p:spPr>
      </p:pic>
      <p:pic>
        <p:nvPicPr>
          <p:cNvPr id="6153" name="Picture 9" descr="C:\Users\El Jefe\Desktop\2017-04-03 IDE DIFROL - Seminario IG Américas\1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1742" y="721648"/>
            <a:ext cx="5472113" cy="5138738"/>
          </a:xfrm>
          <a:prstGeom prst="rect">
            <a:avLst/>
          </a:prstGeom>
          <a:noFill/>
          <a:extLst>
            <a:ext uri="{909E8E84-426E-40dd-AFC4-6F175D3DCCD1}">
              <a14:hiddenFill xmlns:a14="http://schemas.microsoft.com/office/drawing/2010/main" xmlns="">
                <a:solidFill>
                  <a:srgbClr val="FFFFFF"/>
                </a:solidFill>
              </a14:hiddenFill>
            </a:ext>
          </a:extLst>
        </p:spPr>
      </p:pic>
      <p:pic>
        <p:nvPicPr>
          <p:cNvPr id="6154" name="Picture 10" descr="C:\Users\El Jefe\Desktop\2017-04-03 IDE DIFROL - Seminario IG Américas\17.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60315" y="721648"/>
            <a:ext cx="5472113" cy="5138738"/>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19536" y="673236"/>
            <a:ext cx="8424936" cy="53509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Flecha abajo"/>
          <p:cNvSpPr/>
          <p:nvPr/>
        </p:nvSpPr>
        <p:spPr>
          <a:xfrm rot="2851415">
            <a:off x="4511824" y="980728"/>
            <a:ext cx="360040" cy="43204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9" name="18 Flecha abajo"/>
          <p:cNvSpPr/>
          <p:nvPr/>
        </p:nvSpPr>
        <p:spPr>
          <a:xfrm rot="2851415">
            <a:off x="6556914" y="2777437"/>
            <a:ext cx="360040" cy="432048"/>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955058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subTnLst>
                                    <p:set>
                                      <p:cBhvr override="childStyle">
                                        <p:cTn dur="1" fill="hold" display="0" masterRel="nextClick" afterEffect="1"/>
                                        <p:tgtEl>
                                          <p:spTgt spid="6146"/>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fade">
                                      <p:cBhvr>
                                        <p:cTn id="12" dur="500"/>
                                        <p:tgtEl>
                                          <p:spTgt spid="6148"/>
                                        </p:tgtEl>
                                      </p:cBhvr>
                                    </p:animEffect>
                                  </p:childTnLst>
                                  <p:subTnLst>
                                    <p:set>
                                      <p:cBhvr override="childStyle">
                                        <p:cTn dur="1" fill="hold" display="0" masterRel="nextClick" afterEffect="1"/>
                                        <p:tgtEl>
                                          <p:spTgt spid="6148"/>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50"/>
                                        </p:tgtEl>
                                        <p:attrNameLst>
                                          <p:attrName>style.visibility</p:attrName>
                                        </p:attrNameLst>
                                      </p:cBhvr>
                                      <p:to>
                                        <p:strVal val="visible"/>
                                      </p:to>
                                    </p:set>
                                    <p:animEffect transition="in" filter="fade">
                                      <p:cBhvr>
                                        <p:cTn id="17" dur="500"/>
                                        <p:tgtEl>
                                          <p:spTgt spid="6150"/>
                                        </p:tgtEl>
                                      </p:cBhvr>
                                    </p:animEffect>
                                  </p:childTnLst>
                                  <p:subTnLst>
                                    <p:set>
                                      <p:cBhvr override="childStyle">
                                        <p:cTn dur="1" fill="hold" display="0" masterRel="nextClick" afterEffect="1"/>
                                        <p:tgtEl>
                                          <p:spTgt spid="6150"/>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51"/>
                                        </p:tgtEl>
                                        <p:attrNameLst>
                                          <p:attrName>style.visibility</p:attrName>
                                        </p:attrNameLst>
                                      </p:cBhvr>
                                      <p:to>
                                        <p:strVal val="visible"/>
                                      </p:to>
                                    </p:set>
                                    <p:animEffect transition="in" filter="fade">
                                      <p:cBhvr>
                                        <p:cTn id="22" dur="500"/>
                                        <p:tgtEl>
                                          <p:spTgt spid="6151"/>
                                        </p:tgtEl>
                                      </p:cBhvr>
                                    </p:animEffect>
                                  </p:childTnLst>
                                  <p:subTnLst>
                                    <p:set>
                                      <p:cBhvr override="childStyle">
                                        <p:cTn dur="1" fill="hold" display="0" masterRel="nextClick" afterEffect="1"/>
                                        <p:tgtEl>
                                          <p:spTgt spid="6151"/>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49"/>
                                        </p:tgtEl>
                                        <p:attrNameLst>
                                          <p:attrName>style.visibility</p:attrName>
                                        </p:attrNameLst>
                                      </p:cBhvr>
                                      <p:to>
                                        <p:strVal val="visible"/>
                                      </p:to>
                                    </p:set>
                                    <p:animEffect transition="in" filter="fade">
                                      <p:cBhvr>
                                        <p:cTn id="27" dur="500"/>
                                        <p:tgtEl>
                                          <p:spTgt spid="6149"/>
                                        </p:tgtEl>
                                      </p:cBhvr>
                                    </p:animEffect>
                                  </p:childTnLst>
                                  <p:subTnLst>
                                    <p:set>
                                      <p:cBhvr override="childStyle">
                                        <p:cTn dur="1" fill="hold" display="0" masterRel="nextClick" afterEffect="1"/>
                                        <p:tgtEl>
                                          <p:spTgt spid="6149"/>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152"/>
                                        </p:tgtEl>
                                        <p:attrNameLst>
                                          <p:attrName>style.visibility</p:attrName>
                                        </p:attrNameLst>
                                      </p:cBhvr>
                                      <p:to>
                                        <p:strVal val="visible"/>
                                      </p:to>
                                    </p:set>
                                    <p:animEffect transition="in" filter="fade">
                                      <p:cBhvr>
                                        <p:cTn id="32" dur="500"/>
                                        <p:tgtEl>
                                          <p:spTgt spid="6152"/>
                                        </p:tgtEl>
                                      </p:cBhvr>
                                    </p:animEffect>
                                  </p:childTnLst>
                                  <p:subTnLst>
                                    <p:set>
                                      <p:cBhvr override="childStyle">
                                        <p:cTn dur="1" fill="hold" display="0" masterRel="nextClick" afterEffect="1"/>
                                        <p:tgtEl>
                                          <p:spTgt spid="6152"/>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153"/>
                                        </p:tgtEl>
                                        <p:attrNameLst>
                                          <p:attrName>style.visibility</p:attrName>
                                        </p:attrNameLst>
                                      </p:cBhvr>
                                      <p:to>
                                        <p:strVal val="visible"/>
                                      </p:to>
                                    </p:set>
                                    <p:animEffect transition="in" filter="fade">
                                      <p:cBhvr>
                                        <p:cTn id="37" dur="500"/>
                                        <p:tgtEl>
                                          <p:spTgt spid="6153"/>
                                        </p:tgtEl>
                                      </p:cBhvr>
                                    </p:animEffect>
                                  </p:childTnLst>
                                  <p:subTnLst>
                                    <p:set>
                                      <p:cBhvr override="childStyle">
                                        <p:cTn dur="1" fill="hold" display="0" masterRel="nextClick" afterEffect="1"/>
                                        <p:tgtEl>
                                          <p:spTgt spid="6153"/>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154"/>
                                        </p:tgtEl>
                                        <p:attrNameLst>
                                          <p:attrName>style.visibility</p:attrName>
                                        </p:attrNameLst>
                                      </p:cBhvr>
                                      <p:to>
                                        <p:strVal val="visible"/>
                                      </p:to>
                                    </p:set>
                                    <p:animEffect transition="in" filter="fade">
                                      <p:cBhvr>
                                        <p:cTn id="42" dur="500"/>
                                        <p:tgtEl>
                                          <p:spTgt spid="6154"/>
                                        </p:tgtEl>
                                      </p:cBhvr>
                                    </p:animEffect>
                                  </p:childTnLst>
                                  <p:subTnLst>
                                    <p:set>
                                      <p:cBhvr override="childStyle">
                                        <p:cTn dur="1" fill="hold" display="0" masterRel="nextClick" afterEffect="1"/>
                                        <p:tgtEl>
                                          <p:spTgt spid="6154"/>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fade">
                                      <p:cBhvr>
                                        <p:cTn id="47" dur="500"/>
                                        <p:tgtEl>
                                          <p:spTgt spid="10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045368" y="842212"/>
            <a:ext cx="7927474" cy="646331"/>
          </a:xfrm>
          <a:prstGeom prst="rect">
            <a:avLst/>
          </a:prstGeom>
          <a:noFill/>
        </p:spPr>
        <p:txBody>
          <a:bodyPr wrap="square" rtlCol="0">
            <a:spAutoFit/>
          </a:bodyPr>
          <a:lstStyle/>
          <a:p>
            <a:r>
              <a:rPr lang="es-ES" b="1" dirty="0"/>
              <a:t>¿Qué criterios aplica </a:t>
            </a:r>
            <a:r>
              <a:rPr lang="es-ES" b="1" dirty="0" err="1"/>
              <a:t>Difrol</a:t>
            </a:r>
            <a:r>
              <a:rPr lang="es-ES" b="1" dirty="0"/>
              <a:t> al otorgar o denegar las autorizaciones?</a:t>
            </a:r>
          </a:p>
          <a:p>
            <a:endParaRPr lang="es-ES" dirty="0"/>
          </a:p>
        </p:txBody>
      </p:sp>
      <p:sp>
        <p:nvSpPr>
          <p:cNvPr id="3" name="Elipse 2"/>
          <p:cNvSpPr/>
          <p:nvPr/>
        </p:nvSpPr>
        <p:spPr>
          <a:xfrm>
            <a:off x="2312737" y="2232526"/>
            <a:ext cx="1871579" cy="914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dirty="0"/>
              <a:t>Seguridad y defensa</a:t>
            </a:r>
            <a:endParaRPr lang="es-ES" dirty="0"/>
          </a:p>
        </p:txBody>
      </p:sp>
      <p:sp>
        <p:nvSpPr>
          <p:cNvPr id="4" name="Elipse 3"/>
          <p:cNvSpPr/>
          <p:nvPr/>
        </p:nvSpPr>
        <p:spPr>
          <a:xfrm>
            <a:off x="4932947" y="3850105"/>
            <a:ext cx="2312737" cy="1550737"/>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 dirty="0"/>
              <a:t>Cumplimiento de las obligaciones internacionales de Chile</a:t>
            </a:r>
            <a:endParaRPr lang="es-ES" dirty="0"/>
          </a:p>
        </p:txBody>
      </p:sp>
      <p:sp>
        <p:nvSpPr>
          <p:cNvPr id="5" name="Elipse 4"/>
          <p:cNvSpPr/>
          <p:nvPr/>
        </p:nvSpPr>
        <p:spPr>
          <a:xfrm>
            <a:off x="1804737" y="4879473"/>
            <a:ext cx="2379578" cy="17646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Las relaciones internacionales de Chile con sus vecinos</a:t>
            </a:r>
            <a:endParaRPr lang="es-ES" dirty="0"/>
          </a:p>
        </p:txBody>
      </p:sp>
      <p:sp>
        <p:nvSpPr>
          <p:cNvPr id="6" name="Elipse 5"/>
          <p:cNvSpPr/>
          <p:nvPr/>
        </p:nvSpPr>
        <p:spPr>
          <a:xfrm>
            <a:off x="5334000" y="1974166"/>
            <a:ext cx="3569369" cy="97124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S" dirty="0"/>
              <a:t>La conectividad del territorio</a:t>
            </a:r>
            <a:endParaRPr lang="es-ES" dirty="0"/>
          </a:p>
        </p:txBody>
      </p:sp>
      <p:sp>
        <p:nvSpPr>
          <p:cNvPr id="7" name="Elipse 6"/>
          <p:cNvSpPr/>
          <p:nvPr/>
        </p:nvSpPr>
        <p:spPr>
          <a:xfrm>
            <a:off x="7914105" y="3355474"/>
            <a:ext cx="2366211" cy="1363579"/>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ES" dirty="0"/>
              <a:t>El emplazamiento de la actividad</a:t>
            </a:r>
            <a:endParaRPr lang="es-ES"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16281" y="160721"/>
            <a:ext cx="1609725" cy="146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3060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152316" y="1497264"/>
            <a:ext cx="8061158" cy="5262979"/>
          </a:xfrm>
          <a:prstGeom prst="rect">
            <a:avLst/>
          </a:prstGeom>
          <a:noFill/>
        </p:spPr>
        <p:txBody>
          <a:bodyPr wrap="square" rtlCol="0">
            <a:spAutoFit/>
          </a:bodyPr>
          <a:lstStyle/>
          <a:p>
            <a:r>
              <a:rPr lang="es-ES" sz="2400" b="1" dirty="0"/>
              <a:t>M</a:t>
            </a:r>
            <a:r>
              <a:rPr lang="es-ES" sz="2400" b="1" dirty="0"/>
              <a:t>edio Ambiente y  la Zona Fronteriza</a:t>
            </a:r>
          </a:p>
          <a:p>
            <a:endParaRPr lang="es-ES" sz="2400" b="1" dirty="0"/>
          </a:p>
          <a:p>
            <a:r>
              <a:rPr lang="es-ES" sz="2400" i="1" dirty="0"/>
              <a:t>Principio 2</a:t>
            </a:r>
            <a:r>
              <a:rPr lang="es-ES_tradnl" sz="2400" i="1" dirty="0"/>
              <a:t> Declaración de Río sobre Medio Ambiente y Desarrollo</a:t>
            </a:r>
          </a:p>
          <a:p>
            <a:endParaRPr lang="es-ES_tradnl" sz="2400" dirty="0"/>
          </a:p>
          <a:p>
            <a:r>
              <a:rPr lang="es-ES_tradnl" sz="2400" dirty="0"/>
              <a:t>De conformidad con la Carta de las Naciones Unidas y los principios de derecho internacional, los Estados tienen el derecho soberano de aprovechar sus propios recursos </a:t>
            </a:r>
            <a:r>
              <a:rPr lang="es-ES_tradnl" sz="2400" dirty="0" err="1"/>
              <a:t>según</a:t>
            </a:r>
            <a:r>
              <a:rPr lang="es-ES_tradnl" sz="2400" dirty="0"/>
              <a:t> sus propias </a:t>
            </a:r>
            <a:r>
              <a:rPr lang="es-ES_tradnl" sz="2400" dirty="0" err="1"/>
              <a:t>políticas</a:t>
            </a:r>
            <a:r>
              <a:rPr lang="es-ES_tradnl" sz="2400" dirty="0"/>
              <a:t> ambientales y de desarrollo, y la responsabilidad de velar por que las actividades realizadas dentro de su </a:t>
            </a:r>
            <a:r>
              <a:rPr lang="es-ES_tradnl" sz="2400" dirty="0" err="1"/>
              <a:t>jurisdicción</a:t>
            </a:r>
            <a:r>
              <a:rPr lang="es-ES_tradnl" sz="2400" dirty="0"/>
              <a:t> o bajo su control no causen </a:t>
            </a:r>
            <a:r>
              <a:rPr lang="es-ES_tradnl" sz="2400" dirty="0" err="1"/>
              <a:t>daños</a:t>
            </a:r>
            <a:r>
              <a:rPr lang="es-ES_tradnl" sz="2400" dirty="0"/>
              <a:t> al medio ambiente de otros Estados o de zonas que </a:t>
            </a:r>
            <a:r>
              <a:rPr lang="es-ES_tradnl" sz="2400" dirty="0" err="1"/>
              <a:t>estén</a:t>
            </a:r>
            <a:r>
              <a:rPr lang="es-ES_tradnl" sz="2400" dirty="0"/>
              <a:t> fuera de los </a:t>
            </a:r>
            <a:r>
              <a:rPr lang="es-ES_tradnl" sz="2400" dirty="0" err="1"/>
              <a:t>límites</a:t>
            </a:r>
            <a:r>
              <a:rPr lang="es-ES_tradnl" sz="2400" dirty="0"/>
              <a:t> de la </a:t>
            </a:r>
            <a:r>
              <a:rPr lang="es-ES_tradnl" sz="2400" dirty="0" err="1"/>
              <a:t>jurisdicción</a:t>
            </a:r>
            <a:r>
              <a:rPr lang="es-ES_tradnl" sz="2400" dirty="0"/>
              <a:t> nacional. </a:t>
            </a:r>
          </a:p>
          <a:p>
            <a:endParaRPr lang="es-ES" sz="24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16281" y="160721"/>
            <a:ext cx="1609725" cy="146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802918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245895" y="1189789"/>
            <a:ext cx="7685270" cy="3970318"/>
          </a:xfrm>
          <a:prstGeom prst="rect">
            <a:avLst/>
          </a:prstGeom>
          <a:noFill/>
        </p:spPr>
        <p:txBody>
          <a:bodyPr wrap="square" rtlCol="0">
            <a:spAutoFit/>
          </a:bodyPr>
          <a:lstStyle/>
          <a:p>
            <a:r>
              <a:rPr lang="es-ES" dirty="0"/>
              <a:t>Caso de las  Plantas de Celulosa de Papel (2010):</a:t>
            </a:r>
          </a:p>
          <a:p>
            <a:endParaRPr lang="es-ES" dirty="0"/>
          </a:p>
          <a:p>
            <a:r>
              <a:rPr lang="en-US" dirty="0" err="1"/>
              <a:t>párrafo</a:t>
            </a:r>
            <a:r>
              <a:rPr lang="en-US" dirty="0"/>
              <a:t> (</a:t>
            </a:r>
            <a:r>
              <a:rPr lang="en-US" dirty="0" err="1"/>
              <a:t>para</a:t>
            </a:r>
            <a:r>
              <a:rPr lang="en-US" dirty="0"/>
              <a:t>.) 204: </a:t>
            </a:r>
            <a:endParaRPr lang="en-US" dirty="0"/>
          </a:p>
          <a:p>
            <a:endParaRPr lang="en-US" dirty="0"/>
          </a:p>
          <a:p>
            <a:r>
              <a:rPr lang="en-US" dirty="0"/>
              <a:t>a </a:t>
            </a:r>
            <a:r>
              <a:rPr lang="en-US" dirty="0"/>
              <a:t>practice, which in recent years has gained so much acceptance among States that it may now be considered a requirement under general international law to undertake an environmental impact assessment where there is a risk that the proposed industrial activity may have a significant adverse impact in a </a:t>
            </a:r>
            <a:r>
              <a:rPr lang="en-US" dirty="0" err="1"/>
              <a:t>transboundary</a:t>
            </a:r>
            <a:r>
              <a:rPr lang="en-US" dirty="0"/>
              <a:t> context, in particular, on a shared resource. Moreover, due diligence, and the duty of vigilance and prevention which it implies, would not be considered to have been exercised, if a party planning works liable to affect the </a:t>
            </a:r>
            <a:r>
              <a:rPr lang="en-US" dirty="0" err="1"/>
              <a:t>régime</a:t>
            </a:r>
            <a:r>
              <a:rPr lang="en-US" dirty="0"/>
              <a:t> of the river or the quality of its waters did not undertake an environmental impact assessment on the potential effects of such works. </a:t>
            </a:r>
            <a:endParaRPr lang="es-ES" dirty="0"/>
          </a:p>
          <a:p>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16281" y="160721"/>
            <a:ext cx="1609725" cy="146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5044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243403" y="1780712"/>
            <a:ext cx="7635860" cy="3970318"/>
          </a:xfrm>
          <a:prstGeom prst="rect">
            <a:avLst/>
          </a:prstGeom>
        </p:spPr>
        <p:txBody>
          <a:bodyPr wrap="square">
            <a:spAutoFit/>
          </a:bodyPr>
          <a:lstStyle/>
          <a:p>
            <a:pPr algn="ctr"/>
            <a:r>
              <a:rPr lang="en-US" dirty="0" err="1"/>
              <a:t>Caso</a:t>
            </a:r>
            <a:r>
              <a:rPr lang="en-US" dirty="0"/>
              <a:t> Nicaragua v. Costa Rica, </a:t>
            </a:r>
            <a:r>
              <a:rPr lang="en-US" dirty="0" err="1"/>
              <a:t>Construcción</a:t>
            </a:r>
            <a:r>
              <a:rPr lang="en-US" dirty="0"/>
              <a:t> de </a:t>
            </a:r>
            <a:r>
              <a:rPr lang="en-US" dirty="0" err="1"/>
              <a:t>una</a:t>
            </a:r>
            <a:r>
              <a:rPr lang="en-US" dirty="0"/>
              <a:t> </a:t>
            </a:r>
            <a:r>
              <a:rPr lang="en-US" dirty="0" err="1"/>
              <a:t>Carretera</a:t>
            </a:r>
            <a:r>
              <a:rPr lang="en-US" dirty="0"/>
              <a:t> </a:t>
            </a:r>
          </a:p>
          <a:p>
            <a:pPr algn="ctr"/>
            <a:r>
              <a:rPr lang="en-US" dirty="0"/>
              <a:t>en la Ribera del Rio San Juan (</a:t>
            </a:r>
            <a:r>
              <a:rPr lang="en-US" dirty="0" err="1"/>
              <a:t>Dic</a:t>
            </a:r>
            <a:r>
              <a:rPr lang="en-US" dirty="0"/>
              <a:t> 2015)</a:t>
            </a:r>
          </a:p>
          <a:p>
            <a:endParaRPr lang="en-US" dirty="0"/>
          </a:p>
          <a:p>
            <a:r>
              <a:rPr lang="en-US" dirty="0"/>
              <a:t>Para. 104</a:t>
            </a:r>
            <a:endParaRPr lang="en-US" dirty="0"/>
          </a:p>
          <a:p>
            <a:r>
              <a:rPr lang="en-US" dirty="0"/>
              <a:t>[</a:t>
            </a:r>
            <a:r>
              <a:rPr lang="en-US" dirty="0"/>
              <a:t>...] Although the Court’s statement in the </a:t>
            </a:r>
            <a:r>
              <a:rPr lang="en-US" i="1" dirty="0"/>
              <a:t>Pulp Mills </a:t>
            </a:r>
            <a:r>
              <a:rPr lang="en-US" dirty="0"/>
              <a:t>case refers to industrial activities, the underlying principle applies generally to proposed activities which may have a significant adverse impact in a </a:t>
            </a:r>
            <a:r>
              <a:rPr lang="en-US" dirty="0" err="1"/>
              <a:t>transboundary</a:t>
            </a:r>
            <a:r>
              <a:rPr lang="en-US" dirty="0"/>
              <a:t> context. Thus, to </a:t>
            </a:r>
            <a:r>
              <a:rPr lang="en-US" dirty="0" err="1"/>
              <a:t>fulfil</a:t>
            </a:r>
            <a:r>
              <a:rPr lang="en-US" dirty="0"/>
              <a:t> its obligation to exercise due diligence in preventing significant </a:t>
            </a:r>
            <a:r>
              <a:rPr lang="en-US" dirty="0" err="1"/>
              <a:t>transboundary</a:t>
            </a:r>
            <a:r>
              <a:rPr lang="en-US" dirty="0"/>
              <a:t> environmental harm, a State must, before embarking on an activity having the potential adversely to affect the environment of another State, ascertain if there is a risk of significant </a:t>
            </a:r>
            <a:r>
              <a:rPr lang="en-US" dirty="0" err="1"/>
              <a:t>transboundary</a:t>
            </a:r>
            <a:r>
              <a:rPr lang="en-US" dirty="0"/>
              <a:t> harm, which would trigger the requirement to carry out an environmental impact assessment.</a:t>
            </a:r>
            <a:endParaRPr lang="es-ES_tradnl" dirty="0"/>
          </a:p>
          <a:p>
            <a:r>
              <a:rPr lang="en-US" dirty="0"/>
              <a:t>[…] Determination of the content of the environmental impact assessment should be made in light of the specific circumstances of each case </a:t>
            </a:r>
            <a:endParaRPr lang="es-ES_tradnl"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16281" y="160721"/>
            <a:ext cx="1609725" cy="146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9653225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91896" y="909053"/>
            <a:ext cx="8101263" cy="5355312"/>
          </a:xfrm>
          <a:prstGeom prst="rect">
            <a:avLst/>
          </a:prstGeom>
          <a:noFill/>
        </p:spPr>
        <p:txBody>
          <a:bodyPr wrap="square" rtlCol="0">
            <a:spAutoFit/>
          </a:bodyPr>
          <a:lstStyle/>
          <a:p>
            <a:r>
              <a:rPr lang="es-ES" b="1" dirty="0"/>
              <a:t>Artículo 2 del DFL 4 de 1967 </a:t>
            </a:r>
            <a:r>
              <a:rPr lang="es-ES" b="1" dirty="0" err="1"/>
              <a:t>permit</a:t>
            </a:r>
            <a:r>
              <a:rPr lang="es-ES" b="1" dirty="0"/>
              <a:t> y el artículo 5 del DFL 83 de 1979</a:t>
            </a:r>
          </a:p>
          <a:p>
            <a:endParaRPr lang="es-ES" dirty="0"/>
          </a:p>
          <a:p>
            <a:r>
              <a:rPr lang="es-ES" dirty="0"/>
              <a:t>Art 2 (DFL 4/67):</a:t>
            </a:r>
          </a:p>
          <a:p>
            <a:endParaRPr lang="es-ES" dirty="0"/>
          </a:p>
          <a:p>
            <a:r>
              <a:rPr lang="es-ES" dirty="0"/>
              <a:t>. . . los organismos y servicios mencionados . . . deberán solicitar directamente a la Dirección de Fronteras y Límites del Estado su aprobación antes de adoptar decisión o realizar hecho alguno que diga relación con los límites internacionales de Chile y sus zonas fronterizas. Sin tal aprobación esas decisiones o hechos carecerán de valor y no podrán ser cumplidas.</a:t>
            </a:r>
          </a:p>
          <a:p>
            <a:endParaRPr lang="es-ES" dirty="0"/>
          </a:p>
          <a:p>
            <a:r>
              <a:rPr lang="es-ES" dirty="0"/>
              <a:t>Art. 5 (DFL 83/79) :</a:t>
            </a:r>
          </a:p>
          <a:p>
            <a:endParaRPr lang="es-ES" dirty="0"/>
          </a:p>
          <a:p>
            <a:r>
              <a:rPr lang="es-ES" dirty="0"/>
              <a:t>Los Ministerios, organismos e instituciones de la Administración del Estado, sean éstos centralizados o descentralizados, incluidas las Municipalidades, no podrán, sin la autorización previa de la Dirección Nacional de Fronteras y Límites del Estado, vender, arrendar u otorgar concesiones, permisos o autorizaciones y , en general, celebrar cualquier acto o contrato, respectos a bienes nacionales de uso público, fiscales o que formen parte del patrimonio de dichas instituciones, que se encuentren situados total o parciamente en zonas fronterizas del territorio nacional</a:t>
            </a:r>
            <a:r>
              <a:rPr lang="mr-IN" dirty="0"/>
              <a:t>…</a:t>
            </a:r>
            <a:endParaRPr lang="es-ES" dirty="0"/>
          </a:p>
        </p:txBody>
      </p:sp>
    </p:spTree>
    <p:extLst>
      <p:ext uri="{BB962C8B-B14F-4D97-AF65-F5344CB8AC3E}">
        <p14:creationId xmlns:p14="http://schemas.microsoft.com/office/powerpoint/2010/main" val="28499144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117610" y="842150"/>
            <a:ext cx="8282922" cy="4524316"/>
          </a:xfrm>
          <a:prstGeom prst="rect">
            <a:avLst/>
          </a:prstGeom>
          <a:noFill/>
        </p:spPr>
        <p:txBody>
          <a:bodyPr wrap="square" rtlCol="0">
            <a:spAutoFit/>
          </a:bodyPr>
          <a:lstStyle/>
          <a:p>
            <a:r>
              <a:rPr lang="es-ES" dirty="0"/>
              <a:t>LA INTEGRACION </a:t>
            </a:r>
          </a:p>
          <a:p>
            <a:endParaRPr lang="es-ES" dirty="0"/>
          </a:p>
          <a:p>
            <a:r>
              <a:rPr lang="es-ES" dirty="0"/>
              <a:t>Si bien la Ley refundida de </a:t>
            </a:r>
            <a:r>
              <a:rPr lang="es-ES" dirty="0" err="1"/>
              <a:t>Difrol</a:t>
            </a:r>
            <a:r>
              <a:rPr lang="es-ES" dirty="0"/>
              <a:t> de 1979 ya habla de la integración física, el verdadero cambio de mentalidad ocurre en la década de los noventa.</a:t>
            </a:r>
          </a:p>
          <a:p>
            <a:endParaRPr lang="es-ES" dirty="0"/>
          </a:p>
          <a:p>
            <a:r>
              <a:rPr lang="es-ES" dirty="0"/>
              <a:t>2016-2017</a:t>
            </a:r>
          </a:p>
          <a:p>
            <a:pPr lvl="0"/>
            <a:endParaRPr lang="es" b="1" dirty="0">
              <a:solidFill>
                <a:srgbClr val="4A86E8"/>
              </a:solidFill>
              <a:ea typeface="Calibri"/>
              <a:cs typeface="Calibri"/>
              <a:sym typeface="Calibri"/>
            </a:endParaRPr>
          </a:p>
          <a:p>
            <a:pPr marL="457200" indent="-228600">
              <a:buClr>
                <a:srgbClr val="666666"/>
              </a:buClr>
              <a:buFont typeface="Calibri"/>
              <a:buChar char="-"/>
            </a:pPr>
            <a:r>
              <a:rPr lang="es" b="1" dirty="0">
                <a:solidFill>
                  <a:srgbClr val="666666"/>
                </a:solidFill>
                <a:ea typeface="Calibri"/>
                <a:cs typeface="Calibri"/>
                <a:sym typeface="Calibri"/>
              </a:rPr>
              <a:t>Proyecto Túnel Internacional Paso de Agua Negra. Chile - Argentina.</a:t>
            </a:r>
          </a:p>
          <a:p>
            <a:pPr marL="457200" indent="-228600">
              <a:buClr>
                <a:srgbClr val="666666"/>
              </a:buClr>
              <a:buFont typeface="Calibri"/>
              <a:buChar char="-"/>
            </a:pPr>
            <a:r>
              <a:rPr lang="es" b="1" dirty="0">
                <a:solidFill>
                  <a:srgbClr val="666666"/>
                </a:solidFill>
                <a:ea typeface="Calibri"/>
                <a:cs typeface="Calibri"/>
                <a:sym typeface="Calibri"/>
              </a:rPr>
              <a:t>Comités de Integración Chile - Argentina.</a:t>
            </a:r>
          </a:p>
          <a:p>
            <a:pPr marL="457200" indent="-228600">
              <a:buClr>
                <a:srgbClr val="666666"/>
              </a:buClr>
              <a:buFont typeface="Calibri"/>
              <a:buChar char="-"/>
            </a:pPr>
            <a:r>
              <a:rPr lang="es" b="1" dirty="0">
                <a:solidFill>
                  <a:srgbClr val="666666"/>
                </a:solidFill>
                <a:ea typeface="Calibri"/>
                <a:cs typeface="Calibri"/>
                <a:sym typeface="Calibri"/>
              </a:rPr>
              <a:t>Comité de Integración y Desarrollo Fronterizo Chile - Perú.</a:t>
            </a:r>
          </a:p>
          <a:p>
            <a:pPr marL="457200" indent="-228600">
              <a:buClr>
                <a:srgbClr val="666666"/>
              </a:buClr>
              <a:buFont typeface="Calibri"/>
              <a:buChar char="-"/>
            </a:pPr>
            <a:r>
              <a:rPr lang="es" b="1" dirty="0">
                <a:solidFill>
                  <a:srgbClr val="666666"/>
                </a:solidFill>
                <a:ea typeface="Calibri"/>
                <a:cs typeface="Calibri"/>
                <a:sym typeface="Calibri"/>
              </a:rPr>
              <a:t>Control integrado de frontera en el paso Concordia. </a:t>
            </a:r>
            <a:endParaRPr lang="es-ES_tradnl" b="1" dirty="0">
              <a:solidFill>
                <a:srgbClr val="666666"/>
              </a:solidFill>
              <a:ea typeface="Calibri"/>
              <a:cs typeface="Calibri"/>
              <a:sym typeface="Calibri"/>
            </a:endParaRPr>
          </a:p>
          <a:p>
            <a:pPr marL="457200" indent="-228600">
              <a:buClr>
                <a:srgbClr val="666666"/>
              </a:buClr>
              <a:buFont typeface="Calibri"/>
              <a:buChar char="-"/>
            </a:pPr>
            <a:r>
              <a:rPr lang="es-ES_tradnl" b="1" dirty="0">
                <a:solidFill>
                  <a:srgbClr val="666666"/>
                </a:solidFill>
                <a:ea typeface="Calibri"/>
                <a:cs typeface="Calibri"/>
                <a:sym typeface="Calibri"/>
              </a:rPr>
              <a:t>Obras del Paso Los Libertadores (Complejo Cristo Redentor)</a:t>
            </a:r>
          </a:p>
          <a:p>
            <a:pPr marL="457200" indent="-228600">
              <a:buClr>
                <a:srgbClr val="666666"/>
              </a:buClr>
              <a:buFont typeface="Calibri"/>
              <a:buChar char="-"/>
            </a:pPr>
            <a:r>
              <a:rPr lang="es-ES_tradnl" b="1" dirty="0">
                <a:solidFill>
                  <a:srgbClr val="666666"/>
                </a:solidFill>
                <a:ea typeface="Calibri"/>
                <a:cs typeface="Calibri"/>
                <a:sym typeface="Calibri"/>
              </a:rPr>
              <a:t>Comité de Frontera e Integración Chile </a:t>
            </a:r>
            <a:r>
              <a:rPr lang="mr-IN" b="1" dirty="0">
                <a:solidFill>
                  <a:srgbClr val="666666"/>
                </a:solidFill>
                <a:ea typeface="Calibri"/>
                <a:cs typeface="Calibri"/>
                <a:sym typeface="Calibri"/>
              </a:rPr>
              <a:t>–</a:t>
            </a:r>
            <a:r>
              <a:rPr lang="es-ES_tradnl" b="1" dirty="0">
                <a:solidFill>
                  <a:srgbClr val="666666"/>
                </a:solidFill>
                <a:ea typeface="Calibri"/>
                <a:cs typeface="Calibri"/>
                <a:sym typeface="Calibri"/>
              </a:rPr>
              <a:t> Bolivia.</a:t>
            </a:r>
          </a:p>
          <a:p>
            <a:pPr marL="457200" indent="-228600">
              <a:buClr>
                <a:srgbClr val="666666"/>
              </a:buClr>
              <a:buFont typeface="Calibri"/>
              <a:buChar char="-"/>
            </a:pPr>
            <a:r>
              <a:rPr lang="es-ES_tradnl" b="1" dirty="0">
                <a:solidFill>
                  <a:srgbClr val="666666"/>
                </a:solidFill>
                <a:ea typeface="Calibri"/>
                <a:cs typeface="Calibri"/>
                <a:sym typeface="Calibri"/>
              </a:rPr>
              <a:t>Inauguración del Complejo </a:t>
            </a:r>
            <a:r>
              <a:rPr lang="es-ES_tradnl" b="1" dirty="0" err="1">
                <a:solidFill>
                  <a:srgbClr val="666666"/>
                </a:solidFill>
                <a:ea typeface="Calibri"/>
                <a:cs typeface="Calibri"/>
                <a:sym typeface="Calibri"/>
              </a:rPr>
              <a:t>Chungará</a:t>
            </a:r>
            <a:endParaRPr lang="es-ES_tradnl" b="1" dirty="0">
              <a:solidFill>
                <a:srgbClr val="666666"/>
              </a:solidFill>
              <a:ea typeface="Calibri"/>
              <a:cs typeface="Calibri"/>
              <a:sym typeface="Calibri"/>
            </a:endParaRPr>
          </a:p>
          <a:p>
            <a:endParaRPr lang="es-ES" dirty="0"/>
          </a:p>
          <a:p>
            <a:endParaRPr lang="es-ES" dirty="0"/>
          </a:p>
        </p:txBody>
      </p:sp>
    </p:spTree>
    <p:extLst>
      <p:ext uri="{BB962C8B-B14F-4D97-AF65-F5344CB8AC3E}">
        <p14:creationId xmlns:p14="http://schemas.microsoft.com/office/powerpoint/2010/main" val="2553888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007170" y="1059981"/>
            <a:ext cx="8269117" cy="6217087"/>
          </a:xfrm>
          <a:prstGeom prst="rect">
            <a:avLst/>
          </a:prstGeom>
          <a:noFill/>
          <a:ln>
            <a:noFill/>
          </a:ln>
        </p:spPr>
        <p:txBody>
          <a:bodyPr wrap="square" rtlCol="0">
            <a:spAutoFit/>
          </a:bodyPr>
          <a:lstStyle/>
          <a:p>
            <a:pPr algn="ctr"/>
            <a:r>
              <a:rPr lang="es-ES" sz="2000" b="1" dirty="0"/>
              <a:t>Dirección de Fronteras y Límites del Estado</a:t>
            </a:r>
          </a:p>
          <a:p>
            <a:endParaRPr lang="es-ES" sz="2000" dirty="0"/>
          </a:p>
          <a:p>
            <a:r>
              <a:rPr lang="es-ES" sz="2000" dirty="0"/>
              <a:t>Creación: Ley 16.592 de 21 de diciembre de 1966</a:t>
            </a:r>
          </a:p>
          <a:p>
            <a:endParaRPr lang="es-ES" sz="2000" dirty="0"/>
          </a:p>
          <a:p>
            <a:pPr algn="just"/>
            <a:r>
              <a:rPr lang="es-ES" sz="2000" dirty="0"/>
              <a:t>El objeto de la Ley </a:t>
            </a:r>
            <a:r>
              <a:rPr lang="es-ES" sz="2000" dirty="0"/>
              <a:t>16.592 </a:t>
            </a:r>
            <a:r>
              <a:rPr lang="es-ES" sz="2000" dirty="0"/>
              <a:t>que creó </a:t>
            </a:r>
            <a:r>
              <a:rPr lang="es-ES" sz="2000" dirty="0" err="1"/>
              <a:t>Difrol</a:t>
            </a:r>
            <a:r>
              <a:rPr lang="es-ES" sz="2000" dirty="0"/>
              <a:t> fue establecer una institución especializada en materias  de límites y de fronteras, tanto desde el punto de vista técnico-científico como jurídico. </a:t>
            </a:r>
            <a:endParaRPr lang="es-ES" sz="2000" dirty="0"/>
          </a:p>
          <a:p>
            <a:pPr algn="just"/>
            <a:endParaRPr lang="es-ES" sz="2000" dirty="0"/>
          </a:p>
          <a:p>
            <a:pPr algn="just"/>
            <a:r>
              <a:rPr lang="es-ES" sz="2000" dirty="0"/>
              <a:t>En el mensaje se constata </a:t>
            </a:r>
            <a:r>
              <a:rPr lang="es-ES" sz="2000" dirty="0"/>
              <a:t>que todos nuestros límites con los países vecinos </a:t>
            </a:r>
            <a:r>
              <a:rPr lang="es-ES" sz="2000" dirty="0"/>
              <a:t>están a esa fecha establecidos </a:t>
            </a:r>
            <a:r>
              <a:rPr lang="es-ES" sz="2000" dirty="0"/>
              <a:t>por tratados, y que era necesario contar con un órgano especializado en la interpretación de esos tratados y en su materialización en el terreno</a:t>
            </a:r>
            <a:r>
              <a:rPr lang="es-ES" sz="2000" dirty="0"/>
              <a:t>.</a:t>
            </a:r>
          </a:p>
          <a:p>
            <a:pPr algn="just"/>
            <a:endParaRPr lang="es-ES" sz="2000" dirty="0"/>
          </a:p>
          <a:p>
            <a:pPr algn="just"/>
            <a:r>
              <a:rPr lang="es-ES" sz="2000" dirty="0"/>
              <a:t>Y respecto de las regiones fronterizas, la Ley 16.592 otorga a </a:t>
            </a:r>
            <a:r>
              <a:rPr lang="es-ES" sz="2000" dirty="0" err="1"/>
              <a:t>Difrol</a:t>
            </a:r>
            <a:r>
              <a:rPr lang="es-ES" sz="2000" dirty="0"/>
              <a:t> el rol de “centralizar, armonizar y promover” la política que debe seguirse en las regiones fronterizas . . . en relación con su desarrollo y progreso”. </a:t>
            </a:r>
          </a:p>
          <a:p>
            <a:pPr algn="just"/>
            <a:endParaRPr lang="es-ES" sz="2000" dirty="0"/>
          </a:p>
          <a:p>
            <a:pPr algn="just"/>
            <a:endParaRPr lang="es-ES" sz="2000" dirty="0"/>
          </a:p>
          <a:p>
            <a:pPr algn="just"/>
            <a:endParaRPr lang="es-ES_tradnl" sz="2000" dirty="0"/>
          </a:p>
          <a:p>
            <a:endParaRPr lang="es-E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16281" y="160721"/>
            <a:ext cx="1609725" cy="146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86927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829832" y="446763"/>
            <a:ext cx="1889954" cy="4247317"/>
          </a:xfrm>
          <a:prstGeom prst="rect">
            <a:avLst/>
          </a:prstGeom>
          <a:gradFill flip="none" rotWithShape="1">
            <a:gsLst>
              <a:gs pos="0">
                <a:schemeClr val="bg1">
                  <a:lumMod val="75000"/>
                </a:schemeClr>
              </a:gs>
              <a:gs pos="100000">
                <a:prstClr val="white"/>
              </a:gs>
              <a:gs pos="66000">
                <a:schemeClr val="bg1">
                  <a:lumMod val="95000"/>
                </a:schemeClr>
              </a:gs>
              <a:gs pos="92000">
                <a:schemeClr val="bg1">
                  <a:lumMod val="85000"/>
                </a:schemeClr>
              </a:gs>
              <a:gs pos="37000">
                <a:schemeClr val="bg1"/>
              </a:gs>
              <a:gs pos="48000">
                <a:schemeClr val="bg1">
                  <a:lumMod val="95000"/>
                </a:schemeClr>
              </a:gs>
            </a:gsLst>
            <a:lin ang="19380000" scaled="0"/>
            <a:tileRect/>
          </a:gradFill>
        </p:spPr>
        <p:txBody>
          <a:bodyPr wrap="square" rtlCol="0">
            <a:spAutoFit/>
          </a:bodyPr>
          <a:lstStyle/>
          <a:p>
            <a:endParaRPr lang="es-CL" dirty="0"/>
          </a:p>
          <a:p>
            <a:endParaRPr lang="es-CL" dirty="0"/>
          </a:p>
          <a:p>
            <a:endParaRPr lang="es-CL" dirty="0"/>
          </a:p>
          <a:p>
            <a:endParaRPr lang="es-CL" dirty="0"/>
          </a:p>
          <a:p>
            <a:endParaRPr lang="es-CL" dirty="0"/>
          </a:p>
          <a:p>
            <a:endParaRPr lang="es-CL" dirty="0"/>
          </a:p>
          <a:p>
            <a:endParaRPr lang="es-CL" dirty="0"/>
          </a:p>
          <a:p>
            <a:endParaRPr lang="es-CL" dirty="0"/>
          </a:p>
          <a:p>
            <a:endParaRPr lang="es-CL" dirty="0"/>
          </a:p>
          <a:p>
            <a:endParaRPr lang="es-CL" dirty="0"/>
          </a:p>
          <a:p>
            <a:r>
              <a:rPr lang="es-CL" dirty="0"/>
              <a:t>ÁMBITO </a:t>
            </a:r>
            <a:endParaRPr lang="es-CL" dirty="0"/>
          </a:p>
          <a:p>
            <a:r>
              <a:rPr lang="es-CL" dirty="0"/>
              <a:t>INTERNACIONAL </a:t>
            </a:r>
          </a:p>
          <a:p>
            <a:endParaRPr lang="es-CL" dirty="0"/>
          </a:p>
          <a:p>
            <a:endParaRPr lang="es-CL" dirty="0"/>
          </a:p>
          <a:p>
            <a:r>
              <a:rPr lang="es-CL" dirty="0"/>
              <a:t>	</a:t>
            </a:r>
            <a:endParaRPr lang="es-CL" dirty="0"/>
          </a:p>
        </p:txBody>
      </p:sp>
      <p:sp>
        <p:nvSpPr>
          <p:cNvPr id="4" name="3 Rectángulo"/>
          <p:cNvSpPr/>
          <p:nvPr/>
        </p:nvSpPr>
        <p:spPr>
          <a:xfrm>
            <a:off x="4151784" y="692696"/>
            <a:ext cx="1143494" cy="369332"/>
          </a:xfrm>
          <a:prstGeom prst="rect">
            <a:avLst/>
          </a:prstGeom>
          <a:gradFill flip="none" rotWithShape="1">
            <a:gsLst>
              <a:gs pos="0">
                <a:schemeClr val="bg1">
                  <a:lumMod val="75000"/>
                </a:schemeClr>
              </a:gs>
              <a:gs pos="100000">
                <a:prstClr val="white"/>
              </a:gs>
              <a:gs pos="66000">
                <a:schemeClr val="bg1">
                  <a:lumMod val="95000"/>
                </a:schemeClr>
              </a:gs>
              <a:gs pos="92000">
                <a:schemeClr val="bg1">
                  <a:lumMod val="85000"/>
                </a:schemeClr>
              </a:gs>
              <a:gs pos="37000">
                <a:schemeClr val="bg1"/>
              </a:gs>
              <a:gs pos="48000">
                <a:schemeClr val="bg1">
                  <a:lumMod val="95000"/>
                </a:schemeClr>
              </a:gs>
            </a:gsLst>
            <a:lin ang="21120000" scaled="0"/>
            <a:tileRect/>
          </a:gradFill>
        </p:spPr>
        <p:txBody>
          <a:bodyPr wrap="square">
            <a:spAutoFit/>
          </a:bodyPr>
          <a:lstStyle/>
          <a:p>
            <a:pPr lvl="0"/>
            <a:endParaRPr lang="es-CL" dirty="0">
              <a:solidFill>
                <a:prstClr val="black"/>
              </a:solidFill>
            </a:endParaRPr>
          </a:p>
        </p:txBody>
      </p:sp>
      <p:sp>
        <p:nvSpPr>
          <p:cNvPr id="5" name="4 CuadroTexto"/>
          <p:cNvSpPr txBox="1"/>
          <p:nvPr/>
        </p:nvSpPr>
        <p:spPr>
          <a:xfrm>
            <a:off x="4151784" y="4509120"/>
            <a:ext cx="1958880" cy="369332"/>
          </a:xfrm>
          <a:prstGeom prst="rect">
            <a:avLst/>
          </a:prstGeom>
          <a:gradFill flip="none" rotWithShape="1">
            <a:gsLst>
              <a:gs pos="0">
                <a:schemeClr val="bg1">
                  <a:lumMod val="75000"/>
                </a:schemeClr>
              </a:gs>
              <a:gs pos="100000">
                <a:prstClr val="white"/>
              </a:gs>
              <a:gs pos="66000">
                <a:schemeClr val="bg1">
                  <a:lumMod val="95000"/>
                </a:schemeClr>
              </a:gs>
              <a:gs pos="92000">
                <a:schemeClr val="bg1">
                  <a:lumMod val="85000"/>
                </a:schemeClr>
              </a:gs>
              <a:gs pos="37000">
                <a:schemeClr val="bg1"/>
              </a:gs>
              <a:gs pos="48000">
                <a:schemeClr val="bg1">
                  <a:lumMod val="95000"/>
                </a:schemeClr>
              </a:gs>
            </a:gsLst>
            <a:lin ang="15480000" scaled="0"/>
            <a:tileRect/>
          </a:gradFill>
        </p:spPr>
        <p:txBody>
          <a:bodyPr wrap="square" rtlCol="0">
            <a:spAutoFit/>
          </a:bodyPr>
          <a:lstStyle/>
          <a:p>
            <a:r>
              <a:rPr lang="es-CL" dirty="0"/>
              <a:t>Integración minera</a:t>
            </a:r>
            <a:endParaRPr lang="es-CL" dirty="0"/>
          </a:p>
        </p:txBody>
      </p:sp>
      <p:sp>
        <p:nvSpPr>
          <p:cNvPr id="6" name="5 CuadroTexto"/>
          <p:cNvSpPr txBox="1"/>
          <p:nvPr/>
        </p:nvSpPr>
        <p:spPr>
          <a:xfrm>
            <a:off x="4134435" y="3771434"/>
            <a:ext cx="4392488" cy="646331"/>
          </a:xfrm>
          <a:prstGeom prst="rect">
            <a:avLst/>
          </a:prstGeom>
          <a:gradFill flip="none" rotWithShape="1">
            <a:gsLst>
              <a:gs pos="0">
                <a:schemeClr val="bg1">
                  <a:lumMod val="75000"/>
                </a:schemeClr>
              </a:gs>
              <a:gs pos="100000">
                <a:prstClr val="white"/>
              </a:gs>
              <a:gs pos="66000">
                <a:schemeClr val="bg1">
                  <a:lumMod val="95000"/>
                </a:schemeClr>
              </a:gs>
              <a:gs pos="92000">
                <a:schemeClr val="bg1">
                  <a:lumMod val="85000"/>
                </a:schemeClr>
              </a:gs>
              <a:gs pos="37000">
                <a:schemeClr val="bg1"/>
              </a:gs>
              <a:gs pos="48000">
                <a:schemeClr val="bg1">
                  <a:lumMod val="95000"/>
                </a:schemeClr>
              </a:gs>
            </a:gsLst>
            <a:lin ang="2460000" scaled="0"/>
            <a:tileRect/>
          </a:gradFill>
          <a:ln w="22225">
            <a:solidFill>
              <a:schemeClr val="bg1">
                <a:lumMod val="75000"/>
              </a:schemeClr>
            </a:solidFill>
          </a:ln>
        </p:spPr>
        <p:txBody>
          <a:bodyPr wrap="square" rtlCol="0">
            <a:spAutoFit/>
          </a:bodyPr>
          <a:lstStyle/>
          <a:p>
            <a:r>
              <a:rPr lang="es-CL" dirty="0"/>
              <a:t>Grupo de Trabajo sobre Recursos </a:t>
            </a:r>
            <a:r>
              <a:rPr lang="es-CL" dirty="0"/>
              <a:t>H</a:t>
            </a:r>
            <a:r>
              <a:rPr lang="es-CL" dirty="0"/>
              <a:t>ídricos Compartidos Chile - Argentina	</a:t>
            </a:r>
            <a:endParaRPr lang="es-CL" dirty="0"/>
          </a:p>
        </p:txBody>
      </p:sp>
      <p:sp>
        <p:nvSpPr>
          <p:cNvPr id="7" name="6 CuadroTexto"/>
          <p:cNvSpPr txBox="1"/>
          <p:nvPr/>
        </p:nvSpPr>
        <p:spPr>
          <a:xfrm>
            <a:off x="4151784" y="2492897"/>
            <a:ext cx="1583764" cy="646331"/>
          </a:xfrm>
          <a:prstGeom prst="rect">
            <a:avLst/>
          </a:prstGeom>
          <a:gradFill flip="none" rotWithShape="1">
            <a:gsLst>
              <a:gs pos="0">
                <a:schemeClr val="bg1">
                  <a:lumMod val="75000"/>
                </a:schemeClr>
              </a:gs>
              <a:gs pos="100000">
                <a:prstClr val="white"/>
              </a:gs>
              <a:gs pos="66000">
                <a:schemeClr val="bg1">
                  <a:lumMod val="95000"/>
                </a:schemeClr>
              </a:gs>
              <a:gs pos="92000">
                <a:schemeClr val="bg1">
                  <a:lumMod val="85000"/>
                </a:schemeClr>
              </a:gs>
              <a:gs pos="37000">
                <a:schemeClr val="bg1"/>
              </a:gs>
              <a:gs pos="48000">
                <a:schemeClr val="bg1">
                  <a:lumMod val="95000"/>
                </a:schemeClr>
              </a:gs>
            </a:gsLst>
            <a:lin ang="0" scaled="1"/>
            <a:tileRect/>
          </a:gradFill>
        </p:spPr>
        <p:txBody>
          <a:bodyPr wrap="square" rtlCol="0">
            <a:spAutoFit/>
          </a:bodyPr>
          <a:lstStyle/>
          <a:p>
            <a:r>
              <a:rPr lang="es-CL" dirty="0"/>
              <a:t>Integración Vecinal</a:t>
            </a:r>
            <a:endParaRPr lang="es-CL" dirty="0"/>
          </a:p>
        </p:txBody>
      </p:sp>
      <p:sp>
        <p:nvSpPr>
          <p:cNvPr id="9" name="8 CuadroTexto"/>
          <p:cNvSpPr txBox="1"/>
          <p:nvPr/>
        </p:nvSpPr>
        <p:spPr>
          <a:xfrm>
            <a:off x="5735960" y="62746"/>
            <a:ext cx="4680520" cy="369332"/>
          </a:xfrm>
          <a:prstGeom prst="rect">
            <a:avLst/>
          </a:prstGeom>
          <a:gradFill flip="none" rotWithShape="1">
            <a:gsLst>
              <a:gs pos="0">
                <a:schemeClr val="bg1">
                  <a:lumMod val="75000"/>
                </a:schemeClr>
              </a:gs>
              <a:gs pos="100000">
                <a:prstClr val="white"/>
              </a:gs>
              <a:gs pos="66000">
                <a:schemeClr val="bg1">
                  <a:lumMod val="95000"/>
                </a:schemeClr>
              </a:gs>
              <a:gs pos="92000">
                <a:schemeClr val="bg1">
                  <a:lumMod val="85000"/>
                </a:schemeClr>
              </a:gs>
              <a:gs pos="37000">
                <a:schemeClr val="bg1"/>
              </a:gs>
              <a:gs pos="48000">
                <a:schemeClr val="bg1">
                  <a:lumMod val="95000"/>
                </a:schemeClr>
              </a:gs>
            </a:gsLst>
            <a:lin ang="3360000" scaled="0"/>
            <a:tileRect/>
          </a:gradFill>
          <a:ln w="22225">
            <a:solidFill>
              <a:schemeClr val="bg1">
                <a:lumMod val="75000"/>
              </a:schemeClr>
            </a:solidFill>
          </a:ln>
        </p:spPr>
        <p:txBody>
          <a:bodyPr wrap="square" rtlCol="0">
            <a:spAutoFit/>
          </a:bodyPr>
          <a:lstStyle/>
          <a:p>
            <a:pPr lvl="0"/>
            <a:endParaRPr lang="es-CL" dirty="0">
              <a:solidFill>
                <a:prstClr val="black"/>
              </a:solidFill>
            </a:endParaRPr>
          </a:p>
        </p:txBody>
      </p:sp>
      <p:sp>
        <p:nvSpPr>
          <p:cNvPr id="10" name="9 Flecha derecha"/>
          <p:cNvSpPr/>
          <p:nvPr/>
        </p:nvSpPr>
        <p:spPr>
          <a:xfrm rot="154782">
            <a:off x="3654278" y="3943628"/>
            <a:ext cx="476494" cy="3017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12 Flecha derecha"/>
          <p:cNvSpPr/>
          <p:nvPr/>
        </p:nvSpPr>
        <p:spPr>
          <a:xfrm>
            <a:off x="5735960" y="2708920"/>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4" name="13 Flecha doblada"/>
          <p:cNvSpPr/>
          <p:nvPr/>
        </p:nvSpPr>
        <p:spPr>
          <a:xfrm>
            <a:off x="3647728" y="2852936"/>
            <a:ext cx="462608" cy="1441078"/>
          </a:xfrm>
          <a:prstGeom prst="bentArrow">
            <a:avLst>
              <a:gd name="adj1" fmla="val 19738"/>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15" name="14 Flecha doblada"/>
          <p:cNvSpPr/>
          <p:nvPr/>
        </p:nvSpPr>
        <p:spPr>
          <a:xfrm rot="10800000" flipH="1">
            <a:off x="3647729" y="3933057"/>
            <a:ext cx="486707" cy="910729"/>
          </a:xfrm>
          <a:prstGeom prst="bentArrow">
            <a:avLst>
              <a:gd name="adj1" fmla="val 19738"/>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17" name="16 Flecha doblada"/>
          <p:cNvSpPr/>
          <p:nvPr/>
        </p:nvSpPr>
        <p:spPr>
          <a:xfrm rot="10800000" flipH="1">
            <a:off x="3647729" y="4581129"/>
            <a:ext cx="486707" cy="910729"/>
          </a:xfrm>
          <a:prstGeom prst="bentArrow">
            <a:avLst>
              <a:gd name="adj1" fmla="val 19738"/>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
        <p:nvSpPr>
          <p:cNvPr id="18" name="17 CuadroTexto"/>
          <p:cNvSpPr txBox="1"/>
          <p:nvPr/>
        </p:nvSpPr>
        <p:spPr>
          <a:xfrm>
            <a:off x="4151784" y="5013177"/>
            <a:ext cx="2160240" cy="646331"/>
          </a:xfrm>
          <a:prstGeom prst="rect">
            <a:avLst/>
          </a:prstGeom>
          <a:gradFill flip="none" rotWithShape="1">
            <a:gsLst>
              <a:gs pos="0">
                <a:schemeClr val="bg1">
                  <a:lumMod val="75000"/>
                </a:schemeClr>
              </a:gs>
              <a:gs pos="100000">
                <a:prstClr val="white"/>
              </a:gs>
              <a:gs pos="66000">
                <a:schemeClr val="bg1">
                  <a:lumMod val="95000"/>
                </a:schemeClr>
              </a:gs>
              <a:gs pos="92000">
                <a:schemeClr val="bg1">
                  <a:lumMod val="85000"/>
                </a:schemeClr>
              </a:gs>
              <a:gs pos="37000">
                <a:schemeClr val="bg1"/>
              </a:gs>
              <a:gs pos="48000">
                <a:schemeClr val="bg1">
                  <a:lumMod val="95000"/>
                </a:schemeClr>
              </a:gs>
            </a:gsLst>
            <a:lin ang="0" scaled="1"/>
            <a:tileRect/>
          </a:gradFill>
        </p:spPr>
        <p:txBody>
          <a:bodyPr wrap="square" rtlCol="0">
            <a:spAutoFit/>
          </a:bodyPr>
          <a:lstStyle/>
          <a:p>
            <a:r>
              <a:rPr lang="es-CL" dirty="0"/>
              <a:t>Integración Física Regional	</a:t>
            </a:r>
            <a:endParaRPr lang="es-CL" dirty="0"/>
          </a:p>
        </p:txBody>
      </p:sp>
      <p:sp>
        <p:nvSpPr>
          <p:cNvPr id="19" name="18 Flecha derecha"/>
          <p:cNvSpPr/>
          <p:nvPr/>
        </p:nvSpPr>
        <p:spPr>
          <a:xfrm>
            <a:off x="6023992" y="5373216"/>
            <a:ext cx="648072"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0" name="19 CuadroTexto"/>
          <p:cNvSpPr txBox="1"/>
          <p:nvPr/>
        </p:nvSpPr>
        <p:spPr>
          <a:xfrm>
            <a:off x="6732240" y="4843785"/>
            <a:ext cx="2388096" cy="923330"/>
          </a:xfrm>
          <a:prstGeom prst="rect">
            <a:avLst/>
          </a:prstGeom>
          <a:gradFill>
            <a:gsLst>
              <a:gs pos="0">
                <a:schemeClr val="bg1">
                  <a:lumMod val="75000"/>
                </a:schemeClr>
              </a:gs>
              <a:gs pos="100000">
                <a:prstClr val="white"/>
              </a:gs>
              <a:gs pos="66000">
                <a:schemeClr val="bg1">
                  <a:lumMod val="95000"/>
                </a:schemeClr>
              </a:gs>
              <a:gs pos="92000">
                <a:schemeClr val="bg1">
                  <a:lumMod val="85000"/>
                </a:schemeClr>
              </a:gs>
              <a:gs pos="37000">
                <a:schemeClr val="bg1"/>
              </a:gs>
              <a:gs pos="48000">
                <a:schemeClr val="bg1">
                  <a:lumMod val="95000"/>
                </a:schemeClr>
              </a:gs>
            </a:gsLst>
            <a:path path="circle">
              <a:fillToRect l="100000" t="100000"/>
            </a:path>
          </a:gradFill>
        </p:spPr>
        <p:txBody>
          <a:bodyPr wrap="square" rtlCol="0">
            <a:spAutoFit/>
          </a:bodyPr>
          <a:lstStyle/>
          <a:p>
            <a:r>
              <a:rPr lang="es-CL" dirty="0"/>
              <a:t>COSIPLAN – IIRSA</a:t>
            </a:r>
          </a:p>
          <a:p>
            <a:r>
              <a:rPr lang="es-CL" dirty="0"/>
              <a:t>Corredores</a:t>
            </a:r>
          </a:p>
          <a:p>
            <a:r>
              <a:rPr lang="es-CL" dirty="0"/>
              <a:t>Comisiones Bilaterales </a:t>
            </a:r>
            <a:endParaRPr lang="es-CL" dirty="0"/>
          </a:p>
        </p:txBody>
      </p:sp>
      <p:sp>
        <p:nvSpPr>
          <p:cNvPr id="8" name="7 CuadroTexto"/>
          <p:cNvSpPr txBox="1"/>
          <p:nvPr/>
        </p:nvSpPr>
        <p:spPr>
          <a:xfrm>
            <a:off x="6240016" y="1684194"/>
            <a:ext cx="4104455" cy="1754326"/>
          </a:xfrm>
          <a:prstGeom prst="rect">
            <a:avLst/>
          </a:prstGeom>
          <a:gradFill flip="none" rotWithShape="1">
            <a:gsLst>
              <a:gs pos="0">
                <a:schemeClr val="bg1">
                  <a:lumMod val="75000"/>
                </a:schemeClr>
              </a:gs>
              <a:gs pos="100000">
                <a:prstClr val="white"/>
              </a:gs>
              <a:gs pos="66000">
                <a:schemeClr val="bg1">
                  <a:lumMod val="95000"/>
                </a:schemeClr>
              </a:gs>
              <a:gs pos="92000">
                <a:schemeClr val="bg1">
                  <a:lumMod val="85000"/>
                </a:schemeClr>
              </a:gs>
              <a:gs pos="37000">
                <a:schemeClr val="bg1"/>
              </a:gs>
              <a:gs pos="48000">
                <a:schemeClr val="bg1">
                  <a:lumMod val="95000"/>
                </a:schemeClr>
              </a:gs>
            </a:gsLst>
            <a:lin ang="3420000" scaled="0"/>
            <a:tileRect/>
          </a:gradFill>
          <a:ln w="31750">
            <a:gradFill flip="none" rotWithShape="1">
              <a:gsLst>
                <a:gs pos="0">
                  <a:schemeClr val="bg1">
                    <a:lumMod val="75000"/>
                  </a:schemeClr>
                </a:gs>
                <a:gs pos="100000">
                  <a:prstClr val="white"/>
                </a:gs>
              </a:gsLst>
              <a:path path="rect">
                <a:fillToRect l="100000" t="100000"/>
              </a:path>
              <a:tileRect r="-100000" b="-100000"/>
            </a:gradFill>
          </a:ln>
        </p:spPr>
        <p:txBody>
          <a:bodyPr wrap="square" rtlCol="0">
            <a:spAutoFit/>
          </a:bodyPr>
          <a:lstStyle/>
          <a:p>
            <a:r>
              <a:rPr lang="es-CL" dirty="0"/>
              <a:t>Comités de Frontera e Integración</a:t>
            </a:r>
          </a:p>
          <a:p>
            <a:r>
              <a:rPr lang="es-CL" dirty="0"/>
              <a:t>Grupo Técnico Mixto</a:t>
            </a:r>
          </a:p>
          <a:p>
            <a:r>
              <a:rPr lang="es-CL" dirty="0"/>
              <a:t>Entidades Binacionales  Túneles</a:t>
            </a:r>
          </a:p>
          <a:p>
            <a:r>
              <a:rPr lang="es-CL" dirty="0"/>
              <a:t>Controles Integrados de Frontera</a:t>
            </a:r>
          </a:p>
          <a:p>
            <a:r>
              <a:rPr lang="es-CL" dirty="0"/>
              <a:t>Transporte Internacional – ATIT</a:t>
            </a:r>
          </a:p>
          <a:p>
            <a:r>
              <a:rPr lang="es-ES" dirty="0"/>
              <a:t>Libre </a:t>
            </a:r>
            <a:r>
              <a:rPr lang="es-ES" dirty="0"/>
              <a:t>tránsito</a:t>
            </a:r>
            <a:endParaRPr lang="es-ES" dirty="0"/>
          </a:p>
        </p:txBody>
      </p:sp>
      <p:sp>
        <p:nvSpPr>
          <p:cNvPr id="23" name="CuadroTexto 22"/>
          <p:cNvSpPr txBox="1"/>
          <p:nvPr/>
        </p:nvSpPr>
        <p:spPr>
          <a:xfrm>
            <a:off x="4110336" y="5889022"/>
            <a:ext cx="5616624" cy="646331"/>
          </a:xfrm>
          <a:prstGeom prst="rect">
            <a:avLst/>
          </a:prstGeom>
          <a:gradFill flip="none" rotWithShape="1">
            <a:gsLst>
              <a:gs pos="0">
                <a:schemeClr val="bg1">
                  <a:lumMod val="75000"/>
                </a:schemeClr>
              </a:gs>
              <a:gs pos="100000">
                <a:prstClr val="white"/>
              </a:gs>
              <a:gs pos="66000">
                <a:schemeClr val="bg1">
                  <a:lumMod val="95000"/>
                </a:schemeClr>
              </a:gs>
              <a:gs pos="92000">
                <a:schemeClr val="bg1">
                  <a:lumMod val="85000"/>
                </a:schemeClr>
              </a:gs>
              <a:gs pos="37000">
                <a:schemeClr val="bg1"/>
              </a:gs>
              <a:gs pos="48000">
                <a:schemeClr val="bg1">
                  <a:lumMod val="95000"/>
                </a:schemeClr>
              </a:gs>
            </a:gsLst>
            <a:lin ang="0" scaled="1"/>
            <a:tileRect/>
          </a:gradFill>
        </p:spPr>
        <p:txBody>
          <a:bodyPr wrap="square" rtlCol="0">
            <a:spAutoFit/>
          </a:bodyPr>
          <a:lstStyle/>
          <a:p>
            <a:r>
              <a:rPr lang="es-ES" dirty="0"/>
              <a:t>Apoyo en las prioridades del Programa de Acción de Viena para Países sin Litoral</a:t>
            </a:r>
            <a:endParaRPr lang="es-ES" dirty="0"/>
          </a:p>
        </p:txBody>
      </p:sp>
      <p:sp>
        <p:nvSpPr>
          <p:cNvPr id="24" name="23 Rectángulo"/>
          <p:cNvSpPr/>
          <p:nvPr/>
        </p:nvSpPr>
        <p:spPr>
          <a:xfrm>
            <a:off x="9534737" y="5172626"/>
            <a:ext cx="1143494" cy="646331"/>
          </a:xfrm>
          <a:prstGeom prst="rect">
            <a:avLst/>
          </a:prstGeom>
          <a:gradFill flip="none" rotWithShape="1">
            <a:gsLst>
              <a:gs pos="0">
                <a:schemeClr val="bg1">
                  <a:lumMod val="75000"/>
                </a:schemeClr>
              </a:gs>
              <a:gs pos="100000">
                <a:prstClr val="white"/>
              </a:gs>
              <a:gs pos="66000">
                <a:schemeClr val="bg1">
                  <a:lumMod val="95000"/>
                </a:schemeClr>
              </a:gs>
              <a:gs pos="92000">
                <a:schemeClr val="bg1">
                  <a:lumMod val="85000"/>
                </a:schemeClr>
              </a:gs>
              <a:gs pos="37000">
                <a:schemeClr val="bg1"/>
              </a:gs>
              <a:gs pos="48000">
                <a:schemeClr val="bg1">
                  <a:lumMod val="95000"/>
                </a:schemeClr>
              </a:gs>
            </a:gsLst>
            <a:lin ang="21120000" scaled="0"/>
            <a:tileRect/>
          </a:gradFill>
        </p:spPr>
        <p:txBody>
          <a:bodyPr wrap="square">
            <a:spAutoFit/>
          </a:bodyPr>
          <a:lstStyle/>
          <a:p>
            <a:pPr lvl="0"/>
            <a:r>
              <a:rPr lang="es-CL" dirty="0">
                <a:solidFill>
                  <a:prstClr val="black"/>
                </a:solidFill>
              </a:rPr>
              <a:t>Brasil</a:t>
            </a:r>
          </a:p>
          <a:p>
            <a:pPr lvl="0"/>
            <a:r>
              <a:rPr lang="es-CL" dirty="0">
                <a:solidFill>
                  <a:prstClr val="black"/>
                </a:solidFill>
              </a:rPr>
              <a:t>Paraguay</a:t>
            </a:r>
          </a:p>
        </p:txBody>
      </p:sp>
      <p:sp>
        <p:nvSpPr>
          <p:cNvPr id="25" name="12 Flecha derecha"/>
          <p:cNvSpPr/>
          <p:nvPr/>
        </p:nvSpPr>
        <p:spPr>
          <a:xfrm rot="19367163">
            <a:off x="9080462" y="5356601"/>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6" name="12 Flecha derecha"/>
          <p:cNvSpPr/>
          <p:nvPr/>
        </p:nvSpPr>
        <p:spPr>
          <a:xfrm rot="1016071">
            <a:off x="9151041" y="5625244"/>
            <a:ext cx="3600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1" name="16 Flecha doblada"/>
          <p:cNvSpPr/>
          <p:nvPr/>
        </p:nvSpPr>
        <p:spPr>
          <a:xfrm rot="10800000" flipH="1">
            <a:off x="3665078" y="5278426"/>
            <a:ext cx="486707" cy="910729"/>
          </a:xfrm>
          <a:prstGeom prst="bentArrow">
            <a:avLst>
              <a:gd name="adj1" fmla="val 19738"/>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1"/>
              </a:solidFill>
            </a:endParaRPr>
          </a:p>
        </p:txBody>
      </p:sp>
    </p:spTree>
    <p:extLst>
      <p:ext uri="{BB962C8B-B14F-4D97-AF65-F5344CB8AC3E}">
        <p14:creationId xmlns:p14="http://schemas.microsoft.com/office/powerpoint/2010/main" val="18982381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689770" y="667797"/>
            <a:ext cx="8798666" cy="6093975"/>
          </a:xfrm>
          <a:prstGeom prst="rect">
            <a:avLst/>
          </a:prstGeom>
          <a:noFill/>
        </p:spPr>
        <p:txBody>
          <a:bodyPr wrap="square" rtlCol="0">
            <a:spAutoFit/>
          </a:bodyPr>
          <a:lstStyle/>
          <a:p>
            <a:r>
              <a:rPr lang="es-CL" sz="1600" dirty="0">
                <a:latin typeface="Verdana" panose="020B0604030504040204" pitchFamily="34" charset="0"/>
                <a:ea typeface="Verdana" panose="020B0604030504040204" pitchFamily="34" charset="0"/>
                <a:cs typeface="Verdana" panose="020B0604030504040204" pitchFamily="34" charset="0"/>
              </a:rPr>
              <a:t>Una tarea fundamental que ha desarrollado DIFROL respecto de la integración con los países limítrofes ha sido la de impulsar la facilitación fronteriza, entendida ésta en su dimensión de agilizar todo lo que sea posible el cruce de nuestras fronteras terrestres, sin que por ello se dejen de realizar de manera eficaz los controles de ingreso y salida de personas, vehículos y cargas.</a:t>
            </a:r>
            <a:endParaRPr lang="es-CL" sz="1600" b="1" dirty="0">
              <a:latin typeface="Verdana" panose="020B0604030504040204" pitchFamily="34" charset="0"/>
              <a:ea typeface="Verdana" panose="020B0604030504040204" pitchFamily="34" charset="0"/>
              <a:cs typeface="Verdana" panose="020B0604030504040204" pitchFamily="34" charset="0"/>
            </a:endParaRPr>
          </a:p>
          <a:p>
            <a:pPr algn="just"/>
            <a:endParaRPr lang="es-CL" sz="1600" b="1" dirty="0">
              <a:latin typeface="Verdana" panose="020B0604030504040204" pitchFamily="34" charset="0"/>
              <a:ea typeface="Verdana" panose="020B0604030504040204" pitchFamily="34" charset="0"/>
              <a:cs typeface="Verdana" panose="020B0604030504040204" pitchFamily="34" charset="0"/>
            </a:endParaRPr>
          </a:p>
          <a:p>
            <a:pPr algn="just"/>
            <a:r>
              <a:rPr lang="es-CL" sz="1600" b="1" dirty="0">
                <a:latin typeface="Verdana" panose="020B0604030504040204" pitchFamily="34" charset="0"/>
                <a:ea typeface="Verdana" panose="020B0604030504040204" pitchFamily="34" charset="0"/>
                <a:cs typeface="Verdana" panose="020B0604030504040204" pitchFamily="34" charset="0"/>
              </a:rPr>
              <a:t>Controles Integrados de Frontera</a:t>
            </a:r>
          </a:p>
          <a:p>
            <a:pPr algn="just"/>
            <a:r>
              <a:rPr lang="es-CL" sz="1600" dirty="0">
                <a:latin typeface="Verdana" panose="020B0604030504040204" pitchFamily="34" charset="0"/>
                <a:ea typeface="Verdana" panose="020B0604030504040204" pitchFamily="34" charset="0"/>
                <a:cs typeface="Verdana" panose="020B0604030504040204" pitchFamily="34" charset="0"/>
              </a:rPr>
              <a:t>La facilitación fronteriza desde una perspectiva bilateral de modo de favorecer la integración con nuestros países vecinos. Se han suscrito acuerdos sobre la materia con los países vecinos. </a:t>
            </a:r>
          </a:p>
          <a:p>
            <a:pPr algn="just"/>
            <a:endParaRPr lang="es-CL" sz="1600" dirty="0">
              <a:latin typeface="Verdana" panose="020B0604030504040204" pitchFamily="34" charset="0"/>
              <a:ea typeface="Verdana" panose="020B0604030504040204" pitchFamily="34" charset="0"/>
              <a:cs typeface="Verdana" panose="020B0604030504040204" pitchFamily="34" charset="0"/>
            </a:endParaRPr>
          </a:p>
          <a:p>
            <a:pPr algn="just"/>
            <a:r>
              <a:rPr lang="es-CL" sz="1600" dirty="0">
                <a:latin typeface="Verdana" panose="020B0604030504040204" pitchFamily="34" charset="0"/>
                <a:ea typeface="Verdana" panose="020B0604030504040204" pitchFamily="34" charset="0"/>
                <a:cs typeface="Verdana" panose="020B0604030504040204" pitchFamily="34" charset="0"/>
              </a:rPr>
              <a:t>Dicho sistema de control integrado significa reducir a una la detención de las personas, vehículos y cargas que cruzan dicha frontera. Para cumplir con ese propósito, las actividades de control de salida de uno de los países y de ingreso al otro, deben hacerse en un mismo recinto o complejo.</a:t>
            </a:r>
          </a:p>
          <a:p>
            <a:pPr algn="just"/>
            <a:endParaRPr lang="es-CL" dirty="0">
              <a:latin typeface="Verdana" panose="020B0604030504040204" pitchFamily="34" charset="0"/>
              <a:ea typeface="Verdana" panose="020B0604030504040204" pitchFamily="34" charset="0"/>
              <a:cs typeface="Verdana" panose="020B0604030504040204" pitchFamily="34" charset="0"/>
            </a:endParaRPr>
          </a:p>
          <a:p>
            <a:pPr marL="171450" indent="-171450">
              <a:buFont typeface="Wingdings" panose="05000000000000000000" pitchFamily="2" charset="2"/>
              <a:buChar char="q"/>
            </a:pPr>
            <a:r>
              <a:rPr lang="es-CL" sz="1200" dirty="0">
                <a:latin typeface="Verdana" panose="020B0604030504040204" pitchFamily="34" charset="0"/>
                <a:ea typeface="Verdana" panose="020B0604030504040204" pitchFamily="34" charset="0"/>
                <a:cs typeface="Verdana" panose="020B0604030504040204" pitchFamily="34" charset="0"/>
              </a:rPr>
              <a:t>En 1997, Chile y Argentina acordaron el Tratado sobre Controles Integrados de Frontera yen 2002 suscribieron su Reglamento.</a:t>
            </a:r>
            <a:endParaRPr lang="es-CL" sz="1200" b="1"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q"/>
            </a:pPr>
            <a:endParaRPr lang="es-CL" sz="1200" b="1" dirty="0">
              <a:latin typeface="Verdana" panose="020B0604030504040204" pitchFamily="34" charset="0"/>
              <a:ea typeface="Verdana" panose="020B0604030504040204" pitchFamily="34" charset="0"/>
              <a:cs typeface="Verdana" panose="020B0604030504040204" pitchFamily="34" charset="0"/>
            </a:endParaRPr>
          </a:p>
          <a:p>
            <a:pPr marL="171450" indent="-171450" algn="just">
              <a:buFont typeface="Wingdings" panose="05000000000000000000" pitchFamily="2" charset="2"/>
              <a:buChar char="q"/>
            </a:pPr>
            <a:r>
              <a:rPr lang="es-CL" sz="1200" dirty="0">
                <a:latin typeface="Verdana" panose="020B0604030504040204" pitchFamily="34" charset="0"/>
                <a:ea typeface="Verdana" panose="020B0604030504040204" pitchFamily="34" charset="0"/>
                <a:cs typeface="Verdana" panose="020B0604030504040204" pitchFamily="34" charset="0"/>
              </a:rPr>
              <a:t>En el año 2004, Chile suscribió el Acuerdo sobre Controles Integrados con Bolivia, en términos similares a lo convenido con Argentina. Sin embargo con este país no hubo Reglamento para la implementación del sistema.</a:t>
            </a:r>
          </a:p>
          <a:p>
            <a:pPr marL="171450" indent="-171450" algn="just">
              <a:buFont typeface="Wingdings" panose="05000000000000000000" pitchFamily="2" charset="2"/>
              <a:buChar char="q"/>
            </a:pPr>
            <a:endParaRPr lang="es-CL" sz="1200" b="1" dirty="0">
              <a:latin typeface="Verdana" panose="020B0604030504040204" pitchFamily="34" charset="0"/>
              <a:ea typeface="Verdana" panose="020B0604030504040204" pitchFamily="34" charset="0"/>
              <a:cs typeface="Verdana" panose="020B0604030504040204" pitchFamily="34" charset="0"/>
            </a:endParaRPr>
          </a:p>
          <a:p>
            <a:pPr marL="171450" indent="-171450">
              <a:buFont typeface="Wingdings" panose="05000000000000000000" pitchFamily="2" charset="2"/>
              <a:buChar char="q"/>
            </a:pPr>
            <a:r>
              <a:rPr lang="es-CL" sz="1200" dirty="0">
                <a:latin typeface="Verdana" panose="020B0604030504040204" pitchFamily="34" charset="0"/>
                <a:ea typeface="Verdana" panose="020B0604030504040204" pitchFamily="34" charset="0"/>
                <a:cs typeface="Verdana" panose="020B0604030504040204" pitchFamily="34" charset="0"/>
              </a:rPr>
              <a:t>En el año 2011, Chile suscribió con Perú el Acuerdo Marco para la Implementación de Sistemas de Control Integrado y de Cooperación para la Facilitación de Tránsito en los Pasos de Frontera Habilitados. Un año después se firmó el Reglamento del Comité de Coordinación Bilateral del Centro de Control Integrado en Frontera Perú-Chile.</a:t>
            </a:r>
            <a:endParaRPr lang="es-ES" sz="1200" dirty="0"/>
          </a:p>
        </p:txBody>
      </p:sp>
      <p:sp>
        <p:nvSpPr>
          <p:cNvPr id="3" name="CuadroTexto 2"/>
          <p:cNvSpPr txBox="1"/>
          <p:nvPr/>
        </p:nvSpPr>
        <p:spPr>
          <a:xfrm>
            <a:off x="1689770" y="139700"/>
            <a:ext cx="2979526" cy="400110"/>
          </a:xfrm>
          <a:prstGeom prst="rect">
            <a:avLst/>
          </a:prstGeom>
          <a:noFill/>
        </p:spPr>
        <p:txBody>
          <a:bodyPr wrap="square" rtlCol="0">
            <a:spAutoFit/>
          </a:bodyPr>
          <a:lstStyle/>
          <a:p>
            <a:r>
              <a:rPr lang="es-ES" sz="2000" dirty="0"/>
              <a:t> </a:t>
            </a:r>
            <a:r>
              <a:rPr lang="es-ES" sz="2000" b="1" dirty="0">
                <a:solidFill>
                  <a:schemeClr val="accent6">
                    <a:lumMod val="75000"/>
                  </a:schemeClr>
                </a:solidFill>
              </a:rPr>
              <a:t>Facilitación Fronteriza</a:t>
            </a:r>
            <a:endParaRPr lang="es-ES" sz="2000" b="1" dirty="0">
              <a:solidFill>
                <a:schemeClr val="accent6">
                  <a:lumMod val="75000"/>
                </a:schemeClr>
              </a:solidFill>
            </a:endParaRPr>
          </a:p>
        </p:txBody>
      </p:sp>
    </p:spTree>
    <p:extLst>
      <p:ext uri="{BB962C8B-B14F-4D97-AF65-F5344CB8AC3E}">
        <p14:creationId xmlns:p14="http://schemas.microsoft.com/office/powerpoint/2010/main" val="38274237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Título"/>
          <p:cNvSpPr>
            <a:spLocks noGrp="1"/>
          </p:cNvSpPr>
          <p:nvPr>
            <p:ph type="title"/>
          </p:nvPr>
        </p:nvSpPr>
        <p:spPr>
          <a:xfrm>
            <a:off x="1676400" y="152400"/>
            <a:ext cx="4083050" cy="1404392"/>
          </a:xfrm>
          <a:gradFill>
            <a:gsLst>
              <a:gs pos="0">
                <a:schemeClr val="bg1">
                  <a:lumMod val="85000"/>
                </a:schemeClr>
              </a:gs>
              <a:gs pos="50000">
                <a:schemeClr val="bg1"/>
              </a:gs>
              <a:gs pos="100000">
                <a:schemeClr val="accent1">
                  <a:tint val="23500"/>
                  <a:satMod val="160000"/>
                </a:schemeClr>
              </a:gs>
            </a:gsLst>
            <a:lin ang="5400000" scaled="0"/>
          </a:gradFill>
        </p:spPr>
        <p:txBody>
          <a:bodyPr>
            <a:noAutofit/>
          </a:bodyPr>
          <a:lstStyle/>
          <a:p>
            <a:pPr algn="ctr">
              <a:defRPr/>
            </a:pPr>
            <a:r>
              <a:rPr lang="es-CL" altLang="es-CL" sz="2400" b="1" dirty="0">
                <a:latin typeface="Verdana" pitchFamily="34" charset="0"/>
                <a:cs typeface="Verdana" pitchFamily="34" charset="0"/>
              </a:rPr>
              <a:t>Facilitación Fronteriza</a:t>
            </a:r>
            <a:br>
              <a:rPr lang="es-CL" altLang="es-CL" sz="2400" b="1" dirty="0">
                <a:latin typeface="Verdana" pitchFamily="34" charset="0"/>
                <a:cs typeface="Verdana" pitchFamily="34" charset="0"/>
              </a:rPr>
            </a:br>
            <a:r>
              <a:rPr lang="es-CL" altLang="es-CL" sz="2400" b="1" dirty="0">
                <a:latin typeface="Verdana" pitchFamily="34" charset="0"/>
                <a:cs typeface="Verdana" pitchFamily="34" charset="0"/>
              </a:rPr>
              <a:t>Mapa de los Comités de Integración</a:t>
            </a:r>
          </a:p>
        </p:txBody>
      </p:sp>
      <p:pic>
        <p:nvPicPr>
          <p:cNvPr id="4" name="3 Marcador de contenido"/>
          <p:cNvPicPr>
            <a:picLocks noGrp="1" noChangeAspect="1"/>
          </p:cNvPicPr>
          <p:nvPr>
            <p:ph idx="1"/>
          </p:nvPr>
        </p:nvPicPr>
        <p:blipFill>
          <a:blip r:embed="rId3"/>
          <a:stretch>
            <a:fillRect/>
          </a:stretch>
        </p:blipFill>
        <p:spPr>
          <a:xfrm>
            <a:off x="5842001" y="44450"/>
            <a:ext cx="4791075" cy="6775450"/>
          </a:xfrm>
          <a:ln w="38100" cap="sq">
            <a:solidFill>
              <a:srgbClr val="000000"/>
            </a:solidFill>
          </a:ln>
          <a:effectLst>
            <a:outerShdw blurRad="50800" dist="38100" dir="2700000" algn="tl" rotWithShape="0">
              <a:srgbClr val="000000">
                <a:alpha val="43000"/>
              </a:srgbClr>
            </a:outerShdw>
          </a:effectLst>
        </p:spPr>
      </p:pic>
      <p:sp>
        <p:nvSpPr>
          <p:cNvPr id="2" name="1 CuadroTexto"/>
          <p:cNvSpPr txBox="1"/>
          <p:nvPr/>
        </p:nvSpPr>
        <p:spPr>
          <a:xfrm>
            <a:off x="1676400" y="2276872"/>
            <a:ext cx="3915544" cy="3416320"/>
          </a:xfrm>
          <a:prstGeom prst="rect">
            <a:avLst/>
          </a:prstGeom>
          <a:gradFill>
            <a:gsLst>
              <a:gs pos="0">
                <a:schemeClr val="bg1">
                  <a:lumMod val="85000"/>
                </a:schemeClr>
              </a:gs>
              <a:gs pos="50000">
                <a:schemeClr val="bg1"/>
              </a:gs>
              <a:gs pos="100000">
                <a:schemeClr val="accent1">
                  <a:tint val="23500"/>
                  <a:satMod val="160000"/>
                </a:schemeClr>
              </a:gs>
            </a:gsLst>
            <a:lin ang="5400000" scaled="0"/>
          </a:gradFill>
        </p:spPr>
        <p:txBody>
          <a:bodyPr wrap="square">
            <a:spAutoFit/>
          </a:bodyPr>
          <a:lstStyle/>
          <a:p>
            <a:pPr>
              <a:defRPr/>
            </a:pPr>
            <a:r>
              <a:rPr lang="es-CL" dirty="0">
                <a:latin typeface="Arial" charset="0"/>
              </a:rPr>
              <a:t>Denominación:</a:t>
            </a:r>
          </a:p>
          <a:p>
            <a:pPr marL="342900" indent="-342900">
              <a:buFont typeface="+mj-lt"/>
              <a:buAutoNum type="arabicPeriod"/>
              <a:defRPr/>
            </a:pPr>
            <a:r>
              <a:rPr lang="es-CL" b="1" dirty="0">
                <a:latin typeface="Arial" charset="0"/>
              </a:rPr>
              <a:t>Chile – Bolivia</a:t>
            </a:r>
          </a:p>
          <a:p>
            <a:pPr marL="342900" indent="-342900">
              <a:buFont typeface="+mj-lt"/>
              <a:buAutoNum type="arabicPeriod"/>
              <a:defRPr/>
            </a:pPr>
            <a:r>
              <a:rPr lang="es-CL" b="1" dirty="0">
                <a:latin typeface="Arial" charset="0"/>
              </a:rPr>
              <a:t>Chile - Perú</a:t>
            </a:r>
          </a:p>
          <a:p>
            <a:pPr marL="342900" indent="-342900">
              <a:buFont typeface="+mj-lt"/>
              <a:buAutoNum type="arabicPeriod"/>
              <a:defRPr/>
            </a:pPr>
            <a:r>
              <a:rPr lang="es-CL" b="1" dirty="0">
                <a:latin typeface="Arial" charset="0"/>
              </a:rPr>
              <a:t>NOA Norte Grande</a:t>
            </a:r>
          </a:p>
          <a:p>
            <a:pPr marL="342900" indent="-342900">
              <a:buFont typeface="+mj-lt"/>
              <a:buAutoNum type="arabicPeriod"/>
              <a:defRPr/>
            </a:pPr>
            <a:r>
              <a:rPr lang="es-CL" b="1" dirty="0">
                <a:latin typeface="Arial" charset="0"/>
              </a:rPr>
              <a:t>ATACALAR</a:t>
            </a:r>
          </a:p>
          <a:p>
            <a:pPr marL="342900" indent="-342900">
              <a:buFont typeface="+mj-lt"/>
              <a:buAutoNum type="arabicPeriod"/>
              <a:defRPr/>
            </a:pPr>
            <a:r>
              <a:rPr lang="es-CL" b="1" dirty="0">
                <a:latin typeface="Arial" charset="0"/>
              </a:rPr>
              <a:t>Agua Negra</a:t>
            </a:r>
          </a:p>
          <a:p>
            <a:pPr marL="342900" indent="-342900">
              <a:buFont typeface="+mj-lt"/>
              <a:buAutoNum type="arabicPeriod"/>
              <a:defRPr/>
            </a:pPr>
            <a:r>
              <a:rPr lang="es-CL" b="1" dirty="0">
                <a:latin typeface="Arial" charset="0"/>
              </a:rPr>
              <a:t>Cristo Redentor</a:t>
            </a:r>
          </a:p>
          <a:p>
            <a:pPr marL="342900" indent="-342900">
              <a:buFont typeface="+mj-lt"/>
              <a:buAutoNum type="arabicPeriod"/>
              <a:defRPr/>
            </a:pPr>
            <a:r>
              <a:rPr lang="es-CL" b="1" dirty="0">
                <a:latin typeface="Arial" charset="0"/>
              </a:rPr>
              <a:t>Las Leñas</a:t>
            </a:r>
          </a:p>
          <a:p>
            <a:pPr marL="342900" indent="-342900">
              <a:buFont typeface="+mj-lt"/>
              <a:buAutoNum type="arabicPeriod"/>
              <a:defRPr/>
            </a:pPr>
            <a:r>
              <a:rPr lang="es-CL" b="1" dirty="0">
                <a:latin typeface="Arial" charset="0"/>
              </a:rPr>
              <a:t>Pehuenche</a:t>
            </a:r>
          </a:p>
          <a:p>
            <a:pPr marL="342900" indent="-342900">
              <a:buFont typeface="+mj-lt"/>
              <a:buAutoNum type="arabicPeriod"/>
              <a:defRPr/>
            </a:pPr>
            <a:r>
              <a:rPr lang="es-CL" b="1" dirty="0">
                <a:latin typeface="Arial" charset="0"/>
              </a:rPr>
              <a:t>Región de Los Lagos</a:t>
            </a:r>
          </a:p>
          <a:p>
            <a:pPr marL="342900" indent="-342900">
              <a:buFont typeface="+mj-lt"/>
              <a:buAutoNum type="arabicPeriod"/>
              <a:defRPr/>
            </a:pPr>
            <a:r>
              <a:rPr lang="es-CL" b="1" dirty="0">
                <a:latin typeface="Arial" charset="0"/>
              </a:rPr>
              <a:t>Integración Austral</a:t>
            </a:r>
          </a:p>
          <a:p>
            <a:pPr>
              <a:defRPr/>
            </a:pPr>
            <a:endParaRPr lang="es-CL" dirty="0">
              <a:latin typeface="Arial" charset="0"/>
            </a:endParaRPr>
          </a:p>
        </p:txBody>
      </p:sp>
    </p:spTree>
    <p:extLst>
      <p:ext uri="{BB962C8B-B14F-4D97-AF65-F5344CB8AC3E}">
        <p14:creationId xmlns:p14="http://schemas.microsoft.com/office/powerpoint/2010/main" val="31701787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866901" y="690288"/>
            <a:ext cx="8326557" cy="2585323"/>
          </a:xfrm>
          <a:prstGeom prst="rect">
            <a:avLst/>
          </a:prstGeom>
          <a:noFill/>
        </p:spPr>
        <p:txBody>
          <a:bodyPr wrap="square" rtlCol="0">
            <a:spAutoFit/>
          </a:bodyPr>
          <a:lstStyle/>
          <a:p>
            <a:pPr algn="ctr"/>
            <a:endParaRPr lang="es-ES" sz="5400" dirty="0"/>
          </a:p>
          <a:p>
            <a:pPr algn="ctr"/>
            <a:endParaRPr lang="es-ES" sz="5400" dirty="0"/>
          </a:p>
          <a:p>
            <a:pPr algn="ctr"/>
            <a:r>
              <a:rPr lang="es-ES" sz="5400" dirty="0"/>
              <a:t>fin</a:t>
            </a:r>
          </a:p>
        </p:txBody>
      </p:sp>
    </p:spTree>
    <p:extLst>
      <p:ext uri="{BB962C8B-B14F-4D97-AF65-F5344CB8AC3E}">
        <p14:creationId xmlns:p14="http://schemas.microsoft.com/office/powerpoint/2010/main" val="2496715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925054" y="2072105"/>
            <a:ext cx="8240795" cy="3046988"/>
          </a:xfrm>
          <a:prstGeom prst="rect">
            <a:avLst/>
          </a:prstGeom>
          <a:noFill/>
        </p:spPr>
        <p:txBody>
          <a:bodyPr wrap="square" rtlCol="0">
            <a:spAutoFit/>
          </a:bodyPr>
          <a:lstStyle/>
          <a:p>
            <a:pPr algn="ctr"/>
            <a:r>
              <a:rPr lang="es-ES" sz="2400" u="sng" dirty="0"/>
              <a:t>Artículo 1° </a:t>
            </a:r>
            <a:r>
              <a:rPr lang="es-ES" sz="2400" u="sng" dirty="0"/>
              <a:t>(Ley 16.592)</a:t>
            </a:r>
          </a:p>
          <a:p>
            <a:endParaRPr lang="es-ES" sz="2400" dirty="0"/>
          </a:p>
          <a:p>
            <a:pPr algn="just"/>
            <a:r>
              <a:rPr lang="es-ES" sz="2400" dirty="0"/>
              <a:t>Créase </a:t>
            </a:r>
            <a:r>
              <a:rPr lang="es-ES" sz="2400" dirty="0"/>
              <a:t>un Servicio Técnico denominado "Dirección de Fronteras y Límites del Estado", dependiente del Ministerio de Relaciones Exteriores, cuya misión es asesorar al Gobierno e intervenir en todo lo que se refiere a los límites internacionales de Chile y a sus fronteras, el cual se regirá por las disposiciones de la presente ley y los Reglamentos que se dicten.</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16281" y="160721"/>
            <a:ext cx="1609725" cy="146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5908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052490" y="948690"/>
            <a:ext cx="8013095" cy="5909311"/>
          </a:xfrm>
          <a:prstGeom prst="rect">
            <a:avLst/>
          </a:prstGeom>
        </p:spPr>
        <p:txBody>
          <a:bodyPr wrap="square">
            <a:spAutoFit/>
          </a:bodyPr>
          <a:lstStyle/>
          <a:p>
            <a:r>
              <a:rPr lang="es-ES" dirty="0"/>
              <a:t> </a:t>
            </a:r>
            <a:r>
              <a:rPr lang="es-ES" b="1" u="sng" dirty="0"/>
              <a:t>Los Pilares sobre los que se crea </a:t>
            </a:r>
            <a:r>
              <a:rPr lang="es-ES" b="1" u="sng" dirty="0" err="1"/>
              <a:t>Difrol</a:t>
            </a:r>
            <a:endParaRPr lang="es-ES" b="1" u="sng" dirty="0"/>
          </a:p>
          <a:p>
            <a:endParaRPr lang="es-ES_tradnl" u="sng" dirty="0"/>
          </a:p>
          <a:p>
            <a:pPr marL="342900" indent="-342900">
              <a:buAutoNum type="arabicParenR"/>
            </a:pPr>
            <a:r>
              <a:rPr lang="es-ES" dirty="0"/>
              <a:t>Primero</a:t>
            </a:r>
            <a:r>
              <a:rPr lang="es-ES" dirty="0"/>
              <a:t>, el pilar técnico-jurídico para otorgar asesoría especializada en materia de límites y </a:t>
            </a:r>
            <a:r>
              <a:rPr lang="es-ES" dirty="0"/>
              <a:t>fronteras: Interpretar los instrumentos en los que se ha delimitado el límite que nos separa de nuestros vecinos, demarcar, elaborar la cartografía consensuada con nuestros vecinos, autorizar la circulación de obras que grafican los límites de Chile.</a:t>
            </a:r>
          </a:p>
          <a:p>
            <a:pPr lvl="0"/>
            <a:endParaRPr lang="es-ES_tradnl" dirty="0"/>
          </a:p>
          <a:p>
            <a:pPr marL="360363" indent="-360363" algn="just"/>
            <a:r>
              <a:rPr lang="es-ES" dirty="0"/>
              <a:t>2)  En </a:t>
            </a:r>
            <a:r>
              <a:rPr lang="es-ES" dirty="0"/>
              <a:t>segundo lugar: la necesidad de coordinación con todos los </a:t>
            </a:r>
            <a:r>
              <a:rPr lang="es-ES" dirty="0"/>
              <a:t>Ministerios </a:t>
            </a:r>
            <a:r>
              <a:rPr lang="es-ES" dirty="0"/>
              <a:t>y </a:t>
            </a:r>
            <a:r>
              <a:rPr lang="es-ES" dirty="0"/>
              <a:t>Servicios</a:t>
            </a:r>
            <a:r>
              <a:rPr lang="es-ES" dirty="0"/>
              <a:t>. En esta parte el Mensaje Presidencial señala que se crea </a:t>
            </a:r>
            <a:r>
              <a:rPr lang="es-ES" dirty="0" err="1"/>
              <a:t>Difrol</a:t>
            </a:r>
            <a:r>
              <a:rPr lang="es-ES" dirty="0"/>
              <a:t> porque de lo que se trata es de </a:t>
            </a:r>
            <a:r>
              <a:rPr lang="es-ES" dirty="0">
                <a:solidFill>
                  <a:schemeClr val="accent6"/>
                </a:solidFill>
              </a:rPr>
              <a:t>“coordinar las actividades de toda la Administración Pública en lo que diga relación con los límites internacionales y con la realización de obras y progreso en las regiones fronterizas, de manera que tales actividades o realizaciones se sujeten a un tratamiento especial con criterio unitario, conocido permanentemente por los Ministros mencionados</a:t>
            </a:r>
            <a:r>
              <a:rPr lang="es-ES" dirty="0"/>
              <a:t>”.</a:t>
            </a:r>
            <a:endParaRPr lang="es-ES_tradnl" dirty="0"/>
          </a:p>
          <a:p>
            <a:r>
              <a:rPr lang="es-ES" dirty="0"/>
              <a:t> </a:t>
            </a:r>
            <a:endParaRPr lang="es-ES_tradnl" dirty="0"/>
          </a:p>
          <a:p>
            <a:pPr marL="266700" indent="-266700" algn="just"/>
            <a:r>
              <a:rPr lang="es-ES" dirty="0"/>
              <a:t>3)  A </a:t>
            </a:r>
            <a:r>
              <a:rPr lang="es-ES" dirty="0"/>
              <a:t>estos dos pilares hay que sumar uno que no estaba en la mente del Ejecutivo ni del Legislador en </a:t>
            </a:r>
            <a:r>
              <a:rPr lang="es-ES" dirty="0"/>
              <a:t>1966, que </a:t>
            </a:r>
            <a:r>
              <a:rPr lang="es-ES" dirty="0"/>
              <a:t>es un desarrollo más </a:t>
            </a:r>
            <a:r>
              <a:rPr lang="es-ES" dirty="0"/>
              <a:t>moderno, </a:t>
            </a:r>
            <a:r>
              <a:rPr lang="es-ES" dirty="0"/>
              <a:t>y que se incorporó en forma expresa a la Ley Orgánica de </a:t>
            </a:r>
            <a:r>
              <a:rPr lang="es-ES" dirty="0" err="1"/>
              <a:t>Difrol</a:t>
            </a:r>
            <a:r>
              <a:rPr lang="es-ES" dirty="0"/>
              <a:t> el año 1979 : e</a:t>
            </a:r>
            <a:r>
              <a:rPr lang="es-ES" dirty="0"/>
              <a:t>l </a:t>
            </a:r>
            <a:r>
              <a:rPr lang="es-ES" dirty="0"/>
              <a:t>tema de la integración física.</a:t>
            </a:r>
            <a:endParaRPr lang="es-ES_tradnl" dirty="0"/>
          </a:p>
          <a:p>
            <a:r>
              <a:rPr lang="es-ES" dirty="0"/>
              <a:t> </a:t>
            </a:r>
            <a:endParaRPr lang="es-ES_tradnl"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16281" y="160721"/>
            <a:ext cx="1609725" cy="146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66381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p:cNvSpPr/>
          <p:nvPr/>
        </p:nvSpPr>
        <p:spPr>
          <a:xfrm>
            <a:off x="2312736" y="1594605"/>
            <a:ext cx="2860842" cy="188118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a:t>Asesoramiento técnico-jurídico en materias de fronteras y límites</a:t>
            </a:r>
            <a:endParaRPr lang="es-ES" dirty="0"/>
          </a:p>
        </p:txBody>
      </p:sp>
      <p:sp>
        <p:nvSpPr>
          <p:cNvPr id="3" name="Elipse 2"/>
          <p:cNvSpPr/>
          <p:nvPr/>
        </p:nvSpPr>
        <p:spPr>
          <a:xfrm>
            <a:off x="6430210" y="2499894"/>
            <a:ext cx="3515895" cy="256673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ES" dirty="0"/>
              <a:t>Entidad coordinadora de las actividades de toda la administración pública en lo que diga relación con los límites y las obras y progreso en la zona fronteriza </a:t>
            </a:r>
            <a:endParaRPr lang="es-ES" dirty="0"/>
          </a:p>
        </p:txBody>
      </p:sp>
      <p:sp>
        <p:nvSpPr>
          <p:cNvPr id="4" name="Elipse 3"/>
          <p:cNvSpPr/>
          <p:nvPr/>
        </p:nvSpPr>
        <p:spPr>
          <a:xfrm>
            <a:off x="2272632" y="4037263"/>
            <a:ext cx="2900947" cy="2179053"/>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ES" dirty="0"/>
              <a:t>En 1979 se agrega una nueva responsabilidad: la integración fronteriza</a:t>
            </a:r>
            <a:endParaRPr lang="es-ES" dirty="0"/>
          </a:p>
        </p:txBody>
      </p:sp>
      <p:sp>
        <p:nvSpPr>
          <p:cNvPr id="5" name="CuadroTexto 4"/>
          <p:cNvSpPr txBox="1"/>
          <p:nvPr/>
        </p:nvSpPr>
        <p:spPr>
          <a:xfrm>
            <a:off x="2272632" y="574843"/>
            <a:ext cx="3624911" cy="461665"/>
          </a:xfrm>
          <a:prstGeom prst="rect">
            <a:avLst/>
          </a:prstGeom>
          <a:noFill/>
        </p:spPr>
        <p:txBody>
          <a:bodyPr wrap="none" rtlCol="0">
            <a:spAutoFit/>
          </a:bodyPr>
          <a:lstStyle/>
          <a:p>
            <a:r>
              <a:rPr lang="es-ES" sz="2400" b="1" dirty="0"/>
              <a:t>LAS FUNCIONES DE DIFROL</a:t>
            </a:r>
            <a:endParaRPr lang="es-ES" sz="2400" b="1"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16281" y="160721"/>
            <a:ext cx="1609725" cy="146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0859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090001" y="477125"/>
            <a:ext cx="8131067" cy="923330"/>
          </a:xfrm>
          <a:prstGeom prst="rect">
            <a:avLst/>
          </a:prstGeom>
          <a:noFill/>
        </p:spPr>
        <p:txBody>
          <a:bodyPr wrap="square" rtlCol="0">
            <a:spAutoFit/>
          </a:bodyPr>
          <a:lstStyle/>
          <a:p>
            <a:r>
              <a:rPr lang="es-ES" b="1" dirty="0">
                <a:solidFill>
                  <a:schemeClr val="bg2">
                    <a:lumMod val="50000"/>
                  </a:schemeClr>
                </a:solidFill>
              </a:rPr>
              <a:t>LA LÍNEA DEL LÍMITE</a:t>
            </a:r>
          </a:p>
          <a:p>
            <a:endParaRPr lang="es-ES" dirty="0"/>
          </a:p>
          <a:p>
            <a:endParaRPr lang="es-ES" dirty="0"/>
          </a:p>
        </p:txBody>
      </p:sp>
      <p:pic>
        <p:nvPicPr>
          <p:cNvPr id="3" name="Imagen 2" descr="ARG-III-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9610" y="938790"/>
            <a:ext cx="7335266" cy="5919210"/>
          </a:xfrm>
          <a:prstGeom prst="rect">
            <a:avLst/>
          </a:prstGeom>
        </p:spPr>
      </p:pic>
    </p:spTree>
    <p:extLst>
      <p:ext uri="{BB962C8B-B14F-4D97-AF65-F5344CB8AC3E}">
        <p14:creationId xmlns:p14="http://schemas.microsoft.com/office/powerpoint/2010/main" val="3007205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140097" y="1829397"/>
            <a:ext cx="8160132" cy="4247317"/>
          </a:xfrm>
          <a:prstGeom prst="rect">
            <a:avLst/>
          </a:prstGeom>
          <a:solidFill>
            <a:schemeClr val="bg2">
              <a:lumMod val="75000"/>
            </a:schemeClr>
          </a:solidFill>
        </p:spPr>
        <p:txBody>
          <a:bodyPr wrap="square" rtlCol="0">
            <a:spAutoFit/>
          </a:bodyPr>
          <a:lstStyle/>
          <a:p>
            <a:pPr algn="ctr"/>
            <a:r>
              <a:rPr lang="es-ES" dirty="0"/>
              <a:t>Todos nuestros límites se encuentran </a:t>
            </a:r>
            <a:r>
              <a:rPr lang="es-ES" b="1" dirty="0"/>
              <a:t>DELIMITADOS</a:t>
            </a:r>
            <a:r>
              <a:rPr lang="es-ES" dirty="0"/>
              <a:t> por tratados, laudos arbitrales y sentencias judiciales</a:t>
            </a:r>
          </a:p>
          <a:p>
            <a:endParaRPr lang="es-ES" dirty="0"/>
          </a:p>
          <a:p>
            <a:pPr marL="285750" indent="-285750">
              <a:buFont typeface="Arial"/>
              <a:buChar char="•"/>
            </a:pPr>
            <a:r>
              <a:rPr lang="es-ES" dirty="0"/>
              <a:t>Tratado de 1881 Chile-Argentina</a:t>
            </a:r>
          </a:p>
          <a:p>
            <a:pPr marL="285750" indent="-285750">
              <a:buFont typeface="Arial"/>
              <a:buChar char="•"/>
            </a:pPr>
            <a:r>
              <a:rPr lang="es-ES" dirty="0"/>
              <a:t>Tratado de Paz y Amistad 1904 Chile-Bolivia</a:t>
            </a:r>
          </a:p>
          <a:p>
            <a:pPr marL="285750" indent="-285750">
              <a:buFont typeface="Arial"/>
              <a:buChar char="•"/>
            </a:pPr>
            <a:r>
              <a:rPr lang="es-ES" dirty="0"/>
              <a:t>Tratado de 1929 Chile-Perú</a:t>
            </a:r>
          </a:p>
          <a:p>
            <a:pPr marL="285750" indent="-285750">
              <a:buFont typeface="Arial"/>
              <a:buChar char="•"/>
            </a:pPr>
            <a:r>
              <a:rPr lang="es-ES" dirty="0"/>
              <a:t>Otros acuerdos (</a:t>
            </a:r>
            <a:r>
              <a:rPr lang="es-ES" dirty="0" err="1"/>
              <a:t>Ej</a:t>
            </a:r>
            <a:r>
              <a:rPr lang="es-ES" dirty="0"/>
              <a:t>: tratado de Paz y Amistad de 1984, Tratado de Canje de Territorios de 1907, Acuerdo de 1998)</a:t>
            </a:r>
          </a:p>
          <a:p>
            <a:endParaRPr lang="es-ES" dirty="0"/>
          </a:p>
          <a:p>
            <a:pPr marL="285750" indent="-285750">
              <a:buFont typeface="Courier New"/>
              <a:buChar char="o"/>
            </a:pPr>
            <a:r>
              <a:rPr lang="es-ES" dirty="0"/>
              <a:t>Laudo Arbitral de 1902</a:t>
            </a:r>
          </a:p>
          <a:p>
            <a:pPr marL="285750" indent="-285750">
              <a:buFont typeface="Courier New"/>
              <a:buChar char="o"/>
            </a:pPr>
            <a:r>
              <a:rPr lang="es-ES" dirty="0"/>
              <a:t>Laudo Arbitral de 1966</a:t>
            </a:r>
          </a:p>
          <a:p>
            <a:pPr marL="285750" indent="-285750">
              <a:buFont typeface="Courier New"/>
              <a:buChar char="o"/>
            </a:pPr>
            <a:r>
              <a:rPr lang="es-ES" dirty="0"/>
              <a:t>Laudo Arbitral de 1994</a:t>
            </a:r>
          </a:p>
          <a:p>
            <a:pPr marL="285750" indent="-285750">
              <a:buFont typeface="Courier New"/>
              <a:buChar char="o"/>
            </a:pPr>
            <a:r>
              <a:rPr lang="es-ES" dirty="0"/>
              <a:t>Sentencia de 27 de enero de 2014 (</a:t>
            </a:r>
            <a:r>
              <a:rPr lang="es-ES" dirty="0" err="1"/>
              <a:t>Peru</a:t>
            </a:r>
            <a:r>
              <a:rPr lang="es-ES" dirty="0"/>
              <a:t> </a:t>
            </a:r>
            <a:r>
              <a:rPr lang="es-ES" dirty="0"/>
              <a:t>vs Chile)</a:t>
            </a:r>
          </a:p>
          <a:p>
            <a:pPr marL="285750" indent="-285750">
              <a:buFont typeface="Courier New"/>
              <a:buChar char="o"/>
            </a:pPr>
            <a:endParaRPr lang="es-ES" dirty="0"/>
          </a:p>
          <a:p>
            <a:endParaRPr lang="es-E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16281" y="160721"/>
            <a:ext cx="1609725" cy="146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6344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019301" y="1844687"/>
            <a:ext cx="8398899" cy="3631764"/>
          </a:xfrm>
          <a:prstGeom prst="rect">
            <a:avLst/>
          </a:prstGeom>
          <a:solidFill>
            <a:schemeClr val="tx2">
              <a:lumMod val="40000"/>
              <a:lumOff val="60000"/>
            </a:schemeClr>
          </a:solidFill>
        </p:spPr>
        <p:txBody>
          <a:bodyPr wrap="square" rtlCol="0">
            <a:spAutoFit/>
          </a:bodyPr>
          <a:lstStyle/>
          <a:p>
            <a:pPr algn="ctr"/>
            <a:r>
              <a:rPr lang="es-ES" sz="3200" dirty="0"/>
              <a:t>Delimitación  ≠  Demarcación</a:t>
            </a:r>
          </a:p>
          <a:p>
            <a:endParaRPr lang="es-ES" dirty="0"/>
          </a:p>
          <a:p>
            <a:r>
              <a:rPr lang="es-ES" sz="2400" dirty="0"/>
              <a:t>Las Comisiones Mixtas de Límites están a cargo de realizar la demarcación, esto incluye la cartografía oficial y la señalización del límite en el terreno</a:t>
            </a:r>
            <a:r>
              <a:rPr lang="es-ES" dirty="0"/>
              <a:t>.</a:t>
            </a:r>
          </a:p>
          <a:p>
            <a:endParaRPr lang="es-ES" dirty="0"/>
          </a:p>
          <a:p>
            <a:pPr marL="285750" indent="-285750">
              <a:buFont typeface="Arial"/>
              <a:buChar char="•"/>
            </a:pPr>
            <a:r>
              <a:rPr lang="es-ES" dirty="0"/>
              <a:t>Comisión Mixta Chile-Argentina establecida por el Protocolo de Reposición de Hitos de 1941</a:t>
            </a:r>
          </a:p>
          <a:p>
            <a:pPr marL="285750" indent="-285750">
              <a:buFont typeface="Arial"/>
              <a:buChar char="•"/>
            </a:pPr>
            <a:r>
              <a:rPr lang="es-ES" dirty="0"/>
              <a:t>Comisión Mixta Chile-Perú establecida por el Acuerdo de 1987</a:t>
            </a:r>
          </a:p>
          <a:p>
            <a:pPr marL="285750" indent="-285750">
              <a:buFont typeface="Arial"/>
              <a:buChar char="•"/>
            </a:pPr>
            <a:r>
              <a:rPr lang="es-ES" dirty="0"/>
              <a:t>Comisión Mixta Chile-Bolivia establecida por </a:t>
            </a:r>
            <a:endParaRPr lang="es-ES" dirty="0"/>
          </a:p>
          <a:p>
            <a:endParaRPr lang="es-E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16281" y="160721"/>
            <a:ext cx="1609725" cy="146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72694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7100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10551</TotalTime>
  <Words>2115</Words>
  <Application>Microsoft Office PowerPoint</Application>
  <PresentationFormat>Panorámica</PresentationFormat>
  <Paragraphs>186</Paragraphs>
  <Slides>23</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23</vt:i4>
      </vt:variant>
    </vt:vector>
  </HeadingPairs>
  <TitlesOfParts>
    <vt:vector size="31" baseType="lpstr">
      <vt:lpstr>Arial</vt:lpstr>
      <vt:lpstr>Calibri</vt:lpstr>
      <vt:lpstr>Courier New</vt:lpstr>
      <vt:lpstr>Mangal</vt:lpstr>
      <vt:lpstr>Verdana</vt:lpstr>
      <vt:lpstr>Wingdings</vt:lpstr>
      <vt:lpstr>ヒラギノ角ゴ Pro W3</vt:lpstr>
      <vt:lpstr>Tema de Office</vt:lpstr>
      <vt:lpstr>Difrol: una entidad coordinadora de la acción del Estado en la zona fronteriza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Facilitación Fronteriza Mapa de los Comités de Integración</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CHILE Y SUS FRONTERAS</dc:title>
  <dc:creator>ximena fuentes</dc:creator>
  <cp:lastModifiedBy>GERMAN ANDRES VASQUEZ</cp:lastModifiedBy>
  <cp:revision>37</cp:revision>
  <dcterms:created xsi:type="dcterms:W3CDTF">2017-08-02T04:33:04Z</dcterms:created>
  <dcterms:modified xsi:type="dcterms:W3CDTF">2017-11-20T18:23:53Z</dcterms:modified>
</cp:coreProperties>
</file>