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2" r:id="rId7"/>
    <p:sldId id="260" r:id="rId8"/>
    <p:sldId id="264" r:id="rId9"/>
    <p:sldId id="263" r:id="rId10"/>
    <p:sldId id="265" r:id="rId11"/>
    <p:sldId id="267" r:id="rId12"/>
    <p:sldId id="268" r:id="rId13"/>
    <p:sldId id="266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-135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D639E-40D2-7949-AE5B-40007D99E909}" type="datetimeFigureOut">
              <a:rPr lang="en-US" smtClean="0"/>
              <a:t>31/3/17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CE60D-0D1A-DC48-BEF6-64250BD4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310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D639E-40D2-7949-AE5B-40007D99E909}" type="datetimeFigureOut">
              <a:rPr lang="en-US" smtClean="0"/>
              <a:t>31/3/17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CE60D-0D1A-DC48-BEF6-64250BD4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512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D639E-40D2-7949-AE5B-40007D99E909}" type="datetimeFigureOut">
              <a:rPr lang="en-US" smtClean="0"/>
              <a:t>31/3/17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CE60D-0D1A-DC48-BEF6-64250BD4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92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D639E-40D2-7949-AE5B-40007D99E909}" type="datetimeFigureOut">
              <a:rPr lang="en-US" smtClean="0"/>
              <a:t>31/3/17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CE60D-0D1A-DC48-BEF6-64250BD4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692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D639E-40D2-7949-AE5B-40007D99E909}" type="datetimeFigureOut">
              <a:rPr lang="en-US" smtClean="0"/>
              <a:t>31/3/17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CE60D-0D1A-DC48-BEF6-64250BD4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221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D639E-40D2-7949-AE5B-40007D99E909}" type="datetimeFigureOut">
              <a:rPr lang="en-US" smtClean="0"/>
              <a:t>31/3/17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CE60D-0D1A-DC48-BEF6-64250BD4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870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D639E-40D2-7949-AE5B-40007D99E909}" type="datetimeFigureOut">
              <a:rPr lang="en-US" smtClean="0"/>
              <a:t>31/3/17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CE60D-0D1A-DC48-BEF6-64250BD4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922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D639E-40D2-7949-AE5B-40007D99E909}" type="datetimeFigureOut">
              <a:rPr lang="en-US" smtClean="0"/>
              <a:t>31/3/17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CE60D-0D1A-DC48-BEF6-64250BD4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059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D639E-40D2-7949-AE5B-40007D99E909}" type="datetimeFigureOut">
              <a:rPr lang="en-US" smtClean="0"/>
              <a:t>31/3/17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CE60D-0D1A-DC48-BEF6-64250BD4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855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D639E-40D2-7949-AE5B-40007D99E909}" type="datetimeFigureOut">
              <a:rPr lang="en-US" smtClean="0"/>
              <a:t>31/3/17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CE60D-0D1A-DC48-BEF6-64250BD4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238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D639E-40D2-7949-AE5B-40007D99E909}" type="datetimeFigureOut">
              <a:rPr lang="en-US" smtClean="0"/>
              <a:t>31/3/17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CE60D-0D1A-DC48-BEF6-64250BD4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084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D639E-40D2-7949-AE5B-40007D99E909}" type="datetimeFigureOut">
              <a:rPr lang="en-US" smtClean="0"/>
              <a:t>31/3/17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CE60D-0D1A-DC48-BEF6-64250BD4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969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lmarte@ela.org.ar" TargetMode="Externa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786" y="1167941"/>
            <a:ext cx="9027214" cy="2432510"/>
          </a:xfrm>
        </p:spPr>
        <p:txBody>
          <a:bodyPr>
            <a:normAutofit/>
          </a:bodyPr>
          <a:lstStyle/>
          <a:p>
            <a:r>
              <a:rPr lang="es-ES_tradnl" sz="4200" dirty="0" smtClean="0">
                <a:solidFill>
                  <a:schemeClr val="accent1"/>
                </a:solidFill>
                <a:latin typeface="Century Gothic" charset="0"/>
              </a:rPr>
              <a:t>Agenda 2030 y g</a:t>
            </a:r>
            <a:r>
              <a:rPr lang="es-ES_tradnl" sz="4200" dirty="0" smtClean="0">
                <a:solidFill>
                  <a:schemeClr val="accent1"/>
                </a:solidFill>
                <a:latin typeface="Century Gothic" charset="0"/>
              </a:rPr>
              <a:t>énero</a:t>
            </a:r>
            <a:r>
              <a:rPr lang="es-ES_tradnl" dirty="0" smtClean="0">
                <a:solidFill>
                  <a:schemeClr val="accent1"/>
                </a:solidFill>
                <a:latin typeface="Century Gothic" charset="0"/>
              </a:rPr>
              <a:t>:</a:t>
            </a:r>
            <a:br>
              <a:rPr lang="es-ES_tradnl" dirty="0" smtClean="0">
                <a:solidFill>
                  <a:schemeClr val="accent1"/>
                </a:solidFill>
                <a:latin typeface="Century Gothic" charset="0"/>
              </a:rPr>
            </a:br>
            <a:r>
              <a:rPr lang="es-ES_tradnl" sz="3400" dirty="0" smtClean="0">
                <a:solidFill>
                  <a:schemeClr val="accent1"/>
                </a:solidFill>
                <a:latin typeface="Century Gothic" charset="0"/>
              </a:rPr>
              <a:t>El rol de los Entes de Fiscalización Superior en el seguimiento de los ODS</a:t>
            </a:r>
            <a:endParaRPr lang="en-US" sz="3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7760" y="4609377"/>
            <a:ext cx="6400800" cy="1752600"/>
          </a:xfrm>
        </p:spPr>
        <p:txBody>
          <a:bodyPr>
            <a:normAutofit/>
          </a:bodyPr>
          <a:lstStyle/>
          <a:p>
            <a:pPr algn="l"/>
            <a:r>
              <a:rPr lang="en-US" sz="2000" dirty="0" err="1" smtClean="0"/>
              <a:t>Luc</a:t>
            </a:r>
            <a:r>
              <a:rPr lang="en-US" sz="2000" dirty="0" err="1" smtClean="0"/>
              <a:t>ía</a:t>
            </a:r>
            <a:r>
              <a:rPr lang="en-US" sz="2000" dirty="0" smtClean="0"/>
              <a:t> </a:t>
            </a:r>
            <a:r>
              <a:rPr lang="en-US" sz="2000" dirty="0" err="1" smtClean="0"/>
              <a:t>Martelotte</a:t>
            </a:r>
            <a:endParaRPr lang="en-US" sz="2000" dirty="0" smtClean="0"/>
          </a:p>
          <a:p>
            <a:pPr algn="l"/>
            <a:r>
              <a:rPr lang="en-US" sz="2000" dirty="0" err="1" smtClean="0"/>
              <a:t>Directora</a:t>
            </a:r>
            <a:r>
              <a:rPr lang="en-US" sz="2000" dirty="0" smtClean="0"/>
              <a:t> </a:t>
            </a:r>
            <a:r>
              <a:rPr lang="en-US" sz="2000" dirty="0" err="1" smtClean="0"/>
              <a:t>Ejecutiva</a:t>
            </a:r>
            <a:r>
              <a:rPr lang="en-US" sz="2000" dirty="0" smtClean="0"/>
              <a:t> </a:t>
            </a:r>
            <a:r>
              <a:rPr lang="en-US" sz="2000" dirty="0" err="1" smtClean="0"/>
              <a:t>Adjunta</a:t>
            </a:r>
            <a:endParaRPr lang="en-US" sz="2000" dirty="0" smtClean="0"/>
          </a:p>
          <a:p>
            <a:pPr algn="l"/>
            <a:r>
              <a:rPr lang="en-US" sz="2000" dirty="0" err="1" smtClean="0"/>
              <a:t>Equipo</a:t>
            </a:r>
            <a:r>
              <a:rPr lang="en-US" sz="2000" dirty="0" smtClean="0"/>
              <a:t> </a:t>
            </a:r>
            <a:r>
              <a:rPr lang="en-US" sz="2000" dirty="0" err="1" smtClean="0"/>
              <a:t>Latinoamericano</a:t>
            </a:r>
            <a:r>
              <a:rPr lang="en-US" sz="2000" dirty="0" smtClean="0"/>
              <a:t> de </a:t>
            </a:r>
            <a:r>
              <a:rPr lang="en-US" sz="2000" dirty="0" err="1" smtClean="0"/>
              <a:t>Justicia</a:t>
            </a:r>
            <a:r>
              <a:rPr lang="en-US" sz="2000" dirty="0" smtClean="0"/>
              <a:t> y </a:t>
            </a:r>
            <a:r>
              <a:rPr lang="en-US" sz="2000" dirty="0" err="1" smtClean="0"/>
              <a:t>Género</a:t>
            </a:r>
            <a:endParaRPr lang="en-US" sz="2000" dirty="0"/>
          </a:p>
        </p:txBody>
      </p:sp>
      <p:pic>
        <p:nvPicPr>
          <p:cNvPr id="4" name="Picture 7" descr="\\Elaserver\ela\PROYECTOS\2015 - 2017 Unión Europea - Violencia contra las mujeres\Comunicación\Logos\LogoEL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3996" y="4639345"/>
            <a:ext cx="1781368" cy="1072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909880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619" y="143245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s-ES_tradnl" sz="2800" dirty="0" smtClean="0">
                <a:solidFill>
                  <a:schemeClr val="accent1"/>
                </a:solidFill>
                <a:latin typeface="Century Gothic" charset="0"/>
              </a:rPr>
              <a:t>El rol de los Entes de Fiscalización Superior en el seguimiento de los ODS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619" y="1430727"/>
            <a:ext cx="8847381" cy="5270331"/>
          </a:xfrm>
        </p:spPr>
        <p:txBody>
          <a:bodyPr>
            <a:normAutofit lnSpcReduction="10000"/>
          </a:bodyPr>
          <a:lstStyle/>
          <a:p>
            <a:r>
              <a:rPr lang="en-US" sz="2500" dirty="0">
                <a:latin typeface="Century Gothic" charset="0"/>
              </a:rPr>
              <a:t>Agenda </a:t>
            </a:r>
            <a:r>
              <a:rPr lang="en-US" sz="2500" dirty="0" smtClean="0">
                <a:latin typeface="Century Gothic" charset="0"/>
              </a:rPr>
              <a:t>2030: </a:t>
            </a:r>
            <a:r>
              <a:rPr lang="en-US" sz="2500" dirty="0" err="1" smtClean="0">
                <a:latin typeface="Century Gothic" charset="0"/>
              </a:rPr>
              <a:t>oportunidad</a:t>
            </a:r>
            <a:r>
              <a:rPr lang="en-US" sz="2500" dirty="0" smtClean="0">
                <a:latin typeface="Century Gothic" charset="0"/>
              </a:rPr>
              <a:t> </a:t>
            </a:r>
            <a:r>
              <a:rPr lang="en-US" sz="2500" dirty="0" err="1">
                <a:latin typeface="Century Gothic" charset="0"/>
              </a:rPr>
              <a:t>para</a:t>
            </a:r>
            <a:r>
              <a:rPr lang="en-US" sz="2500" dirty="0">
                <a:latin typeface="Century Gothic" charset="0"/>
              </a:rPr>
              <a:t> </a:t>
            </a:r>
            <a:r>
              <a:rPr lang="en-US" sz="2500" dirty="0" err="1">
                <a:latin typeface="Century Gothic" charset="0"/>
              </a:rPr>
              <a:t>mejorar</a:t>
            </a:r>
            <a:r>
              <a:rPr lang="en-US" sz="2500" dirty="0">
                <a:latin typeface="Century Gothic" charset="0"/>
              </a:rPr>
              <a:t> y </a:t>
            </a:r>
            <a:r>
              <a:rPr lang="en-US" sz="2500" dirty="0" err="1">
                <a:latin typeface="Century Gothic" charset="0"/>
              </a:rPr>
              <a:t>consolidar</a:t>
            </a:r>
            <a:r>
              <a:rPr lang="en-US" sz="2500" dirty="0">
                <a:latin typeface="Century Gothic" charset="0"/>
              </a:rPr>
              <a:t> los </a:t>
            </a:r>
            <a:r>
              <a:rPr lang="en-US" sz="2500" dirty="0" err="1">
                <a:latin typeface="Century Gothic" charset="0"/>
              </a:rPr>
              <a:t>sistemas</a:t>
            </a:r>
            <a:r>
              <a:rPr lang="en-US" sz="2500" dirty="0">
                <a:latin typeface="Century Gothic" charset="0"/>
              </a:rPr>
              <a:t> de </a:t>
            </a:r>
            <a:r>
              <a:rPr lang="en-US" sz="2500" dirty="0" err="1">
                <a:latin typeface="Century Gothic" charset="0"/>
              </a:rPr>
              <a:t>registros</a:t>
            </a:r>
            <a:r>
              <a:rPr lang="en-US" sz="2500" dirty="0">
                <a:latin typeface="Century Gothic" charset="0"/>
              </a:rPr>
              <a:t> y </a:t>
            </a:r>
            <a:r>
              <a:rPr lang="en-US" sz="2500" dirty="0" err="1">
                <a:latin typeface="Century Gothic" charset="0"/>
              </a:rPr>
              <a:t>estadísticos</a:t>
            </a:r>
            <a:r>
              <a:rPr lang="en-US" sz="2500" dirty="0">
                <a:latin typeface="Century Gothic" charset="0"/>
              </a:rPr>
              <a:t> </a:t>
            </a:r>
            <a:r>
              <a:rPr lang="en-US" sz="2500" dirty="0" err="1">
                <a:latin typeface="Century Gothic" charset="0"/>
              </a:rPr>
              <a:t>desde</a:t>
            </a:r>
            <a:r>
              <a:rPr lang="en-US" sz="2500" dirty="0">
                <a:latin typeface="Century Gothic" charset="0"/>
              </a:rPr>
              <a:t> </a:t>
            </a:r>
            <a:r>
              <a:rPr lang="en-US" sz="2500" dirty="0" err="1">
                <a:latin typeface="Century Gothic" charset="0"/>
              </a:rPr>
              <a:t>una</a:t>
            </a:r>
            <a:r>
              <a:rPr lang="en-US" sz="2500" dirty="0">
                <a:latin typeface="Century Gothic" charset="0"/>
              </a:rPr>
              <a:t> </a:t>
            </a:r>
            <a:r>
              <a:rPr lang="en-US" sz="2500" dirty="0" err="1">
                <a:latin typeface="Century Gothic" charset="0"/>
              </a:rPr>
              <a:t>perspectiva</a:t>
            </a:r>
            <a:r>
              <a:rPr lang="en-US" sz="2500" dirty="0">
                <a:latin typeface="Century Gothic" charset="0"/>
              </a:rPr>
              <a:t> de </a:t>
            </a:r>
            <a:r>
              <a:rPr lang="en-US" sz="2500" dirty="0" err="1">
                <a:latin typeface="Century Gothic" charset="0"/>
              </a:rPr>
              <a:t>género</a:t>
            </a:r>
            <a:r>
              <a:rPr lang="en-US" sz="2500" dirty="0">
                <a:latin typeface="Century Gothic" charset="0"/>
              </a:rPr>
              <a:t> </a:t>
            </a:r>
            <a:r>
              <a:rPr lang="en-US" sz="2500" dirty="0" smtClean="0">
                <a:latin typeface="Century Gothic" charset="0"/>
              </a:rPr>
              <a:t>y </a:t>
            </a:r>
            <a:r>
              <a:rPr lang="en-US" sz="2500" dirty="0" err="1">
                <a:latin typeface="Century Gothic" charset="0"/>
              </a:rPr>
              <a:t>promover</a:t>
            </a:r>
            <a:r>
              <a:rPr lang="en-US" sz="2500" dirty="0">
                <a:latin typeface="Century Gothic" charset="0"/>
              </a:rPr>
              <a:t> los </a:t>
            </a:r>
            <a:r>
              <a:rPr lang="en-US" sz="2500" dirty="0" err="1">
                <a:latin typeface="Century Gothic" charset="0"/>
              </a:rPr>
              <a:t>datos</a:t>
            </a:r>
            <a:r>
              <a:rPr lang="en-US" sz="2500" dirty="0">
                <a:latin typeface="Century Gothic" charset="0"/>
              </a:rPr>
              <a:t> </a:t>
            </a:r>
            <a:r>
              <a:rPr lang="en-US" sz="2500" dirty="0" err="1">
                <a:latin typeface="Century Gothic" charset="0"/>
              </a:rPr>
              <a:t>abiertos</a:t>
            </a:r>
            <a:r>
              <a:rPr lang="en-US" sz="2500" dirty="0">
                <a:latin typeface="Century Gothic" charset="0"/>
              </a:rPr>
              <a:t> </a:t>
            </a:r>
            <a:r>
              <a:rPr lang="en-US" sz="2500" dirty="0" err="1">
                <a:latin typeface="Century Gothic" charset="0"/>
              </a:rPr>
              <a:t>para</a:t>
            </a:r>
            <a:r>
              <a:rPr lang="en-US" sz="2500" dirty="0">
                <a:latin typeface="Century Gothic" charset="0"/>
              </a:rPr>
              <a:t> </a:t>
            </a:r>
            <a:r>
              <a:rPr lang="en-US" sz="2500" dirty="0" err="1">
                <a:latin typeface="Century Gothic" charset="0"/>
              </a:rPr>
              <a:t>lograr</a:t>
            </a:r>
            <a:r>
              <a:rPr lang="en-US" sz="2500" dirty="0">
                <a:latin typeface="Century Gothic" charset="0"/>
              </a:rPr>
              <a:t> el </a:t>
            </a:r>
            <a:r>
              <a:rPr lang="en-US" sz="2500" dirty="0" err="1">
                <a:latin typeface="Century Gothic" charset="0"/>
              </a:rPr>
              <a:t>monitoreo</a:t>
            </a:r>
            <a:r>
              <a:rPr lang="en-US" sz="2500" dirty="0">
                <a:latin typeface="Century Gothic" charset="0"/>
              </a:rPr>
              <a:t> </a:t>
            </a:r>
            <a:r>
              <a:rPr lang="en-US" sz="2500" dirty="0" smtClean="0">
                <a:latin typeface="Century Gothic" charset="0"/>
              </a:rPr>
              <a:t>de </a:t>
            </a:r>
            <a:r>
              <a:rPr lang="en-US" sz="2500" dirty="0" err="1">
                <a:latin typeface="Century Gothic" charset="0"/>
              </a:rPr>
              <a:t>las</a:t>
            </a:r>
            <a:r>
              <a:rPr lang="en-US" sz="2500" dirty="0">
                <a:latin typeface="Century Gothic" charset="0"/>
              </a:rPr>
              <a:t> </a:t>
            </a:r>
            <a:r>
              <a:rPr lang="en-US" sz="2500" dirty="0" err="1">
                <a:latin typeface="Century Gothic" charset="0"/>
              </a:rPr>
              <a:t>políticas</a:t>
            </a:r>
            <a:r>
              <a:rPr lang="en-US" sz="2500" dirty="0">
                <a:latin typeface="Century Gothic" charset="0"/>
              </a:rPr>
              <a:t> </a:t>
            </a:r>
            <a:r>
              <a:rPr lang="en-US" sz="2500" dirty="0" err="1">
                <a:latin typeface="Century Gothic" charset="0"/>
              </a:rPr>
              <a:t>públicas</a:t>
            </a:r>
            <a:r>
              <a:rPr lang="en-US" sz="2500" dirty="0">
                <a:latin typeface="Century Gothic" charset="0"/>
              </a:rPr>
              <a:t> y los ODS </a:t>
            </a:r>
            <a:endParaRPr lang="en-US" sz="2500" dirty="0" smtClean="0">
              <a:latin typeface="Century Gothic" charset="0"/>
            </a:endParaRPr>
          </a:p>
          <a:p>
            <a:pPr marL="0" indent="0">
              <a:buNone/>
            </a:pPr>
            <a:endParaRPr lang="en-US" sz="2500" dirty="0" smtClean="0">
              <a:latin typeface="Century Gothic" charset="0"/>
            </a:endParaRPr>
          </a:p>
          <a:p>
            <a:r>
              <a:rPr lang="en-US" sz="2500" dirty="0" err="1" smtClean="0">
                <a:latin typeface="Century Gothic" charset="0"/>
              </a:rPr>
              <a:t>Necesidad</a:t>
            </a:r>
            <a:r>
              <a:rPr lang="en-US" sz="2500" dirty="0" smtClean="0">
                <a:latin typeface="Century Gothic" charset="0"/>
              </a:rPr>
              <a:t> de </a:t>
            </a:r>
            <a:r>
              <a:rPr lang="en-US" sz="2500" dirty="0" err="1" smtClean="0">
                <a:latin typeface="Century Gothic" charset="0"/>
              </a:rPr>
              <a:t>vincular</a:t>
            </a:r>
            <a:r>
              <a:rPr lang="en-US" sz="2500" dirty="0" smtClean="0">
                <a:latin typeface="Century Gothic" charset="0"/>
              </a:rPr>
              <a:t> la Agenda 2030 con los </a:t>
            </a:r>
            <a:r>
              <a:rPr lang="en-US" sz="2500" dirty="0" err="1" smtClean="0">
                <a:latin typeface="Century Gothic" charset="0"/>
              </a:rPr>
              <a:t>compromisos</a:t>
            </a:r>
            <a:r>
              <a:rPr lang="en-US" sz="2500" dirty="0" smtClean="0">
                <a:latin typeface="Century Gothic" charset="0"/>
              </a:rPr>
              <a:t> </a:t>
            </a:r>
            <a:r>
              <a:rPr lang="en-US" sz="2500" dirty="0" err="1" smtClean="0">
                <a:latin typeface="Century Gothic" charset="0"/>
              </a:rPr>
              <a:t>regionales</a:t>
            </a:r>
            <a:r>
              <a:rPr lang="en-US" sz="2500" dirty="0" smtClean="0">
                <a:latin typeface="Century Gothic" charset="0"/>
              </a:rPr>
              <a:t> (en </a:t>
            </a:r>
            <a:r>
              <a:rPr lang="en-US" sz="2500" dirty="0" err="1" smtClean="0">
                <a:latin typeface="Century Gothic" charset="0"/>
              </a:rPr>
              <a:t>ocasiones</a:t>
            </a:r>
            <a:r>
              <a:rPr lang="en-US" sz="2500" dirty="0" smtClean="0">
                <a:latin typeface="Century Gothic" charset="0"/>
              </a:rPr>
              <a:t> son </a:t>
            </a:r>
            <a:r>
              <a:rPr lang="en-US" sz="2500" dirty="0" err="1" smtClean="0">
                <a:latin typeface="Century Gothic" charset="0"/>
              </a:rPr>
              <a:t>superadores</a:t>
            </a:r>
            <a:r>
              <a:rPr lang="en-US" sz="2500" dirty="0" smtClean="0">
                <a:latin typeface="Century Gothic" charset="0"/>
              </a:rPr>
              <a:t>)</a:t>
            </a:r>
          </a:p>
          <a:p>
            <a:pPr marL="0" indent="0">
              <a:buNone/>
            </a:pPr>
            <a:endParaRPr lang="en-US" sz="2500" dirty="0" smtClean="0">
              <a:latin typeface="Century Gothic" charset="0"/>
            </a:endParaRPr>
          </a:p>
          <a:p>
            <a:r>
              <a:rPr lang="en-US" sz="2500" dirty="0" err="1" smtClean="0">
                <a:latin typeface="Century Gothic" charset="0"/>
              </a:rPr>
              <a:t>Análisis</a:t>
            </a:r>
            <a:r>
              <a:rPr lang="en-US" sz="2500" dirty="0" smtClean="0">
                <a:latin typeface="Century Gothic" charset="0"/>
              </a:rPr>
              <a:t> no </a:t>
            </a:r>
            <a:r>
              <a:rPr lang="en-US" sz="2500" dirty="0" err="1" smtClean="0">
                <a:latin typeface="Century Gothic" charset="0"/>
              </a:rPr>
              <a:t>sólo</a:t>
            </a:r>
            <a:r>
              <a:rPr lang="en-US" sz="2500" dirty="0" smtClean="0">
                <a:latin typeface="Century Gothic" charset="0"/>
              </a:rPr>
              <a:t> de los </a:t>
            </a:r>
            <a:r>
              <a:rPr lang="en-US" sz="2500" dirty="0" err="1" smtClean="0">
                <a:latin typeface="Century Gothic" charset="0"/>
              </a:rPr>
              <a:t>mecanismos</a:t>
            </a:r>
            <a:r>
              <a:rPr lang="en-US" sz="2500" dirty="0" smtClean="0">
                <a:latin typeface="Century Gothic" charset="0"/>
              </a:rPr>
              <a:t> </a:t>
            </a:r>
            <a:r>
              <a:rPr lang="en-US" sz="2500" dirty="0" err="1" smtClean="0">
                <a:latin typeface="Century Gothic" charset="0"/>
              </a:rPr>
              <a:t>para</a:t>
            </a:r>
            <a:r>
              <a:rPr lang="en-US" sz="2500" dirty="0" smtClean="0">
                <a:latin typeface="Century Gothic" charset="0"/>
              </a:rPr>
              <a:t> el </a:t>
            </a:r>
            <a:r>
              <a:rPr lang="en-US" sz="2500" dirty="0" err="1" smtClean="0">
                <a:latin typeface="Century Gothic" charset="0"/>
              </a:rPr>
              <a:t>adelanto</a:t>
            </a:r>
            <a:r>
              <a:rPr lang="en-US" sz="2500" dirty="0" smtClean="0">
                <a:latin typeface="Century Gothic" charset="0"/>
              </a:rPr>
              <a:t> de </a:t>
            </a:r>
            <a:r>
              <a:rPr lang="en-US" sz="2500" dirty="0" err="1" smtClean="0">
                <a:latin typeface="Century Gothic" charset="0"/>
              </a:rPr>
              <a:t>las</a:t>
            </a:r>
            <a:r>
              <a:rPr lang="en-US" sz="2500" dirty="0" smtClean="0">
                <a:latin typeface="Century Gothic" charset="0"/>
              </a:rPr>
              <a:t> </a:t>
            </a:r>
            <a:r>
              <a:rPr lang="en-US" sz="2500" dirty="0" err="1" smtClean="0">
                <a:latin typeface="Century Gothic" charset="0"/>
              </a:rPr>
              <a:t>mujeres</a:t>
            </a:r>
            <a:r>
              <a:rPr lang="en-US" sz="2500" dirty="0" smtClean="0">
                <a:latin typeface="Century Gothic" charset="0"/>
              </a:rPr>
              <a:t> (MAM), </a:t>
            </a:r>
            <a:r>
              <a:rPr lang="en-US" sz="2500" dirty="0" err="1" smtClean="0">
                <a:latin typeface="Century Gothic" charset="0"/>
              </a:rPr>
              <a:t>sino</a:t>
            </a:r>
            <a:r>
              <a:rPr lang="en-US" sz="2500" dirty="0" smtClean="0">
                <a:latin typeface="Century Gothic" charset="0"/>
              </a:rPr>
              <a:t> los </a:t>
            </a:r>
            <a:r>
              <a:rPr lang="en-US" sz="2500" dirty="0" err="1" smtClean="0">
                <a:latin typeface="Century Gothic" charset="0"/>
              </a:rPr>
              <a:t>programas</a:t>
            </a:r>
            <a:r>
              <a:rPr lang="en-US" sz="2500" dirty="0" smtClean="0">
                <a:latin typeface="Century Gothic" charset="0"/>
              </a:rPr>
              <a:t> </a:t>
            </a:r>
            <a:r>
              <a:rPr lang="en-US" sz="2500" dirty="0" err="1" smtClean="0">
                <a:latin typeface="Century Gothic" charset="0"/>
              </a:rPr>
              <a:t>para</a:t>
            </a:r>
            <a:r>
              <a:rPr lang="en-US" sz="2500" dirty="0" smtClean="0">
                <a:latin typeface="Century Gothic" charset="0"/>
              </a:rPr>
              <a:t> </a:t>
            </a:r>
            <a:r>
              <a:rPr lang="en-US" sz="2500" dirty="0" err="1" smtClean="0">
                <a:latin typeface="Century Gothic" charset="0"/>
              </a:rPr>
              <a:t>promover</a:t>
            </a:r>
            <a:r>
              <a:rPr lang="en-US" sz="2500" dirty="0" smtClean="0">
                <a:latin typeface="Century Gothic" charset="0"/>
              </a:rPr>
              <a:t> la </a:t>
            </a:r>
            <a:r>
              <a:rPr lang="en-US" sz="2500" dirty="0" err="1" smtClean="0">
                <a:latin typeface="Century Gothic" charset="0"/>
              </a:rPr>
              <a:t>igualdad</a:t>
            </a:r>
            <a:r>
              <a:rPr lang="en-US" sz="2500" dirty="0" smtClean="0">
                <a:latin typeface="Century Gothic" charset="0"/>
              </a:rPr>
              <a:t> de </a:t>
            </a:r>
            <a:r>
              <a:rPr lang="en-US" sz="2500" dirty="0" err="1" smtClean="0">
                <a:latin typeface="Century Gothic" charset="0"/>
              </a:rPr>
              <a:t>género</a:t>
            </a:r>
            <a:r>
              <a:rPr lang="en-US" sz="2500" dirty="0" smtClean="0">
                <a:latin typeface="Century Gothic" charset="0"/>
              </a:rPr>
              <a:t> en los </a:t>
            </a:r>
            <a:r>
              <a:rPr lang="en-US" sz="2500" dirty="0" err="1" smtClean="0">
                <a:latin typeface="Century Gothic" charset="0"/>
              </a:rPr>
              <a:t>diferentes</a:t>
            </a:r>
            <a:r>
              <a:rPr lang="en-US" sz="2500" dirty="0" smtClean="0">
                <a:latin typeface="Century Gothic" charset="0"/>
              </a:rPr>
              <a:t> </a:t>
            </a:r>
            <a:r>
              <a:rPr lang="en-US" sz="2500" dirty="0" err="1" smtClean="0">
                <a:latin typeface="Century Gothic" charset="0"/>
              </a:rPr>
              <a:t>ministerios</a:t>
            </a:r>
            <a:r>
              <a:rPr lang="en-US" sz="2500" dirty="0" smtClean="0">
                <a:latin typeface="Century Gothic" charset="0"/>
              </a:rPr>
              <a:t>: </a:t>
            </a:r>
            <a:r>
              <a:rPr lang="en-US" sz="2500" dirty="0" err="1" smtClean="0">
                <a:latin typeface="Century Gothic" charset="0"/>
              </a:rPr>
              <a:t>ej</a:t>
            </a:r>
            <a:r>
              <a:rPr lang="en-US" sz="2500" dirty="0" smtClean="0">
                <a:latin typeface="Century Gothic" charset="0"/>
              </a:rPr>
              <a:t> </a:t>
            </a:r>
            <a:r>
              <a:rPr lang="en-US" sz="2500" dirty="0" err="1" smtClean="0">
                <a:latin typeface="Century Gothic" charset="0"/>
              </a:rPr>
              <a:t>educación</a:t>
            </a:r>
            <a:r>
              <a:rPr lang="en-US" sz="2500" dirty="0" smtClean="0">
                <a:latin typeface="Century Gothic" charset="0"/>
              </a:rPr>
              <a:t>, </a:t>
            </a:r>
            <a:r>
              <a:rPr lang="en-US" sz="2500" dirty="0" err="1" smtClean="0">
                <a:latin typeface="Century Gothic" charset="0"/>
              </a:rPr>
              <a:t>salud</a:t>
            </a:r>
            <a:r>
              <a:rPr lang="en-US" sz="2500" dirty="0" smtClean="0">
                <a:latin typeface="Century Gothic" charset="0"/>
              </a:rPr>
              <a:t>, </a:t>
            </a:r>
            <a:r>
              <a:rPr lang="en-US" sz="2500" dirty="0" err="1" smtClean="0">
                <a:latin typeface="Century Gothic" charset="0"/>
              </a:rPr>
              <a:t>justicia</a:t>
            </a:r>
            <a:r>
              <a:rPr lang="en-US" sz="2500" dirty="0" smtClean="0">
                <a:latin typeface="Century Gothic" charset="0"/>
              </a:rPr>
              <a:t>. </a:t>
            </a:r>
          </a:p>
          <a:p>
            <a:endParaRPr lang="en-US" sz="2500" dirty="0">
              <a:latin typeface="Century 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92327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982" y="27463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s-ES_tradnl" sz="2800" dirty="0" smtClean="0">
                <a:solidFill>
                  <a:schemeClr val="accent1"/>
                </a:solidFill>
                <a:latin typeface="Century Gothic" charset="0"/>
              </a:rPr>
              <a:t>El rol de los Entes de Fiscalización Superior en el seguimiento de los ODS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162" y="1417638"/>
            <a:ext cx="8365638" cy="5181225"/>
          </a:xfrm>
        </p:spPr>
        <p:txBody>
          <a:bodyPr>
            <a:normAutofit fontScale="92500" lnSpcReduction="20000"/>
          </a:bodyPr>
          <a:lstStyle/>
          <a:p>
            <a:r>
              <a:rPr lang="en-US" sz="2500" b="1" dirty="0" err="1">
                <a:latin typeface="Century Gothic" charset="0"/>
              </a:rPr>
              <a:t>Indicadores</a:t>
            </a:r>
            <a:r>
              <a:rPr lang="en-US" sz="2500" b="1" dirty="0">
                <a:latin typeface="Century Gothic" charset="0"/>
              </a:rPr>
              <a:t> </a:t>
            </a:r>
            <a:r>
              <a:rPr lang="en-US" sz="2500" b="1" dirty="0" err="1">
                <a:latin typeface="Century Gothic" charset="0"/>
              </a:rPr>
              <a:t>para</a:t>
            </a:r>
            <a:r>
              <a:rPr lang="en-US" sz="2500" b="1" dirty="0">
                <a:latin typeface="Century Gothic" charset="0"/>
              </a:rPr>
              <a:t> el ODS </a:t>
            </a:r>
            <a:r>
              <a:rPr lang="en-US" sz="2500" b="1" dirty="0" smtClean="0">
                <a:latin typeface="Century Gothic" charset="0"/>
              </a:rPr>
              <a:t>5</a:t>
            </a:r>
          </a:p>
          <a:p>
            <a:pPr marL="0" indent="0">
              <a:buNone/>
            </a:pPr>
            <a:endParaRPr lang="en-US" sz="2500" b="1" dirty="0">
              <a:latin typeface="Century Gothic" charset="0"/>
            </a:endParaRPr>
          </a:p>
          <a:p>
            <a:r>
              <a:rPr lang="es-AR" sz="2500" b="1" dirty="0">
                <a:latin typeface="Century Gothic" charset="0"/>
              </a:rPr>
              <a:t>Indicador 5.1.1</a:t>
            </a:r>
            <a:r>
              <a:rPr lang="es-AR" sz="2500" dirty="0">
                <a:latin typeface="Century Gothic" charset="0"/>
              </a:rPr>
              <a:t>: Si los marcos legales promueven la igualdad y no discriminación por motivos de sexo </a:t>
            </a:r>
          </a:p>
          <a:p>
            <a:r>
              <a:rPr lang="es-AR" sz="2500" b="1" dirty="0">
                <a:latin typeface="Century Gothic" charset="0"/>
              </a:rPr>
              <a:t>Indicador 5.2.1</a:t>
            </a:r>
            <a:r>
              <a:rPr lang="es-AR" sz="2500" dirty="0">
                <a:latin typeface="Century Gothic" charset="0"/>
              </a:rPr>
              <a:t>: Proporción de mujeres mayores de 15 años alguna vez en pareja que han sufrido violencia física, sexual o psicológica, en los últimos 12 meses, por tipo de violencia y </a:t>
            </a:r>
            <a:r>
              <a:rPr lang="es-AR" sz="2500" dirty="0" smtClean="0">
                <a:latin typeface="Century Gothic" charset="0"/>
              </a:rPr>
              <a:t>edad</a:t>
            </a:r>
          </a:p>
          <a:p>
            <a:r>
              <a:rPr lang="es-AR" sz="2500" b="1" dirty="0" smtClean="0">
                <a:latin typeface="Century Gothic" charset="0"/>
              </a:rPr>
              <a:t>Indicador 5.2.2: </a:t>
            </a:r>
            <a:r>
              <a:rPr lang="es-AR" sz="2500" dirty="0" smtClean="0">
                <a:latin typeface="Century Gothic" charset="0"/>
              </a:rPr>
              <a:t>Proporci</a:t>
            </a:r>
            <a:r>
              <a:rPr lang="es-AR" sz="2500" dirty="0" smtClean="0">
                <a:latin typeface="Century Gothic" charset="0"/>
              </a:rPr>
              <a:t>ón de mujeres </a:t>
            </a:r>
            <a:r>
              <a:rPr lang="es-AR" sz="2500" dirty="0" smtClean="0">
                <a:latin typeface="Century Gothic" charset="0"/>
              </a:rPr>
              <a:t>mayores de 15 años que han sufrido violencia f</a:t>
            </a:r>
            <a:r>
              <a:rPr lang="es-AR" sz="2500" dirty="0" smtClean="0">
                <a:latin typeface="Century Gothic" charset="0"/>
              </a:rPr>
              <a:t>ísica por alguien diferente a su pareja</a:t>
            </a:r>
          </a:p>
          <a:p>
            <a:r>
              <a:rPr lang="es-AR" sz="2500" b="1" dirty="0" smtClean="0">
                <a:latin typeface="Century Gothic" charset="0"/>
              </a:rPr>
              <a:t>Indicador 5.3.1</a:t>
            </a:r>
            <a:r>
              <a:rPr lang="es-AR" sz="2500" dirty="0" smtClean="0">
                <a:latin typeface="Century Gothic" charset="0"/>
              </a:rPr>
              <a:t>: Proporción de mujeres menores de 18 años unidas en matrimonio</a:t>
            </a:r>
          </a:p>
          <a:p>
            <a:r>
              <a:rPr lang="es-AR" sz="2500" b="1" dirty="0" smtClean="0">
                <a:latin typeface="Century Gothic" charset="0"/>
              </a:rPr>
              <a:t>Indicador 5.3.2</a:t>
            </a:r>
            <a:r>
              <a:rPr lang="es-AR" sz="2500" dirty="0" smtClean="0">
                <a:latin typeface="Century Gothic" charset="0"/>
              </a:rPr>
              <a:t>: Proporción de mujeres sometidas a mutilación genital femenina</a:t>
            </a:r>
            <a:endParaRPr lang="en-US" sz="2500" dirty="0">
              <a:latin typeface="Century Gothic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59119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_tradnl" sz="2800" dirty="0" smtClean="0">
                <a:solidFill>
                  <a:schemeClr val="accent1"/>
                </a:solidFill>
                <a:latin typeface="Century Gothic" charset="0"/>
              </a:rPr>
              <a:t>El rol de los Entes de Fiscalización Superior en el seguimiento de los ODS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462351" cy="5144656"/>
          </a:xfrm>
        </p:spPr>
        <p:txBody>
          <a:bodyPr>
            <a:normAutofit lnSpcReduction="10000"/>
          </a:bodyPr>
          <a:lstStyle/>
          <a:p>
            <a:r>
              <a:rPr lang="es-AR" sz="2300" b="1" dirty="0">
                <a:latin typeface="Century Gothic" charset="0"/>
              </a:rPr>
              <a:t>Indicador 5.4.1</a:t>
            </a:r>
            <a:r>
              <a:rPr lang="es-AR" sz="2300" dirty="0">
                <a:latin typeface="Century Gothic" charset="0"/>
              </a:rPr>
              <a:t>:Porcentaje de tiempo dedicado al trabajo doméstico no remunerado por sexo, edad y lugar</a:t>
            </a:r>
          </a:p>
          <a:p>
            <a:r>
              <a:rPr lang="es-AR" sz="2300" b="1" dirty="0">
                <a:latin typeface="Century Gothic" charset="0"/>
              </a:rPr>
              <a:t>Indicador 5.5.1: </a:t>
            </a:r>
            <a:r>
              <a:rPr lang="es-AR" sz="2300" dirty="0">
                <a:latin typeface="Century Gothic" charset="0"/>
              </a:rPr>
              <a:t>Porcentaje de mujeres en congresos nacionales y gobiernos locales</a:t>
            </a:r>
          </a:p>
          <a:p>
            <a:r>
              <a:rPr lang="es-AR" sz="2300" b="1" dirty="0">
                <a:latin typeface="Century Gothic" charset="0"/>
              </a:rPr>
              <a:t>Indicador 5.5.2: </a:t>
            </a:r>
            <a:r>
              <a:rPr lang="es-AR" sz="2300" dirty="0">
                <a:latin typeface="Century Gothic" charset="0"/>
              </a:rPr>
              <a:t>Porcentaje de mujeres en posiciones directivas</a:t>
            </a:r>
          </a:p>
          <a:p>
            <a:r>
              <a:rPr lang="es-AR" sz="2300" b="1" dirty="0">
                <a:latin typeface="Century Gothic" charset="0"/>
              </a:rPr>
              <a:t>Indicador </a:t>
            </a:r>
            <a:r>
              <a:rPr lang="es-AR" sz="2300" b="1" dirty="0" smtClean="0">
                <a:latin typeface="Century Gothic" charset="0"/>
              </a:rPr>
              <a:t>5.6.1 </a:t>
            </a:r>
            <a:r>
              <a:rPr lang="es-AR" sz="2300" dirty="0">
                <a:latin typeface="Century Gothic" charset="0"/>
              </a:rPr>
              <a:t>Proporción de mujeres entre 15–49 años que toman sus propias decisiones respecto de relaciones sexuales, contracepción y salud </a:t>
            </a:r>
            <a:r>
              <a:rPr lang="es-AR" sz="2300" dirty="0" smtClean="0">
                <a:latin typeface="Century Gothic" charset="0"/>
              </a:rPr>
              <a:t>reproductiva</a:t>
            </a:r>
            <a:endParaRPr lang="es-AR" sz="2300" dirty="0">
              <a:latin typeface="Century Gothic" charset="0"/>
            </a:endParaRPr>
          </a:p>
          <a:p>
            <a:r>
              <a:rPr lang="es-AR" sz="2300" b="1" dirty="0">
                <a:latin typeface="Century Gothic" charset="0"/>
              </a:rPr>
              <a:t>Indicador 5.6.2 </a:t>
            </a:r>
            <a:r>
              <a:rPr lang="es-AR" sz="2300" dirty="0">
                <a:latin typeface="Century Gothic" charset="0"/>
              </a:rPr>
              <a:t>Número de países con leyes y regulaciones que garantizan a las mujeres entre 15 y 49 años el acceso a salud sexual y </a:t>
            </a:r>
            <a:r>
              <a:rPr lang="es-AR" sz="2300" dirty="0" smtClean="0">
                <a:latin typeface="Century Gothic" charset="0"/>
              </a:rPr>
              <a:t>reproductiva</a:t>
            </a:r>
            <a:r>
              <a:rPr lang="es-AR" sz="2300" dirty="0">
                <a:latin typeface="Century Gothic" charset="0"/>
              </a:rPr>
              <a:t>, información y educación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09195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_tradnl" sz="2800" dirty="0" smtClean="0">
                <a:solidFill>
                  <a:schemeClr val="accent1"/>
                </a:solidFill>
                <a:latin typeface="Century Gothic" charset="0"/>
              </a:rPr>
              <a:t>El rol de los Entes de Fiscalización Superior en el seguimiento de los ODS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500" dirty="0" err="1">
                <a:latin typeface="Century Gothic" charset="0"/>
              </a:rPr>
              <a:t>Importancia</a:t>
            </a:r>
            <a:r>
              <a:rPr lang="en-US" sz="2500" dirty="0">
                <a:latin typeface="Century Gothic" charset="0"/>
              </a:rPr>
              <a:t> de </a:t>
            </a:r>
            <a:r>
              <a:rPr lang="en-US" sz="2500" dirty="0" err="1">
                <a:latin typeface="Century Gothic" charset="0"/>
              </a:rPr>
              <a:t>abordar</a:t>
            </a:r>
            <a:r>
              <a:rPr lang="en-US" sz="2500" dirty="0">
                <a:latin typeface="Century Gothic" charset="0"/>
              </a:rPr>
              <a:t> </a:t>
            </a:r>
            <a:r>
              <a:rPr lang="en-US" sz="2500" dirty="0" err="1">
                <a:latin typeface="Century Gothic" charset="0"/>
              </a:rPr>
              <a:t>Violencia</a:t>
            </a:r>
            <a:r>
              <a:rPr lang="en-US" sz="2500" dirty="0">
                <a:latin typeface="Century Gothic" charset="0"/>
              </a:rPr>
              <a:t> contra </a:t>
            </a:r>
            <a:r>
              <a:rPr lang="en-US" sz="2500" dirty="0" err="1">
                <a:latin typeface="Century Gothic" charset="0"/>
              </a:rPr>
              <a:t>las</a:t>
            </a:r>
            <a:r>
              <a:rPr lang="en-US" sz="2500" dirty="0">
                <a:latin typeface="Century Gothic" charset="0"/>
              </a:rPr>
              <a:t> </a:t>
            </a:r>
            <a:r>
              <a:rPr lang="en-US" sz="2500" dirty="0" err="1" smtClean="0">
                <a:latin typeface="Century Gothic" charset="0"/>
              </a:rPr>
              <a:t>mujeres</a:t>
            </a:r>
            <a:r>
              <a:rPr lang="en-US" sz="2500" dirty="0" smtClean="0">
                <a:latin typeface="Century Gothic" charset="0"/>
              </a:rPr>
              <a:t> en </a:t>
            </a:r>
            <a:r>
              <a:rPr lang="en-US" sz="2500" dirty="0" err="1" smtClean="0">
                <a:latin typeface="Century Gothic" charset="0"/>
              </a:rPr>
              <a:t>diferentes</a:t>
            </a:r>
            <a:r>
              <a:rPr lang="en-US" sz="2500" dirty="0" smtClean="0">
                <a:latin typeface="Century Gothic" charset="0"/>
              </a:rPr>
              <a:t> </a:t>
            </a:r>
            <a:r>
              <a:rPr lang="en-US" sz="2500" dirty="0" err="1" smtClean="0">
                <a:latin typeface="Century Gothic" charset="0"/>
              </a:rPr>
              <a:t>ámbitos</a:t>
            </a:r>
            <a:endParaRPr lang="en-US" sz="2500" dirty="0" smtClean="0">
              <a:latin typeface="Century Gothic" charset="0"/>
            </a:endParaRPr>
          </a:p>
          <a:p>
            <a:pPr marL="0" indent="0">
              <a:buNone/>
            </a:pPr>
            <a:endParaRPr lang="en-US" sz="2500" dirty="0">
              <a:latin typeface="Century Gothic" charset="0"/>
            </a:endParaRPr>
          </a:p>
          <a:p>
            <a:pPr marL="0" indent="0">
              <a:buNone/>
            </a:pPr>
            <a:r>
              <a:rPr lang="en-US" sz="2500" dirty="0" smtClean="0">
                <a:latin typeface="Century Gothic" charset="0"/>
              </a:rPr>
              <a:t>	PNA </a:t>
            </a:r>
            <a:r>
              <a:rPr lang="en-US" sz="2500" dirty="0">
                <a:latin typeface="Century Gothic" charset="0"/>
              </a:rPr>
              <a:t>y </a:t>
            </a:r>
            <a:r>
              <a:rPr lang="en-US" sz="2500" dirty="0" err="1" smtClean="0">
                <a:latin typeface="Century Gothic" charset="0"/>
              </a:rPr>
              <a:t>presupuestos</a:t>
            </a:r>
            <a:endParaRPr lang="en-US" sz="2500" dirty="0" smtClean="0">
              <a:latin typeface="Century Gothic" charset="0"/>
            </a:endParaRPr>
          </a:p>
          <a:p>
            <a:pPr marL="0" indent="0">
              <a:buNone/>
            </a:pPr>
            <a:endParaRPr lang="en-US" sz="2500" dirty="0">
              <a:latin typeface="Century Gothic" charset="0"/>
            </a:endParaRPr>
          </a:p>
          <a:p>
            <a:pPr marL="0" indent="0">
              <a:buNone/>
            </a:pPr>
            <a:r>
              <a:rPr lang="en-US" sz="2500" dirty="0" smtClean="0">
                <a:latin typeface="Century Gothic" charset="0"/>
              </a:rPr>
              <a:t>	</a:t>
            </a:r>
            <a:r>
              <a:rPr lang="en-US" sz="2500" dirty="0" err="1" smtClean="0">
                <a:latin typeface="Century Gothic" charset="0"/>
              </a:rPr>
              <a:t>Actuación</a:t>
            </a:r>
            <a:r>
              <a:rPr lang="en-US" sz="2500" dirty="0" smtClean="0">
                <a:latin typeface="Century Gothic" charset="0"/>
              </a:rPr>
              <a:t> </a:t>
            </a:r>
            <a:r>
              <a:rPr lang="en-US" sz="2500" dirty="0">
                <a:latin typeface="Century Gothic" charset="0"/>
              </a:rPr>
              <a:t>de los </a:t>
            </a:r>
            <a:r>
              <a:rPr lang="en-US" sz="2500" dirty="0" smtClean="0">
                <a:latin typeface="Century Gothic" charset="0"/>
              </a:rPr>
              <a:t>MAM (</a:t>
            </a:r>
            <a:r>
              <a:rPr lang="en-US" sz="2500" dirty="0" err="1" smtClean="0">
                <a:latin typeface="Century Gothic" charset="0"/>
              </a:rPr>
              <a:t>creaci</a:t>
            </a:r>
            <a:r>
              <a:rPr lang="en-US" sz="2500" dirty="0" err="1" smtClean="0">
                <a:latin typeface="Century Gothic" charset="0"/>
              </a:rPr>
              <a:t>ón</a:t>
            </a:r>
            <a:r>
              <a:rPr lang="en-US" sz="2500" dirty="0" smtClean="0">
                <a:latin typeface="Century Gothic" charset="0"/>
              </a:rPr>
              <a:t>, </a:t>
            </a:r>
            <a:r>
              <a:rPr lang="en-US" sz="2500" dirty="0" err="1" smtClean="0">
                <a:latin typeface="Century Gothic" charset="0"/>
              </a:rPr>
              <a:t>jerarqu</a:t>
            </a:r>
            <a:r>
              <a:rPr lang="en-US" sz="2500" dirty="0" err="1" smtClean="0">
                <a:latin typeface="Century Gothic" charset="0"/>
              </a:rPr>
              <a:t>ía</a:t>
            </a:r>
            <a:r>
              <a:rPr lang="en-US" sz="2500" dirty="0" smtClean="0">
                <a:latin typeface="Century Gothic" charset="0"/>
              </a:rPr>
              <a:t>, 	</a:t>
            </a:r>
            <a:r>
              <a:rPr lang="en-US" sz="2500" dirty="0" err="1" smtClean="0">
                <a:latin typeface="Century Gothic" charset="0"/>
              </a:rPr>
              <a:t>presupuestos</a:t>
            </a:r>
            <a:r>
              <a:rPr lang="en-US" sz="2500" dirty="0" smtClean="0">
                <a:latin typeface="Century Gothic" charset="0"/>
              </a:rPr>
              <a:t>)</a:t>
            </a:r>
            <a:endParaRPr lang="en-US" sz="2500" dirty="0" smtClean="0">
              <a:latin typeface="Century Gothic" charset="0"/>
            </a:endParaRPr>
          </a:p>
          <a:p>
            <a:pPr marL="0" indent="0">
              <a:buNone/>
            </a:pPr>
            <a:endParaRPr lang="en-US" sz="2500" dirty="0">
              <a:latin typeface="Century Gothic" charset="0"/>
            </a:endParaRPr>
          </a:p>
          <a:p>
            <a:pPr marL="0" indent="0">
              <a:buNone/>
            </a:pPr>
            <a:r>
              <a:rPr lang="en-US" sz="2500" dirty="0" smtClean="0">
                <a:latin typeface="Century Gothic" charset="0"/>
              </a:rPr>
              <a:t>	</a:t>
            </a:r>
            <a:r>
              <a:rPr lang="en-US" sz="2500" dirty="0" err="1" smtClean="0">
                <a:latin typeface="Century Gothic" charset="0"/>
              </a:rPr>
              <a:t>Indicadores</a:t>
            </a:r>
            <a:r>
              <a:rPr lang="en-US" sz="2500" dirty="0" smtClean="0">
                <a:latin typeface="Century Gothic" charset="0"/>
              </a:rPr>
              <a:t> </a:t>
            </a:r>
            <a:r>
              <a:rPr lang="en-US" sz="2500" dirty="0">
                <a:latin typeface="Century Gothic" charset="0"/>
              </a:rPr>
              <a:t>de </a:t>
            </a:r>
            <a:r>
              <a:rPr lang="en-US" sz="2500" dirty="0" err="1" smtClean="0">
                <a:latin typeface="Century Gothic" charset="0"/>
              </a:rPr>
              <a:t>progreso</a:t>
            </a:r>
            <a:r>
              <a:rPr lang="en-US" sz="2500" dirty="0" smtClean="0">
                <a:latin typeface="Century Gothic" charset="0"/>
              </a:rPr>
              <a:t> del </a:t>
            </a:r>
            <a:r>
              <a:rPr lang="en-US" sz="2500" dirty="0">
                <a:latin typeface="Century Gothic" charset="0"/>
              </a:rPr>
              <a:t>MESECVI </a:t>
            </a:r>
            <a:r>
              <a:rPr lang="en-US" sz="2500" dirty="0" smtClean="0">
                <a:latin typeface="Century Gothic" charset="0"/>
              </a:rPr>
              <a:t>	(</a:t>
            </a:r>
            <a:r>
              <a:rPr lang="en-US" sz="2500" dirty="0" err="1" smtClean="0">
                <a:latin typeface="Century Gothic" charset="0"/>
              </a:rPr>
              <a:t>estructuales</a:t>
            </a:r>
            <a:r>
              <a:rPr lang="en-US" sz="2500" dirty="0" smtClean="0">
                <a:latin typeface="Century Gothic" charset="0"/>
              </a:rPr>
              <a:t>, 	de </a:t>
            </a:r>
            <a:r>
              <a:rPr lang="en-US" sz="2500" dirty="0" err="1" smtClean="0">
                <a:latin typeface="Century Gothic" charset="0"/>
              </a:rPr>
              <a:t>progreso</a:t>
            </a:r>
            <a:r>
              <a:rPr lang="en-US" sz="2500" dirty="0" smtClean="0">
                <a:latin typeface="Century Gothic" charset="0"/>
              </a:rPr>
              <a:t> y de </a:t>
            </a:r>
            <a:r>
              <a:rPr lang="en-US" sz="2500" dirty="0" err="1" smtClean="0">
                <a:latin typeface="Century Gothic" charset="0"/>
              </a:rPr>
              <a:t>resultado</a:t>
            </a:r>
            <a:r>
              <a:rPr lang="en-US" sz="2500" dirty="0" smtClean="0">
                <a:latin typeface="Century Gothic" charset="0"/>
              </a:rPr>
              <a:t>), 	</a:t>
            </a:r>
            <a:r>
              <a:rPr lang="en-US" sz="2500" dirty="0" err="1" smtClean="0">
                <a:latin typeface="Century Gothic" charset="0"/>
              </a:rPr>
              <a:t>especialmente</a:t>
            </a:r>
            <a:r>
              <a:rPr lang="en-US" sz="2500" dirty="0" smtClean="0">
                <a:latin typeface="Century Gothic" charset="0"/>
              </a:rPr>
              <a:t> en el 	</a:t>
            </a:r>
            <a:r>
              <a:rPr lang="en-US" sz="2500" dirty="0" err="1" smtClean="0">
                <a:latin typeface="Century Gothic" charset="0"/>
              </a:rPr>
              <a:t>ámbito</a:t>
            </a:r>
            <a:r>
              <a:rPr lang="en-US" sz="2500" dirty="0" smtClean="0">
                <a:latin typeface="Century Gothic" charset="0"/>
              </a:rPr>
              <a:t> del </a:t>
            </a:r>
            <a:r>
              <a:rPr lang="en-US" sz="2500" dirty="0" err="1" smtClean="0">
                <a:latin typeface="Century Gothic" charset="0"/>
              </a:rPr>
              <a:t>Poder</a:t>
            </a:r>
            <a:r>
              <a:rPr lang="en-US" sz="2500" dirty="0" smtClean="0">
                <a:latin typeface="Century Gothic" charset="0"/>
              </a:rPr>
              <a:t> Judicial</a:t>
            </a:r>
          </a:p>
          <a:p>
            <a:pPr marL="0" indent="0">
              <a:buNone/>
            </a:pPr>
            <a:r>
              <a:rPr lang="en-US" sz="2500" dirty="0" smtClean="0">
                <a:latin typeface="Century Gothic" charset="0"/>
              </a:rPr>
              <a:t>	http://</a:t>
            </a:r>
            <a:r>
              <a:rPr lang="en-US" sz="2500" dirty="0" err="1" smtClean="0">
                <a:latin typeface="Century Gothic" charset="0"/>
              </a:rPr>
              <a:t>www.oas.org</a:t>
            </a:r>
            <a:r>
              <a:rPr lang="en-US" sz="2500" dirty="0" smtClean="0">
                <a:latin typeface="Century Gothic" charset="0"/>
              </a:rPr>
              <a:t>/</a:t>
            </a:r>
            <a:r>
              <a:rPr lang="en-US" sz="2500" dirty="0" err="1" smtClean="0">
                <a:latin typeface="Century Gothic" charset="0"/>
              </a:rPr>
              <a:t>es</a:t>
            </a:r>
            <a:r>
              <a:rPr lang="en-US" sz="2500" dirty="0" smtClean="0">
                <a:latin typeface="Century Gothic" charset="0"/>
              </a:rPr>
              <a:t>/</a:t>
            </a:r>
            <a:r>
              <a:rPr lang="en-US" sz="2500" dirty="0" err="1" smtClean="0">
                <a:latin typeface="Century Gothic" charset="0"/>
              </a:rPr>
              <a:t>mesecvi</a:t>
            </a:r>
            <a:r>
              <a:rPr lang="en-US" sz="2500" dirty="0" smtClean="0">
                <a:latin typeface="Century Gothic" charset="0"/>
              </a:rPr>
              <a:t>/</a:t>
            </a:r>
            <a:r>
              <a:rPr lang="en-US" sz="2500" dirty="0" err="1" smtClean="0">
                <a:latin typeface="Century Gothic" charset="0"/>
              </a:rPr>
              <a:t>indicadores.asp</a:t>
            </a:r>
            <a:endParaRPr lang="en-US" sz="2500" dirty="0">
              <a:latin typeface="Century 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01620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4500" dirty="0" smtClean="0">
                <a:solidFill>
                  <a:schemeClr val="accent1"/>
                </a:solidFill>
                <a:latin typeface="Century Gothic" charset="0"/>
                <a:ea typeface="+mj-ea"/>
                <a:cs typeface="+mj-cs"/>
              </a:rPr>
              <a:t>¡MUCHAS GRACIAS!</a:t>
            </a:r>
            <a:endParaRPr lang="en-US" sz="4500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 smtClean="0">
              <a:hlinkClick r:id="rId2"/>
            </a:endParaRPr>
          </a:p>
          <a:p>
            <a:pPr marL="0" indent="0">
              <a:buNone/>
            </a:pPr>
            <a:r>
              <a:rPr lang="en-US" dirty="0" smtClean="0">
                <a:hlinkClick r:id="rId2"/>
              </a:rPr>
              <a:t>lmarte@ela.org.ar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5" name="Picture 7" descr="\\Elaserver\ela\PROYECTOS\2015 - 2017 Unión Europea - Violencia contra las mujeres\Comunicación\Logos\LogoEL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4614" y="2876656"/>
            <a:ext cx="2569298" cy="15471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0391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800" dirty="0" err="1">
                <a:solidFill>
                  <a:schemeClr val="accent1"/>
                </a:solidFill>
                <a:latin typeface="Century Gothic" charset="0"/>
              </a:rPr>
              <a:t>Índice</a:t>
            </a:r>
            <a:r>
              <a:rPr lang="en-US" sz="2800" dirty="0">
                <a:solidFill>
                  <a:schemeClr val="accent1"/>
                </a:solidFill>
                <a:latin typeface="Century Gothic" charset="0"/>
              </a:rPr>
              <a:t> de la </a:t>
            </a:r>
            <a:r>
              <a:rPr lang="en-US" sz="2800" dirty="0" err="1">
                <a:solidFill>
                  <a:schemeClr val="accent1"/>
                </a:solidFill>
                <a:latin typeface="Century Gothic" charset="0"/>
              </a:rPr>
              <a:t>presentación</a:t>
            </a:r>
            <a:endParaRPr lang="en-US" sz="2800" dirty="0">
              <a:solidFill>
                <a:schemeClr val="accent1"/>
              </a:solidFill>
              <a:latin typeface="Century Gothic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500" dirty="0">
                <a:latin typeface="Century Gothic" charset="0"/>
              </a:rPr>
              <a:t>¿</a:t>
            </a:r>
            <a:r>
              <a:rPr lang="en-US" sz="2500" dirty="0" err="1">
                <a:latin typeface="Century Gothic" charset="0"/>
              </a:rPr>
              <a:t>Qué</a:t>
            </a:r>
            <a:r>
              <a:rPr lang="en-US" sz="2500" dirty="0">
                <a:latin typeface="Century Gothic" charset="0"/>
              </a:rPr>
              <a:t> </a:t>
            </a:r>
            <a:r>
              <a:rPr lang="en-US" sz="2500" dirty="0" err="1">
                <a:latin typeface="Century Gothic" charset="0"/>
              </a:rPr>
              <a:t>es</a:t>
            </a:r>
            <a:r>
              <a:rPr lang="en-US" sz="2500" dirty="0">
                <a:latin typeface="Century Gothic" charset="0"/>
              </a:rPr>
              <a:t> la Agenda 2030</a:t>
            </a:r>
            <a:r>
              <a:rPr lang="en-US" sz="2500" dirty="0" smtClean="0">
                <a:latin typeface="Century Gothic" charset="0"/>
              </a:rPr>
              <a:t>?</a:t>
            </a:r>
          </a:p>
          <a:p>
            <a:pPr marL="0" indent="0">
              <a:buNone/>
            </a:pPr>
            <a:endParaRPr lang="en-US" sz="2500" dirty="0">
              <a:latin typeface="Century Gothic" charset="0"/>
            </a:endParaRPr>
          </a:p>
          <a:p>
            <a:r>
              <a:rPr lang="en-US" sz="2500" dirty="0" smtClean="0">
                <a:latin typeface="Century Gothic" charset="0"/>
              </a:rPr>
              <a:t>La </a:t>
            </a:r>
            <a:r>
              <a:rPr lang="en-US" sz="2500" dirty="0" err="1" smtClean="0">
                <a:latin typeface="Century Gothic" charset="0"/>
              </a:rPr>
              <a:t>perspectiva</a:t>
            </a:r>
            <a:r>
              <a:rPr lang="en-US" sz="2500" dirty="0" smtClean="0">
                <a:latin typeface="Century Gothic" charset="0"/>
              </a:rPr>
              <a:t> </a:t>
            </a:r>
            <a:r>
              <a:rPr lang="en-US" sz="2500" dirty="0">
                <a:latin typeface="Century Gothic" charset="0"/>
              </a:rPr>
              <a:t>de </a:t>
            </a:r>
            <a:r>
              <a:rPr lang="en-US" sz="2500" dirty="0" err="1">
                <a:latin typeface="Century Gothic" charset="0"/>
              </a:rPr>
              <a:t>género</a:t>
            </a:r>
            <a:r>
              <a:rPr lang="en-US" sz="2500" dirty="0">
                <a:latin typeface="Century Gothic" charset="0"/>
              </a:rPr>
              <a:t> en la Agenda </a:t>
            </a:r>
            <a:r>
              <a:rPr lang="en-US" sz="2500" dirty="0" smtClean="0">
                <a:latin typeface="Century Gothic" charset="0"/>
              </a:rPr>
              <a:t>2030 y </a:t>
            </a:r>
            <a:r>
              <a:rPr lang="en-US" sz="2500" dirty="0" err="1" smtClean="0">
                <a:latin typeface="Century Gothic" charset="0"/>
              </a:rPr>
              <a:t>principales</a:t>
            </a:r>
            <a:r>
              <a:rPr lang="en-US" sz="2500" dirty="0" smtClean="0">
                <a:latin typeface="Century Gothic" charset="0"/>
              </a:rPr>
              <a:t> </a:t>
            </a:r>
            <a:r>
              <a:rPr lang="en-US" sz="2500" dirty="0" err="1" smtClean="0">
                <a:latin typeface="Century Gothic" charset="0"/>
              </a:rPr>
              <a:t>diferencias</a:t>
            </a:r>
            <a:r>
              <a:rPr lang="en-US" sz="2500" dirty="0" smtClean="0">
                <a:latin typeface="Century Gothic" charset="0"/>
              </a:rPr>
              <a:t> </a:t>
            </a:r>
            <a:r>
              <a:rPr lang="en-US" sz="2500" dirty="0">
                <a:latin typeface="Century Gothic" charset="0"/>
              </a:rPr>
              <a:t>con los </a:t>
            </a:r>
            <a:r>
              <a:rPr lang="en-US" sz="2500" dirty="0" smtClean="0">
                <a:latin typeface="Century Gothic" charset="0"/>
              </a:rPr>
              <a:t>ODM</a:t>
            </a:r>
          </a:p>
          <a:p>
            <a:pPr marL="0" indent="0">
              <a:buNone/>
            </a:pPr>
            <a:endParaRPr lang="en-US" sz="2500" dirty="0">
              <a:latin typeface="Century Gothic" charset="0"/>
            </a:endParaRPr>
          </a:p>
          <a:p>
            <a:r>
              <a:rPr lang="en-US" sz="2500" dirty="0">
                <a:latin typeface="Century Gothic" charset="0"/>
              </a:rPr>
              <a:t>¿</a:t>
            </a:r>
            <a:r>
              <a:rPr lang="en-US" sz="2500" dirty="0" err="1">
                <a:latin typeface="Century Gothic" charset="0"/>
              </a:rPr>
              <a:t>Cómo</a:t>
            </a:r>
            <a:r>
              <a:rPr lang="en-US" sz="2500" dirty="0">
                <a:latin typeface="Century Gothic" charset="0"/>
              </a:rPr>
              <a:t> </a:t>
            </a:r>
            <a:r>
              <a:rPr lang="en-US" sz="2500" dirty="0" err="1">
                <a:latin typeface="Century Gothic" charset="0"/>
              </a:rPr>
              <a:t>pueden</a:t>
            </a:r>
            <a:r>
              <a:rPr lang="en-US" sz="2500" dirty="0">
                <a:latin typeface="Century Gothic" charset="0"/>
              </a:rPr>
              <a:t> </a:t>
            </a:r>
            <a:r>
              <a:rPr lang="en-US" sz="2500" dirty="0" err="1">
                <a:latin typeface="Century Gothic" charset="0"/>
              </a:rPr>
              <a:t>las</a:t>
            </a:r>
            <a:r>
              <a:rPr lang="en-US" sz="2500" dirty="0">
                <a:latin typeface="Century Gothic" charset="0"/>
              </a:rPr>
              <a:t> EFS </a:t>
            </a:r>
            <a:r>
              <a:rPr lang="en-US" sz="2500" dirty="0" err="1">
                <a:latin typeface="Century Gothic" charset="0"/>
              </a:rPr>
              <a:t>realizar</a:t>
            </a:r>
            <a:r>
              <a:rPr lang="en-US" sz="2500" dirty="0">
                <a:latin typeface="Century Gothic" charset="0"/>
              </a:rPr>
              <a:t> un </a:t>
            </a:r>
            <a:r>
              <a:rPr lang="en-US" sz="2500" dirty="0" err="1">
                <a:latin typeface="Century Gothic" charset="0"/>
              </a:rPr>
              <a:t>seguimiento</a:t>
            </a:r>
            <a:r>
              <a:rPr lang="en-US" sz="2500" dirty="0">
                <a:latin typeface="Century Gothic" charset="0"/>
              </a:rPr>
              <a:t> y </a:t>
            </a:r>
            <a:r>
              <a:rPr lang="en-US" sz="2500" dirty="0" err="1">
                <a:latin typeface="Century Gothic" charset="0"/>
              </a:rPr>
              <a:t>monitoreo</a:t>
            </a:r>
            <a:r>
              <a:rPr lang="en-US" sz="2500" dirty="0">
                <a:latin typeface="Century Gothic" charset="0"/>
              </a:rPr>
              <a:t> de los ODS </a:t>
            </a:r>
            <a:r>
              <a:rPr lang="en-US" sz="2500" dirty="0" err="1">
                <a:latin typeface="Century Gothic" charset="0"/>
              </a:rPr>
              <a:t>desde</a:t>
            </a:r>
            <a:r>
              <a:rPr lang="en-US" sz="2500" dirty="0">
                <a:latin typeface="Century Gothic" charset="0"/>
              </a:rPr>
              <a:t> </a:t>
            </a:r>
            <a:r>
              <a:rPr lang="en-US" sz="2500" dirty="0" err="1">
                <a:latin typeface="Century Gothic" charset="0"/>
              </a:rPr>
              <a:t>una</a:t>
            </a:r>
            <a:r>
              <a:rPr lang="en-US" sz="2500" dirty="0">
                <a:latin typeface="Century Gothic" charset="0"/>
              </a:rPr>
              <a:t> </a:t>
            </a:r>
            <a:r>
              <a:rPr lang="en-US" sz="2500" dirty="0" err="1">
                <a:latin typeface="Century Gothic" charset="0"/>
              </a:rPr>
              <a:t>perspectiva</a:t>
            </a:r>
            <a:r>
              <a:rPr lang="en-US" sz="2500" dirty="0">
                <a:latin typeface="Century Gothic" charset="0"/>
              </a:rPr>
              <a:t> de </a:t>
            </a:r>
            <a:r>
              <a:rPr lang="en-US" sz="2500" dirty="0" err="1">
                <a:latin typeface="Century Gothic" charset="0"/>
              </a:rPr>
              <a:t>género</a:t>
            </a:r>
            <a:r>
              <a:rPr lang="en-US" sz="2500" dirty="0">
                <a:latin typeface="Century Gothic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354923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_tradnl" sz="2800" dirty="0" smtClean="0">
                <a:solidFill>
                  <a:schemeClr val="accent1"/>
                </a:solidFill>
                <a:latin typeface="Century Gothic" charset="0"/>
              </a:rPr>
              <a:t>La Agenda 2030 y los ODS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_tradnl" sz="2500" dirty="0" smtClean="0">
                <a:latin typeface="Century Gothic" charset="0"/>
              </a:rPr>
              <a:t>Marco internacional sobre el desarrollo acordado en 2015. Compromisos a diferentes niveles</a:t>
            </a:r>
          </a:p>
          <a:p>
            <a:pPr marL="0" indent="0">
              <a:buNone/>
            </a:pPr>
            <a:endParaRPr lang="es-ES_tradnl" sz="2500" dirty="0" smtClean="0">
              <a:latin typeface="Century Gothic" charset="0"/>
            </a:endParaRPr>
          </a:p>
          <a:p>
            <a:r>
              <a:rPr lang="es-ES_tradnl" sz="2500" dirty="0" smtClean="0">
                <a:latin typeface="Century Gothic" charset="0"/>
              </a:rPr>
              <a:t>Desarrollo sostenible: incorpora dimensiones econ</a:t>
            </a:r>
            <a:r>
              <a:rPr lang="es-ES_tradnl" sz="2500" dirty="0" smtClean="0">
                <a:latin typeface="Century Gothic" charset="0"/>
              </a:rPr>
              <a:t>ómica, social y ambiental</a:t>
            </a:r>
          </a:p>
          <a:p>
            <a:pPr marL="0" indent="0">
              <a:buNone/>
            </a:pPr>
            <a:endParaRPr lang="es-ES_tradnl" sz="2500" dirty="0" smtClean="0">
              <a:latin typeface="Century Gothic" charset="0"/>
            </a:endParaRPr>
          </a:p>
          <a:p>
            <a:r>
              <a:rPr lang="es-ES_tradnl" sz="2500" dirty="0" smtClean="0">
                <a:latin typeface="Century Gothic" charset="0"/>
              </a:rPr>
              <a:t>17 Objetivos, 169 metas, 230 indicadores</a:t>
            </a:r>
          </a:p>
          <a:p>
            <a:pPr marL="0" indent="0">
              <a:buNone/>
            </a:pPr>
            <a:endParaRPr lang="es-ES_tradnl" sz="2500" dirty="0" smtClean="0">
              <a:latin typeface="Century Gothic" charset="0"/>
            </a:endParaRPr>
          </a:p>
          <a:p>
            <a:r>
              <a:rPr lang="es-ES_tradnl" sz="2500" dirty="0" smtClean="0">
                <a:latin typeface="Century Gothic" charset="0"/>
              </a:rPr>
              <a:t>Énfasis en los medios de implementación y en el monitoreo y seguimiento</a:t>
            </a:r>
          </a:p>
          <a:p>
            <a:pPr marL="0" indent="0">
              <a:buNone/>
            </a:pPr>
            <a:endParaRPr lang="es-ES_tradnl" sz="2500" dirty="0" smtClean="0">
              <a:latin typeface="Century Gothic" charset="0"/>
            </a:endParaRPr>
          </a:p>
          <a:p>
            <a:endParaRPr lang="en-US" sz="2800" dirty="0">
              <a:latin typeface="Century 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2019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pPr algn="l"/>
            <a:r>
              <a:rPr lang="es-ES_tradnl" sz="2800" dirty="0" smtClean="0">
                <a:solidFill>
                  <a:schemeClr val="accent1"/>
                </a:solidFill>
                <a:latin typeface="Century Gothic" charset="0"/>
              </a:rPr>
              <a:t>La Agenda 2030 desde una perspectiva de g</a:t>
            </a:r>
            <a:r>
              <a:rPr lang="es-ES_tradnl" sz="2800" dirty="0" smtClean="0">
                <a:solidFill>
                  <a:schemeClr val="accent1"/>
                </a:solidFill>
                <a:latin typeface="Century Gothic" charset="0"/>
              </a:rPr>
              <a:t>énero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6784"/>
            <a:ext cx="8229600" cy="4525963"/>
          </a:xfrm>
        </p:spPr>
        <p:txBody>
          <a:bodyPr/>
          <a:lstStyle/>
          <a:p>
            <a:r>
              <a:rPr lang="es-ES_tradnl" sz="2500" dirty="0" smtClean="0">
                <a:latin typeface="Century Gothic" charset="0"/>
              </a:rPr>
              <a:t>“No dejar nadie afuera”</a:t>
            </a:r>
          </a:p>
          <a:p>
            <a:pPr marL="0" indent="0">
              <a:buNone/>
            </a:pPr>
            <a:endParaRPr lang="es-ES_tradnl" sz="2500" dirty="0" smtClean="0">
              <a:latin typeface="Century Gothic" charset="0"/>
            </a:endParaRPr>
          </a:p>
          <a:p>
            <a:r>
              <a:rPr lang="es-AR" sz="2500" dirty="0" smtClean="0">
                <a:latin typeface="Century Gothic" charset="0"/>
              </a:rPr>
              <a:t>“Sin igualdad de género el desarrollo sostenible no es desarrollo ni es sostenible”</a:t>
            </a:r>
          </a:p>
          <a:p>
            <a:pPr marL="0" indent="0">
              <a:buNone/>
            </a:pPr>
            <a:endParaRPr lang="en-US" sz="2500" dirty="0" smtClean="0"/>
          </a:p>
          <a:p>
            <a:r>
              <a:rPr lang="en-US" sz="2500" dirty="0" err="1" smtClean="0">
                <a:latin typeface="Century Gothic" charset="0"/>
              </a:rPr>
              <a:t>Doble</a:t>
            </a:r>
            <a:r>
              <a:rPr lang="en-US" sz="2500" dirty="0" smtClean="0">
                <a:latin typeface="Century Gothic" charset="0"/>
              </a:rPr>
              <a:t> </a:t>
            </a:r>
            <a:r>
              <a:rPr lang="en-US" sz="2500" dirty="0" err="1" smtClean="0">
                <a:latin typeface="Century Gothic" charset="0"/>
              </a:rPr>
              <a:t>estrategia</a:t>
            </a:r>
            <a:r>
              <a:rPr lang="en-US" sz="2500" dirty="0" smtClean="0">
                <a:latin typeface="Century Gothic" charset="0"/>
              </a:rPr>
              <a:t>: ODS </a:t>
            </a:r>
            <a:r>
              <a:rPr lang="es-ES_tradnl" sz="2500" dirty="0" smtClean="0">
                <a:latin typeface="Century Gothic" charset="0"/>
              </a:rPr>
              <a:t>espec</a:t>
            </a:r>
            <a:r>
              <a:rPr lang="es-ES_tradnl" sz="2500" dirty="0" smtClean="0">
                <a:latin typeface="Century Gothic" charset="0"/>
              </a:rPr>
              <a:t>ífico (ODS 5) + </a:t>
            </a:r>
            <a:r>
              <a:rPr lang="es-ES_tradnl" sz="2500" dirty="0" err="1" smtClean="0">
                <a:latin typeface="Century Gothic" charset="0"/>
              </a:rPr>
              <a:t>Transversalización</a:t>
            </a:r>
            <a:r>
              <a:rPr lang="es-ES_tradnl" sz="2500" dirty="0" smtClean="0">
                <a:latin typeface="Century Gothic" charset="0"/>
              </a:rPr>
              <a:t> en el resto de los ODS</a:t>
            </a:r>
            <a:endParaRPr lang="es-AR" sz="2500" dirty="0">
              <a:latin typeface="Century Gothic" charset="0"/>
            </a:endParaRPr>
          </a:p>
          <a:p>
            <a:endParaRPr lang="es-AR" dirty="0">
              <a:latin typeface="Century 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25684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Autofit/>
          </a:bodyPr>
          <a:lstStyle/>
          <a:p>
            <a:pPr algn="l"/>
            <a:r>
              <a:rPr lang="es-AR" sz="2800" dirty="0" smtClean="0">
                <a:solidFill>
                  <a:schemeClr val="accent1"/>
                </a:solidFill>
                <a:latin typeface="Century Gothic" charset="0"/>
              </a:rPr>
              <a:t>ODS 5: Lograr </a:t>
            </a:r>
            <a:r>
              <a:rPr lang="es-AR" sz="2800" dirty="0">
                <a:solidFill>
                  <a:schemeClr val="accent1"/>
                </a:solidFill>
                <a:latin typeface="Century Gothic" charset="0"/>
              </a:rPr>
              <a:t>la igualdad entre los géneros y empoderar a todas las mujeres y las niñas</a:t>
            </a:r>
            <a:br>
              <a:rPr lang="es-AR" sz="2800" dirty="0">
                <a:solidFill>
                  <a:schemeClr val="accent1"/>
                </a:solidFill>
                <a:latin typeface="Century Gothic" charset="0"/>
              </a:rPr>
            </a:br>
            <a:endParaRPr lang="en-US" sz="2800" dirty="0">
              <a:solidFill>
                <a:schemeClr val="accent1"/>
              </a:solidFill>
              <a:latin typeface="Century Gothic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761" y="1153342"/>
            <a:ext cx="8351039" cy="5266318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s-AR" sz="1600" dirty="0" smtClean="0">
                <a:latin typeface="Century Gothic" charset="0"/>
              </a:rPr>
              <a:t>5.1 Poner </a:t>
            </a:r>
            <a:r>
              <a:rPr lang="es-AR" sz="1600" dirty="0">
                <a:latin typeface="Century Gothic" charset="0"/>
              </a:rPr>
              <a:t>fin a todas las formas de </a:t>
            </a:r>
            <a:r>
              <a:rPr lang="es-AR" sz="1600" b="1" dirty="0">
                <a:latin typeface="Century Gothic" charset="0"/>
              </a:rPr>
              <a:t>discriminación</a:t>
            </a:r>
            <a:r>
              <a:rPr lang="es-AR" sz="1600" dirty="0">
                <a:latin typeface="Century Gothic" charset="0"/>
              </a:rPr>
              <a:t> contra todas las mujeres y las niñas en todo el mundo</a:t>
            </a:r>
          </a:p>
          <a:p>
            <a:pPr marL="0" lvl="0" indent="0">
              <a:buNone/>
            </a:pPr>
            <a:r>
              <a:rPr lang="es-AR" sz="1600" dirty="0" smtClean="0">
                <a:latin typeface="Century Gothic" charset="0"/>
              </a:rPr>
              <a:t>5.2 Eliminar </a:t>
            </a:r>
            <a:r>
              <a:rPr lang="es-AR" sz="1600" dirty="0">
                <a:latin typeface="Century Gothic" charset="0"/>
              </a:rPr>
              <a:t>todas </a:t>
            </a:r>
            <a:r>
              <a:rPr lang="es-AR" sz="1600" b="1" dirty="0">
                <a:latin typeface="Century Gothic" charset="0"/>
              </a:rPr>
              <a:t>las formas de violencia </a:t>
            </a:r>
            <a:r>
              <a:rPr lang="es-AR" sz="1600" dirty="0">
                <a:latin typeface="Century Gothic" charset="0"/>
              </a:rPr>
              <a:t>contra todas las mujeres y las niñas en los ámbitos público y privado, incluidas la trata y la explotación sexual y otros tipos de explotación</a:t>
            </a:r>
          </a:p>
          <a:p>
            <a:pPr marL="0" lvl="0" indent="0">
              <a:buNone/>
            </a:pPr>
            <a:r>
              <a:rPr lang="es-AR" sz="1600" dirty="0" smtClean="0">
                <a:latin typeface="Century Gothic" charset="0"/>
              </a:rPr>
              <a:t>5.3 Eliminar </a:t>
            </a:r>
            <a:r>
              <a:rPr lang="es-AR" sz="1600" dirty="0">
                <a:latin typeface="Century Gothic" charset="0"/>
              </a:rPr>
              <a:t>todas las prácticas nocivas, como el matrimonio infantil, precoz y forzado y la mutilación genital femenina</a:t>
            </a:r>
          </a:p>
          <a:p>
            <a:pPr marL="0" lvl="0" indent="0">
              <a:buNone/>
            </a:pPr>
            <a:r>
              <a:rPr lang="es-AR" sz="1600" dirty="0" smtClean="0">
                <a:latin typeface="Century Gothic" charset="0"/>
              </a:rPr>
              <a:t>5.4 Reconocer </a:t>
            </a:r>
            <a:r>
              <a:rPr lang="es-AR" sz="1600" dirty="0">
                <a:latin typeface="Century Gothic" charset="0"/>
              </a:rPr>
              <a:t>y valorar los </a:t>
            </a:r>
            <a:r>
              <a:rPr lang="es-AR" sz="1600" b="1" dirty="0">
                <a:latin typeface="Century Gothic" charset="0"/>
              </a:rPr>
              <a:t>cuidados no remunerados y el trabajo doméstico no remunerado</a:t>
            </a:r>
            <a:r>
              <a:rPr lang="es-AR" sz="1600" dirty="0">
                <a:latin typeface="Century Gothic" charset="0"/>
              </a:rPr>
              <a:t> mediante la prestación de servicios públicos, la provisión de infraestructuras y la formulación de políticas de protección social, así como mediante la promoción de la responsabilidad compartida en el hogar y la familia, según proceda en cada país</a:t>
            </a:r>
          </a:p>
          <a:p>
            <a:pPr marL="0" lvl="0" indent="0">
              <a:buNone/>
            </a:pPr>
            <a:r>
              <a:rPr lang="es-AR" sz="1600" dirty="0" smtClean="0">
                <a:latin typeface="Century Gothic" charset="0"/>
              </a:rPr>
              <a:t>5.5 Velar </a:t>
            </a:r>
            <a:r>
              <a:rPr lang="es-AR" sz="1600" dirty="0">
                <a:latin typeface="Century Gothic" charset="0"/>
              </a:rPr>
              <a:t>por la </a:t>
            </a:r>
            <a:r>
              <a:rPr lang="es-AR" sz="1600" b="1" dirty="0">
                <a:latin typeface="Century Gothic" charset="0"/>
              </a:rPr>
              <a:t>participación plena y efectiva de las mujeres </a:t>
            </a:r>
            <a:r>
              <a:rPr lang="es-AR" sz="1600" dirty="0">
                <a:latin typeface="Century Gothic" charset="0"/>
              </a:rPr>
              <a:t>y la igualdad de oportunidades de liderazgo a todos los niveles de la adopción de decisiones en la vida política, económica y pública</a:t>
            </a:r>
          </a:p>
          <a:p>
            <a:pPr marL="0" lvl="0" indent="0">
              <a:buNone/>
            </a:pPr>
            <a:r>
              <a:rPr lang="es-AR" sz="1600" dirty="0" smtClean="0">
                <a:latin typeface="Century Gothic" charset="0"/>
              </a:rPr>
              <a:t>5.6 Garantizar </a:t>
            </a:r>
            <a:r>
              <a:rPr lang="es-AR" sz="1600" dirty="0">
                <a:latin typeface="Century Gothic" charset="0"/>
              </a:rPr>
              <a:t>el </a:t>
            </a:r>
            <a:r>
              <a:rPr lang="es-AR" sz="1600" b="1" dirty="0">
                <a:latin typeface="Century Gothic" charset="0"/>
              </a:rPr>
              <a:t>acceso universal a la salud sexual y reproductiva </a:t>
            </a:r>
            <a:r>
              <a:rPr lang="es-AR" sz="1600" dirty="0">
                <a:latin typeface="Century Gothic" charset="0"/>
              </a:rPr>
              <a:t>y los derechos reproductivos, de conformidad con el Programa de Acción de la Conferencia Internacional sobre la Población y el Desarrollo, la Plataforma de Acción de Beijing y los documentos finales de sus conferencias de examen</a:t>
            </a:r>
          </a:p>
          <a:p>
            <a:endParaRPr lang="en-US" sz="1600" dirty="0">
              <a:latin typeface="Century 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9679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800" dirty="0" err="1">
                <a:solidFill>
                  <a:schemeClr val="accent1"/>
                </a:solidFill>
                <a:latin typeface="Century Gothic" charset="0"/>
              </a:rPr>
              <a:t>Diferencias</a:t>
            </a:r>
            <a:r>
              <a:rPr lang="en-US" sz="2800" dirty="0">
                <a:solidFill>
                  <a:schemeClr val="accent1"/>
                </a:solidFill>
                <a:latin typeface="Century Gothic" charset="0"/>
              </a:rPr>
              <a:t> entre ODM y 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500" dirty="0">
                <a:latin typeface="Century Gothic" charset="0"/>
              </a:rPr>
              <a:t>Agenda integral y </a:t>
            </a:r>
            <a:r>
              <a:rPr lang="en-US" sz="2500" dirty="0" err="1" smtClean="0">
                <a:latin typeface="Century Gothic" charset="0"/>
              </a:rPr>
              <a:t>sistémica</a:t>
            </a:r>
            <a:r>
              <a:rPr lang="en-US" sz="2500" dirty="0" smtClean="0">
                <a:latin typeface="Century Gothic" charset="0"/>
              </a:rPr>
              <a:t>, </a:t>
            </a:r>
            <a:r>
              <a:rPr lang="en-US" sz="2500" dirty="0" err="1" smtClean="0">
                <a:latin typeface="Century Gothic" charset="0"/>
              </a:rPr>
              <a:t>énfasis</a:t>
            </a:r>
            <a:r>
              <a:rPr lang="en-US" sz="2500" dirty="0" smtClean="0">
                <a:latin typeface="Century Gothic" charset="0"/>
              </a:rPr>
              <a:t> en la </a:t>
            </a:r>
            <a:r>
              <a:rPr lang="en-US" sz="2500" dirty="0" err="1" smtClean="0">
                <a:latin typeface="Century Gothic" charset="0"/>
              </a:rPr>
              <a:t>sustentabilidad</a:t>
            </a:r>
            <a:r>
              <a:rPr lang="en-US" sz="2500" dirty="0" smtClean="0">
                <a:latin typeface="Century Gothic" charset="0"/>
              </a:rPr>
              <a:t> y en los </a:t>
            </a:r>
            <a:r>
              <a:rPr lang="en-US" sz="2500" dirty="0" err="1" smtClean="0">
                <a:latin typeface="Century Gothic" charset="0"/>
              </a:rPr>
              <a:t>diferentes</a:t>
            </a:r>
            <a:r>
              <a:rPr lang="en-US" sz="2500" dirty="0" smtClean="0">
                <a:latin typeface="Century Gothic" charset="0"/>
              </a:rPr>
              <a:t> </a:t>
            </a:r>
            <a:r>
              <a:rPr lang="en-US" sz="2500" dirty="0" err="1" smtClean="0">
                <a:latin typeface="Century Gothic" charset="0"/>
              </a:rPr>
              <a:t>componentes</a:t>
            </a:r>
            <a:r>
              <a:rPr lang="en-US" sz="2500" dirty="0" smtClean="0">
                <a:latin typeface="Century Gothic" charset="0"/>
              </a:rPr>
              <a:t> del </a:t>
            </a:r>
            <a:r>
              <a:rPr lang="en-US" sz="2500" dirty="0" err="1" smtClean="0">
                <a:latin typeface="Century Gothic" charset="0"/>
              </a:rPr>
              <a:t>desarrollo</a:t>
            </a:r>
            <a:endParaRPr lang="en-US" sz="2500" dirty="0">
              <a:latin typeface="Century Gothic" charset="0"/>
            </a:endParaRPr>
          </a:p>
          <a:p>
            <a:r>
              <a:rPr lang="en-US" sz="2500" dirty="0" err="1">
                <a:latin typeface="Century Gothic" charset="0"/>
              </a:rPr>
              <a:t>Incorporación</a:t>
            </a:r>
            <a:r>
              <a:rPr lang="en-US" sz="2500" dirty="0">
                <a:latin typeface="Century Gothic" charset="0"/>
              </a:rPr>
              <a:t> de </a:t>
            </a:r>
            <a:r>
              <a:rPr lang="en-US" sz="2500" dirty="0" err="1">
                <a:latin typeface="Century Gothic" charset="0"/>
              </a:rPr>
              <a:t>todos</a:t>
            </a:r>
            <a:r>
              <a:rPr lang="en-US" sz="2500" dirty="0">
                <a:latin typeface="Century Gothic" charset="0"/>
              </a:rPr>
              <a:t> los </a:t>
            </a:r>
            <a:r>
              <a:rPr lang="en-US" sz="2500" dirty="0" err="1">
                <a:latin typeface="Century Gothic" charset="0"/>
              </a:rPr>
              <a:t>países</a:t>
            </a:r>
            <a:endParaRPr lang="en-US" sz="2500" dirty="0">
              <a:latin typeface="Century Gothic" charset="0"/>
            </a:endParaRPr>
          </a:p>
          <a:p>
            <a:r>
              <a:rPr lang="en-US" sz="2500" dirty="0" err="1">
                <a:latin typeface="Century Gothic" charset="0"/>
              </a:rPr>
              <a:t>Género</a:t>
            </a:r>
            <a:r>
              <a:rPr lang="en-US" sz="2500" dirty="0">
                <a:latin typeface="Century Gothic" charset="0"/>
              </a:rPr>
              <a:t>: </a:t>
            </a:r>
            <a:endParaRPr lang="en-US" sz="2500" dirty="0" smtClean="0">
              <a:latin typeface="Century Gothic" charset="0"/>
            </a:endParaRPr>
          </a:p>
          <a:p>
            <a:pPr marL="0" indent="0">
              <a:buNone/>
            </a:pPr>
            <a:endParaRPr lang="en-US" sz="2500" dirty="0">
              <a:latin typeface="Century Gothic" charset="0"/>
            </a:endParaRPr>
          </a:p>
          <a:p>
            <a:pPr lvl="1"/>
            <a:r>
              <a:rPr lang="en-US" sz="2300" dirty="0">
                <a:latin typeface="Century Gothic" charset="0"/>
              </a:rPr>
              <a:t>ODM 3: </a:t>
            </a:r>
            <a:r>
              <a:rPr lang="en-US" sz="2300" dirty="0" err="1">
                <a:latin typeface="Century Gothic" charset="0"/>
              </a:rPr>
              <a:t>educación</a:t>
            </a:r>
            <a:r>
              <a:rPr lang="en-US" sz="2300" dirty="0">
                <a:latin typeface="Century Gothic" charset="0"/>
              </a:rPr>
              <a:t>, </a:t>
            </a:r>
            <a:r>
              <a:rPr lang="en-US" sz="2300" dirty="0" err="1">
                <a:latin typeface="Century Gothic" charset="0"/>
              </a:rPr>
              <a:t>empleo</a:t>
            </a:r>
            <a:r>
              <a:rPr lang="en-US" sz="2300" dirty="0">
                <a:latin typeface="Century Gothic" charset="0"/>
              </a:rPr>
              <a:t>, </a:t>
            </a:r>
            <a:r>
              <a:rPr lang="en-US" sz="2300" dirty="0" err="1">
                <a:latin typeface="Century Gothic" charset="0"/>
              </a:rPr>
              <a:t>participación</a:t>
            </a:r>
            <a:r>
              <a:rPr lang="en-US" sz="2300" dirty="0">
                <a:latin typeface="Century Gothic" charset="0"/>
              </a:rPr>
              <a:t> en </a:t>
            </a:r>
            <a:r>
              <a:rPr lang="en-US" sz="2300" dirty="0" err="1">
                <a:latin typeface="Century Gothic" charset="0"/>
              </a:rPr>
              <a:t>parlamentos</a:t>
            </a:r>
            <a:endParaRPr lang="en-US" sz="2300" dirty="0">
              <a:latin typeface="Century Gothic" charset="0"/>
            </a:endParaRPr>
          </a:p>
          <a:p>
            <a:pPr lvl="1"/>
            <a:r>
              <a:rPr lang="en-US" sz="2300" dirty="0">
                <a:latin typeface="Century Gothic" charset="0"/>
              </a:rPr>
              <a:t>ODS 5: </a:t>
            </a:r>
            <a:r>
              <a:rPr lang="en-US" sz="2300" dirty="0" err="1">
                <a:latin typeface="Century Gothic" charset="0"/>
              </a:rPr>
              <a:t>incorpora</a:t>
            </a:r>
            <a:r>
              <a:rPr lang="en-US" sz="2300" dirty="0">
                <a:latin typeface="Century Gothic" charset="0"/>
              </a:rPr>
              <a:t> VCM, </a:t>
            </a:r>
            <a:r>
              <a:rPr lang="en-US" sz="2300" dirty="0" err="1" smtClean="0">
                <a:latin typeface="Century Gothic" charset="0"/>
              </a:rPr>
              <a:t>cuidado</a:t>
            </a:r>
            <a:r>
              <a:rPr lang="en-US" sz="2300" dirty="0" smtClean="0">
                <a:latin typeface="Century Gothic" charset="0"/>
              </a:rPr>
              <a:t> y </a:t>
            </a:r>
            <a:r>
              <a:rPr lang="en-US" sz="2300" dirty="0" err="1" smtClean="0">
                <a:latin typeface="Century Gothic" charset="0"/>
              </a:rPr>
              <a:t>trabajo</a:t>
            </a:r>
            <a:r>
              <a:rPr lang="en-US" sz="2300" dirty="0" smtClean="0">
                <a:latin typeface="Century Gothic" charset="0"/>
              </a:rPr>
              <a:t> </a:t>
            </a:r>
            <a:r>
              <a:rPr lang="en-US" sz="2300" dirty="0" err="1" smtClean="0">
                <a:latin typeface="Century Gothic" charset="0"/>
              </a:rPr>
              <a:t>dom</a:t>
            </a:r>
            <a:r>
              <a:rPr lang="en-US" sz="2300" dirty="0" err="1" smtClean="0">
                <a:latin typeface="Century Gothic" charset="0"/>
              </a:rPr>
              <a:t>éstico</a:t>
            </a:r>
            <a:r>
              <a:rPr lang="en-US" sz="2300" dirty="0" smtClean="0">
                <a:latin typeface="Century Gothic" charset="0"/>
              </a:rPr>
              <a:t> no </a:t>
            </a:r>
            <a:r>
              <a:rPr lang="en-US" sz="2300" dirty="0" err="1" smtClean="0">
                <a:latin typeface="Century Gothic" charset="0"/>
              </a:rPr>
              <a:t>remunerado</a:t>
            </a:r>
            <a:r>
              <a:rPr lang="en-US" sz="2300" dirty="0" smtClean="0">
                <a:latin typeface="Century Gothic" charset="0"/>
              </a:rPr>
              <a:t>, </a:t>
            </a:r>
            <a:r>
              <a:rPr lang="en-US" sz="2300" dirty="0" err="1">
                <a:latin typeface="Century Gothic" charset="0"/>
              </a:rPr>
              <a:t>derechos</a:t>
            </a:r>
            <a:r>
              <a:rPr lang="en-US" sz="2300" dirty="0">
                <a:latin typeface="Century Gothic" charset="0"/>
              </a:rPr>
              <a:t> </a:t>
            </a:r>
            <a:r>
              <a:rPr lang="en-US" sz="2300" dirty="0" err="1">
                <a:latin typeface="Century Gothic" charset="0"/>
              </a:rPr>
              <a:t>sexuales</a:t>
            </a:r>
            <a:r>
              <a:rPr lang="en-US" sz="2300" dirty="0">
                <a:latin typeface="Century Gothic" charset="0"/>
              </a:rPr>
              <a:t> y </a:t>
            </a:r>
            <a:r>
              <a:rPr lang="en-US" sz="2300" dirty="0" err="1">
                <a:latin typeface="Century Gothic" charset="0"/>
              </a:rPr>
              <a:t>reproductivos</a:t>
            </a:r>
            <a:r>
              <a:rPr lang="en-US" sz="2300" dirty="0">
                <a:latin typeface="Century Gothic" charset="0"/>
              </a:rPr>
              <a:t>, </a:t>
            </a:r>
            <a:r>
              <a:rPr lang="en-US" sz="2300" dirty="0" err="1">
                <a:latin typeface="Century Gothic" charset="0"/>
              </a:rPr>
              <a:t>participación</a:t>
            </a:r>
            <a:r>
              <a:rPr lang="en-US" sz="2300" dirty="0">
                <a:latin typeface="Century Gothic" charset="0"/>
              </a:rPr>
              <a:t> en </a:t>
            </a:r>
            <a:r>
              <a:rPr lang="en-US" sz="2300" dirty="0" err="1">
                <a:latin typeface="Century Gothic" charset="0"/>
              </a:rPr>
              <a:t>diferentes</a:t>
            </a:r>
            <a:r>
              <a:rPr lang="en-US" sz="2300" dirty="0">
                <a:latin typeface="Century Gothic" charset="0"/>
              </a:rPr>
              <a:t> </a:t>
            </a:r>
            <a:r>
              <a:rPr lang="en-US" sz="2300" dirty="0" err="1">
                <a:latin typeface="Century Gothic" charset="0"/>
              </a:rPr>
              <a:t>esferas</a:t>
            </a:r>
            <a:endParaRPr lang="en-US" sz="2300" dirty="0">
              <a:latin typeface="Century 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78346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403958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 err="1">
                <a:solidFill>
                  <a:schemeClr val="accent1"/>
                </a:solidFill>
                <a:latin typeface="Century Gothic" charset="0"/>
              </a:rPr>
              <a:t>Transversalización</a:t>
            </a:r>
            <a:r>
              <a:rPr lang="en-US" sz="2800" dirty="0">
                <a:solidFill>
                  <a:schemeClr val="accent1"/>
                </a:solidFill>
                <a:latin typeface="Century Gothic" charset="0"/>
              </a:rPr>
              <a:t> de la </a:t>
            </a:r>
            <a:r>
              <a:rPr lang="en-US" sz="2800" dirty="0" err="1">
                <a:solidFill>
                  <a:schemeClr val="accent1"/>
                </a:solidFill>
                <a:latin typeface="Century Gothic" charset="0"/>
              </a:rPr>
              <a:t>perspectiva</a:t>
            </a:r>
            <a:r>
              <a:rPr lang="en-US" sz="2800" dirty="0">
                <a:solidFill>
                  <a:schemeClr val="accent1"/>
                </a:solidFill>
                <a:latin typeface="Century Gothic" charset="0"/>
              </a:rPr>
              <a:t> de </a:t>
            </a:r>
            <a:r>
              <a:rPr lang="en-US" sz="2800" dirty="0" err="1">
                <a:solidFill>
                  <a:schemeClr val="accent1"/>
                </a:solidFill>
                <a:latin typeface="Century Gothic" charset="0"/>
              </a:rPr>
              <a:t>género</a:t>
            </a:r>
            <a:r>
              <a:rPr lang="en-US" sz="2800" dirty="0">
                <a:solidFill>
                  <a:schemeClr val="accent1"/>
                </a:solidFill>
                <a:latin typeface="Century Gothic" charset="0"/>
              </a:rPr>
              <a:t> en los 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831" y="1036547"/>
            <a:ext cx="8725121" cy="5401724"/>
          </a:xfrm>
        </p:spPr>
        <p:txBody>
          <a:bodyPr>
            <a:normAutofit fontScale="25000" lnSpcReduction="20000"/>
          </a:bodyPr>
          <a:lstStyle/>
          <a:p>
            <a:r>
              <a:rPr lang="es-AR" sz="7200" dirty="0">
                <a:latin typeface="Century Gothic" charset="0"/>
              </a:rPr>
              <a:t>Algunos ODS tienen metas específicas sobre igualdad de género, otros implícitos, otro grupo que crea las condiciones para la igualdad y </a:t>
            </a:r>
            <a:r>
              <a:rPr lang="es-AR" sz="7200" dirty="0" smtClean="0">
                <a:latin typeface="Century Gothic" charset="0"/>
              </a:rPr>
              <a:t>otros </a:t>
            </a:r>
            <a:r>
              <a:rPr lang="es-AR" sz="7200" dirty="0">
                <a:latin typeface="Century Gothic" charset="0"/>
              </a:rPr>
              <a:t>están vinculadas de modo indirecto con la igualdad de género</a:t>
            </a:r>
          </a:p>
          <a:p>
            <a:endParaRPr lang="es-AR" sz="6800" dirty="0">
              <a:latin typeface="Century Gothic" charset="0"/>
            </a:endParaRPr>
          </a:p>
          <a:p>
            <a:r>
              <a:rPr lang="es-AR" sz="6800" dirty="0" smtClean="0">
                <a:latin typeface="Century Gothic" charset="0"/>
              </a:rPr>
              <a:t>11 de los ODS incorporan </a:t>
            </a:r>
            <a:r>
              <a:rPr lang="es-AR" sz="6800" dirty="0">
                <a:latin typeface="Century Gothic" charset="0"/>
              </a:rPr>
              <a:t>metas de género específicas</a:t>
            </a:r>
            <a:r>
              <a:rPr lang="es-AR" sz="6800" dirty="0" smtClean="0">
                <a:latin typeface="Century Gothic" charset="0"/>
              </a:rPr>
              <a:t>:</a:t>
            </a:r>
            <a:endParaRPr lang="es-AR" sz="6800" dirty="0">
              <a:latin typeface="Century Gothic" charset="0"/>
            </a:endParaRPr>
          </a:p>
          <a:p>
            <a:pPr marL="0" indent="0">
              <a:buNone/>
            </a:pPr>
            <a:r>
              <a:rPr lang="es-AR" sz="6000" dirty="0">
                <a:latin typeface="Century Gothic" charset="0"/>
              </a:rPr>
              <a:t> </a:t>
            </a:r>
            <a:endParaRPr lang="es-AR" sz="6000" dirty="0" smtClean="0">
              <a:latin typeface="Century Gothic" charset="0"/>
            </a:endParaRPr>
          </a:p>
          <a:p>
            <a:pPr marL="0" indent="0">
              <a:buNone/>
            </a:pPr>
            <a:r>
              <a:rPr lang="es-AR" sz="6000" dirty="0" smtClean="0">
                <a:latin typeface="Century Gothic" charset="0"/>
              </a:rPr>
              <a:t>1 </a:t>
            </a:r>
            <a:r>
              <a:rPr lang="es-AR" sz="6800" dirty="0">
                <a:latin typeface="Century Gothic" charset="0"/>
              </a:rPr>
              <a:t>Poner fin a la pobreza </a:t>
            </a:r>
          </a:p>
          <a:p>
            <a:pPr marL="0" indent="0">
              <a:buNone/>
            </a:pPr>
            <a:r>
              <a:rPr lang="es-AR" sz="6800" dirty="0" smtClean="0">
                <a:latin typeface="Century Gothic" charset="0"/>
              </a:rPr>
              <a:t>2 </a:t>
            </a:r>
            <a:r>
              <a:rPr lang="es-AR" sz="6800" dirty="0">
                <a:latin typeface="Century Gothic" charset="0"/>
              </a:rPr>
              <a:t>Poner fin al hambre, lograr la seguridad alimentaria y la mejora de la nutrición y </a:t>
            </a:r>
            <a:r>
              <a:rPr lang="es-AR" sz="6800" dirty="0" smtClean="0">
                <a:latin typeface="Century Gothic" charset="0"/>
              </a:rPr>
              <a:t>la </a:t>
            </a:r>
            <a:r>
              <a:rPr lang="es-AR" sz="6800" dirty="0">
                <a:latin typeface="Century Gothic" charset="0"/>
              </a:rPr>
              <a:t>agricultura sostenible</a:t>
            </a:r>
          </a:p>
          <a:p>
            <a:pPr marL="0" indent="0">
              <a:buNone/>
            </a:pPr>
            <a:r>
              <a:rPr lang="es-AR" sz="6800" dirty="0">
                <a:latin typeface="Century Gothic" charset="0"/>
              </a:rPr>
              <a:t>3 Garantizar una vida sana y promover el bienestar de todos a todas las edades</a:t>
            </a:r>
          </a:p>
          <a:p>
            <a:pPr marL="0" indent="0">
              <a:buNone/>
            </a:pPr>
            <a:r>
              <a:rPr lang="es-AR" sz="6800" dirty="0">
                <a:latin typeface="Century Gothic" charset="0"/>
              </a:rPr>
              <a:t>4 Garantizar una educación inclusiva y equitativa de calidad </a:t>
            </a:r>
            <a:endParaRPr lang="es-AR" sz="6800" dirty="0" smtClean="0">
              <a:latin typeface="Century Gothic" charset="0"/>
            </a:endParaRPr>
          </a:p>
          <a:p>
            <a:pPr marL="0" indent="0">
              <a:buNone/>
            </a:pPr>
            <a:r>
              <a:rPr lang="es-AR" sz="6800" dirty="0" smtClean="0">
                <a:latin typeface="Century Gothic" charset="0"/>
              </a:rPr>
              <a:t>6 </a:t>
            </a:r>
            <a:r>
              <a:rPr lang="es-AR" sz="6800" dirty="0">
                <a:latin typeface="Century Gothic" charset="0"/>
              </a:rPr>
              <a:t>Garantizar la disponibilidad y la gestión sostenible del agua </a:t>
            </a:r>
            <a:endParaRPr lang="es-AR" sz="6800" dirty="0" smtClean="0">
              <a:latin typeface="Century Gothic" charset="0"/>
            </a:endParaRPr>
          </a:p>
          <a:p>
            <a:pPr marL="0" indent="0">
              <a:buNone/>
            </a:pPr>
            <a:r>
              <a:rPr lang="es-AR" sz="6800" dirty="0" smtClean="0">
                <a:latin typeface="Century Gothic" charset="0"/>
              </a:rPr>
              <a:t>7 </a:t>
            </a:r>
            <a:r>
              <a:rPr lang="es-AR" sz="6800" dirty="0">
                <a:latin typeface="Century Gothic" charset="0"/>
              </a:rPr>
              <a:t>Garantizar el acceso a una energía asequible, fiable, sostenible y moderna para todos</a:t>
            </a:r>
          </a:p>
          <a:p>
            <a:pPr marL="0" indent="0">
              <a:buNone/>
            </a:pPr>
            <a:r>
              <a:rPr lang="es-AR" sz="6800" dirty="0">
                <a:latin typeface="Century Gothic" charset="0"/>
              </a:rPr>
              <a:t>8 Promover el crecimiento económico sostenido, inclusivo y sostenible, el empleo pleno y productivo y el trabajo decente para todos</a:t>
            </a:r>
          </a:p>
          <a:p>
            <a:pPr marL="0" indent="0">
              <a:buNone/>
            </a:pPr>
            <a:r>
              <a:rPr lang="es-AR" sz="6800" dirty="0" smtClean="0">
                <a:latin typeface="Century Gothic" charset="0"/>
              </a:rPr>
              <a:t>10 </a:t>
            </a:r>
            <a:r>
              <a:rPr lang="es-AR" sz="6800" dirty="0">
                <a:latin typeface="Century Gothic" charset="0"/>
              </a:rPr>
              <a:t>Reducir la desigualdad en los países y entre ellos</a:t>
            </a:r>
          </a:p>
          <a:p>
            <a:pPr marL="0" indent="0">
              <a:buNone/>
            </a:pPr>
            <a:r>
              <a:rPr lang="es-AR" sz="6800" dirty="0">
                <a:latin typeface="Century Gothic" charset="0"/>
              </a:rPr>
              <a:t>11 Lograr que las ciudades y los asentamientos humanos sean inclusivos, seguros, resilientes y sostenibles</a:t>
            </a:r>
          </a:p>
          <a:p>
            <a:pPr marL="0" indent="0">
              <a:buNone/>
            </a:pPr>
            <a:r>
              <a:rPr lang="es-AR" sz="6800" dirty="0">
                <a:latin typeface="Century Gothic" charset="0"/>
              </a:rPr>
              <a:t>13 Adoptar medidas urgentes para combatir el cambio climático y sus efectos</a:t>
            </a:r>
          </a:p>
          <a:p>
            <a:pPr marL="0" indent="0">
              <a:buNone/>
            </a:pPr>
            <a:r>
              <a:rPr lang="es-AR" sz="6800" dirty="0">
                <a:latin typeface="Century Gothic" charset="0"/>
              </a:rPr>
              <a:t>16 Promover sociedades pacíficas e inclusivas para el desarrollo sostenible, facilitar el acceso a la justicia para todos y construir a todos los niveles instituciones </a:t>
            </a:r>
            <a:r>
              <a:rPr lang="es-AR" sz="6800" dirty="0" smtClean="0">
                <a:latin typeface="Century Gothic" charset="0"/>
              </a:rPr>
              <a:t>eficaces</a:t>
            </a:r>
            <a:endParaRPr lang="es-AR" sz="6800" dirty="0">
              <a:latin typeface="Century Gothic" charset="0"/>
            </a:endParaRPr>
          </a:p>
          <a:p>
            <a:endParaRPr lang="en-US" sz="6800" dirty="0"/>
          </a:p>
        </p:txBody>
      </p:sp>
    </p:spTree>
    <p:extLst>
      <p:ext uri="{BB962C8B-B14F-4D97-AF65-F5344CB8AC3E}">
        <p14:creationId xmlns:p14="http://schemas.microsoft.com/office/powerpoint/2010/main" val="20392173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495" y="274637"/>
            <a:ext cx="7664099" cy="625122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160177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1966" y="274638"/>
            <a:ext cx="8569192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 err="1">
                <a:solidFill>
                  <a:schemeClr val="accent1"/>
                </a:solidFill>
                <a:latin typeface="Century Gothic" charset="0"/>
              </a:rPr>
              <a:t>Transversalización</a:t>
            </a:r>
            <a:r>
              <a:rPr lang="en-US" sz="2800" dirty="0">
                <a:solidFill>
                  <a:schemeClr val="accent1"/>
                </a:solidFill>
                <a:latin typeface="Century Gothic" charset="0"/>
              </a:rPr>
              <a:t> de la </a:t>
            </a:r>
            <a:r>
              <a:rPr lang="en-US" sz="2800" dirty="0" err="1">
                <a:solidFill>
                  <a:schemeClr val="accent1"/>
                </a:solidFill>
                <a:latin typeface="Century Gothic" charset="0"/>
              </a:rPr>
              <a:t>perspectiva</a:t>
            </a:r>
            <a:r>
              <a:rPr lang="en-US" sz="2800" dirty="0">
                <a:solidFill>
                  <a:schemeClr val="accent1"/>
                </a:solidFill>
                <a:latin typeface="Century Gothic" charset="0"/>
              </a:rPr>
              <a:t> de </a:t>
            </a:r>
            <a:r>
              <a:rPr lang="en-US" sz="2800" dirty="0" err="1">
                <a:solidFill>
                  <a:schemeClr val="accent1"/>
                </a:solidFill>
                <a:latin typeface="Century Gothic" charset="0"/>
              </a:rPr>
              <a:t>género</a:t>
            </a:r>
            <a:r>
              <a:rPr lang="en-US" sz="2800" dirty="0">
                <a:solidFill>
                  <a:schemeClr val="accent1"/>
                </a:solidFill>
                <a:latin typeface="Century Gothic" charset="0"/>
              </a:rPr>
              <a:t> en los 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966" y="1094944"/>
            <a:ext cx="8394834" cy="503121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AR" sz="2900" dirty="0">
              <a:latin typeface="Century Gothic" charset="0"/>
            </a:endParaRPr>
          </a:p>
          <a:p>
            <a:r>
              <a:rPr lang="es-AR" sz="2500" dirty="0">
                <a:latin typeface="Century Gothic" charset="0"/>
              </a:rPr>
              <a:t>Las metas para lograr la igualdad de género </a:t>
            </a:r>
            <a:r>
              <a:rPr lang="es-AR" sz="2500" dirty="0" smtClean="0">
                <a:latin typeface="Century Gothic" charset="0"/>
              </a:rPr>
              <a:t> </a:t>
            </a:r>
            <a:r>
              <a:rPr lang="es-AR" sz="2500" dirty="0">
                <a:latin typeface="Century Gothic" charset="0"/>
              </a:rPr>
              <a:t>están presentes </a:t>
            </a:r>
            <a:r>
              <a:rPr lang="es-AR" sz="2500" dirty="0" smtClean="0">
                <a:latin typeface="Century Gothic" charset="0"/>
              </a:rPr>
              <a:t>en </a:t>
            </a:r>
            <a:r>
              <a:rPr lang="es-AR" sz="2500" dirty="0">
                <a:latin typeface="Century Gothic" charset="0"/>
              </a:rPr>
              <a:t>temáticas como pobreza, salud, alimentación, educación, protección social, empleo, movilidad, estructura y cambio </a:t>
            </a:r>
            <a:r>
              <a:rPr lang="es-AR" sz="2500" dirty="0" smtClean="0">
                <a:latin typeface="Century Gothic" charset="0"/>
              </a:rPr>
              <a:t>climático</a:t>
            </a:r>
          </a:p>
          <a:p>
            <a:pPr marL="0" indent="0">
              <a:buNone/>
            </a:pPr>
            <a:endParaRPr lang="es-AR" sz="2500" dirty="0">
              <a:latin typeface="Century Gothic" charset="0"/>
            </a:endParaRPr>
          </a:p>
          <a:p>
            <a:r>
              <a:rPr lang="es-AR" sz="2500" dirty="0">
                <a:latin typeface="Century Gothic" charset="0"/>
              </a:rPr>
              <a:t>E</a:t>
            </a:r>
            <a:r>
              <a:rPr lang="es-AR" sz="2500" dirty="0" smtClean="0">
                <a:latin typeface="Century Gothic" charset="0"/>
              </a:rPr>
              <a:t>s </a:t>
            </a:r>
            <a:r>
              <a:rPr lang="es-AR" sz="2500" dirty="0">
                <a:latin typeface="Century Gothic" charset="0"/>
              </a:rPr>
              <a:t>posible diferenciar entre enfoques </a:t>
            </a:r>
            <a:r>
              <a:rPr lang="es-AR" sz="2500" dirty="0" smtClean="0">
                <a:latin typeface="Century Gothic" charset="0"/>
              </a:rPr>
              <a:t>de igualdad de derechos y referencia </a:t>
            </a:r>
            <a:r>
              <a:rPr lang="es-AR" sz="2500" dirty="0">
                <a:latin typeface="Century Gothic" charset="0"/>
              </a:rPr>
              <a:t>a las mujeres y las niñas como “grupos </a:t>
            </a:r>
            <a:r>
              <a:rPr lang="es-AR" sz="2500" dirty="0" smtClean="0">
                <a:latin typeface="Century Gothic" charset="0"/>
              </a:rPr>
              <a:t>vulnerables” </a:t>
            </a:r>
            <a:endParaRPr lang="en-US" sz="2500" dirty="0">
              <a:latin typeface="Century 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12095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1083</Words>
  <Application>Microsoft Macintosh PowerPoint</Application>
  <PresentationFormat>On-screen Show (4:3)</PresentationFormat>
  <Paragraphs>94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Agenda 2030 y género: El rol de los Entes de Fiscalización Superior en el seguimiento de los ODS</vt:lpstr>
      <vt:lpstr>Índice de la presentación</vt:lpstr>
      <vt:lpstr>La Agenda 2030 y los ODS</vt:lpstr>
      <vt:lpstr>La Agenda 2030 desde una perspectiva de género</vt:lpstr>
      <vt:lpstr>ODS 5: Lograr la igualdad entre los géneros y empoderar a todas las mujeres y las niñas </vt:lpstr>
      <vt:lpstr>Diferencias entre ODM y ODS</vt:lpstr>
      <vt:lpstr>Transversalización de la perspectiva de género en los ODS</vt:lpstr>
      <vt:lpstr>PowerPoint Presentation</vt:lpstr>
      <vt:lpstr>Transversalización de la perspectiva de género en los ODS</vt:lpstr>
      <vt:lpstr>El rol de los Entes de Fiscalización Superior en el seguimiento de los ODS</vt:lpstr>
      <vt:lpstr>El rol de los Entes de Fiscalización Superior en el seguimiento de los ODS</vt:lpstr>
      <vt:lpstr>El rol de los Entes de Fiscalización Superior en el seguimiento de los ODS</vt:lpstr>
      <vt:lpstr>El rol de los Entes de Fiscalización Superior en el seguimiento de los ODS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Agenda 2030 y género: El rol de los Entes de Fiscalización Superior</dc:title>
  <dc:creator>Lula Marte</dc:creator>
  <cp:lastModifiedBy>Lula Marte</cp:lastModifiedBy>
  <cp:revision>8</cp:revision>
  <dcterms:created xsi:type="dcterms:W3CDTF">2017-03-31T13:30:17Z</dcterms:created>
  <dcterms:modified xsi:type="dcterms:W3CDTF">2017-03-31T14:54:25Z</dcterms:modified>
</cp:coreProperties>
</file>