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259" r:id="rId3"/>
    <p:sldId id="260" r:id="rId4"/>
    <p:sldId id="261" r:id="rId5"/>
    <p:sldId id="262" r:id="rId6"/>
    <p:sldId id="280" r:id="rId7"/>
    <p:sldId id="263" r:id="rId8"/>
    <p:sldId id="281" r:id="rId9"/>
    <p:sldId id="264" r:id="rId10"/>
    <p:sldId id="265" r:id="rId11"/>
    <p:sldId id="282" r:id="rId12"/>
    <p:sldId id="266" r:id="rId13"/>
    <p:sldId id="267" r:id="rId14"/>
    <p:sldId id="268" r:id="rId15"/>
    <p:sldId id="283" r:id="rId16"/>
    <p:sldId id="269" r:id="rId17"/>
    <p:sldId id="270" r:id="rId18"/>
    <p:sldId id="271" r:id="rId19"/>
    <p:sldId id="285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6" r:id="rId29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39" d="100"/>
          <a:sy n="39" d="100"/>
        </p:scale>
        <p:origin x="858" y="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654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171CA-41B3-45AE-A07A-95ECFAF5F284}" type="datetimeFigureOut">
              <a:rPr lang="es-DO" smtClean="0"/>
              <a:t>18/10/2016</a:t>
            </a:fld>
            <a:endParaRPr lang="es-D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AD097-23B6-40CF-843B-861FA006C3D6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831868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04046-7996-4048-8209-6B37CAA87039}" type="datetimeFigureOut">
              <a:rPr lang="es-MX" smtClean="0"/>
              <a:t>18/10/2016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8913F-FB30-4FE0-8A40-9DB340FEB85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5470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8913F-FB30-4FE0-8A40-9DB340FEB850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77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altLang="es-MX" smtClean="0"/>
          </a:p>
        </p:txBody>
      </p:sp>
      <p:sp>
        <p:nvSpPr>
          <p:cNvPr id="25604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0573" indent="-284836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39342" indent="-227868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595079" indent="-227868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0816" indent="-227868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06553" indent="-2278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62290" indent="-2278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18027" indent="-2278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73764" indent="-2278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fld id="{DF44A986-0999-4450-9394-0BF6E5F800CF}" type="slidenum">
              <a:rPr lang="en-US" altLang="es-MX" smtClean="0"/>
              <a:pPr/>
              <a:t>14</a:t>
            </a:fld>
            <a:endParaRPr lang="en-US" altLang="es-MX" smtClean="0"/>
          </a:p>
        </p:txBody>
      </p:sp>
    </p:spTree>
    <p:extLst>
      <p:ext uri="{BB962C8B-B14F-4D97-AF65-F5344CB8AC3E}">
        <p14:creationId xmlns:p14="http://schemas.microsoft.com/office/powerpoint/2010/main" val="3641568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altLang="es-MX" smtClean="0"/>
          </a:p>
        </p:txBody>
      </p:sp>
      <p:sp>
        <p:nvSpPr>
          <p:cNvPr id="25604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0573" indent="-284836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39342" indent="-227868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595079" indent="-227868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0816" indent="-227868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06553" indent="-2278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62290" indent="-2278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18027" indent="-2278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73764" indent="-2278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fld id="{DF44A986-0999-4450-9394-0BF6E5F800CF}" type="slidenum">
              <a:rPr lang="en-US" altLang="es-MX" smtClean="0"/>
              <a:pPr/>
              <a:t>15</a:t>
            </a:fld>
            <a:endParaRPr lang="en-US" altLang="es-MX" smtClean="0"/>
          </a:p>
        </p:txBody>
      </p:sp>
    </p:spTree>
    <p:extLst>
      <p:ext uri="{BB962C8B-B14F-4D97-AF65-F5344CB8AC3E}">
        <p14:creationId xmlns:p14="http://schemas.microsoft.com/office/powerpoint/2010/main" val="748285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371599"/>
            <a:ext cx="9144000" cy="2138363"/>
          </a:xfrm>
        </p:spPr>
        <p:txBody>
          <a:bodyPr anchor="b"/>
          <a:lstStyle>
            <a:lvl1pPr algn="ctr">
              <a:defRPr sz="60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D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421322"/>
          </a:xfrm>
          <a:solidFill>
            <a:srgbClr val="00B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none"/>
        </p:style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editar el estilo de subtítulo del patrón</a:t>
            </a:r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1130170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4546017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084962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03120" y="1709738"/>
            <a:ext cx="862584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103120" y="4589463"/>
            <a:ext cx="8625840" cy="8969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303968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317136" y="1825625"/>
            <a:ext cx="4480560" cy="4351338"/>
          </a:xfrm>
        </p:spPr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DO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127240" y="1825625"/>
            <a:ext cx="448056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9717413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01240" y="238125"/>
            <a:ext cx="702564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301240" y="1681163"/>
            <a:ext cx="435165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301240" y="2505075"/>
            <a:ext cx="4351655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7236302" y="1681163"/>
            <a:ext cx="437308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7236302" y="2505075"/>
            <a:ext cx="4373086" cy="3684588"/>
          </a:xfrm>
        </p:spPr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15655437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5255393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49412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33308" y="335280"/>
            <a:ext cx="3932237" cy="172212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s-D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12280" y="1767840"/>
            <a:ext cx="4969828" cy="41011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DO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3330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5905103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38400" y="457200"/>
            <a:ext cx="356631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172200" y="1798320"/>
            <a:ext cx="5562600" cy="406273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438400" y="2057400"/>
            <a:ext cx="3566318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94890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26" Type="http://schemas.openxmlformats.org/officeDocument/2006/relationships/image" Target="../media/image15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0.png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17" Type="http://schemas.openxmlformats.org/officeDocument/2006/relationships/image" Target="../media/image6.png"/><Relationship Id="rId25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24" Type="http://schemas.openxmlformats.org/officeDocument/2006/relationships/image" Target="../media/image13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23" Type="http://schemas.openxmlformats.org/officeDocument/2006/relationships/image" Target="../media/image1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8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Relationship Id="rId22" Type="http://schemas.openxmlformats.org/officeDocument/2006/relationships/image" Target="../media/image11.png"/><Relationship Id="rId27" Type="http://schemas.openxmlformats.org/officeDocument/2006/relationships/image" Target="../media/image1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riángulo rectángulo 2"/>
          <p:cNvSpPr/>
          <p:nvPr userDrawn="1"/>
        </p:nvSpPr>
        <p:spPr>
          <a:xfrm rot="16200000" flipH="1">
            <a:off x="8509280" y="3175283"/>
            <a:ext cx="6858001" cy="507437"/>
          </a:xfrm>
          <a:custGeom>
            <a:avLst/>
            <a:gdLst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11301984 w 11301984"/>
              <a:gd name="connsiteY2" fmla="*/ 6858000 h 6858000"/>
              <a:gd name="connsiteX3" fmla="*/ 0 w 11301984"/>
              <a:gd name="connsiteY3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913376 w 11301984"/>
              <a:gd name="connsiteY2" fmla="*/ 3913632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913376 w 11301984"/>
              <a:gd name="connsiteY2" fmla="*/ 3913632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913376 w 11301984"/>
              <a:gd name="connsiteY2" fmla="*/ 3913632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5474208 w 11301984"/>
              <a:gd name="connsiteY2" fmla="*/ 4315968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5474208 w 11301984"/>
              <a:gd name="connsiteY2" fmla="*/ 4315968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511040 w 11301984"/>
              <a:gd name="connsiteY2" fmla="*/ 4084320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511040 w 11301984"/>
              <a:gd name="connsiteY2" fmla="*/ 4084320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511040 w 11301984"/>
              <a:gd name="connsiteY2" fmla="*/ 4084320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437888 w 11301984"/>
              <a:gd name="connsiteY2" fmla="*/ 4133088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437888 w 11301984"/>
              <a:gd name="connsiteY2" fmla="*/ 4133088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437888 w 11301984"/>
              <a:gd name="connsiteY2" fmla="*/ 4133088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01984" h="6858000">
                <a:moveTo>
                  <a:pt x="0" y="6858000"/>
                </a:moveTo>
                <a:lnTo>
                  <a:pt x="0" y="0"/>
                </a:lnTo>
                <a:cubicBezTo>
                  <a:pt x="1597152" y="1873504"/>
                  <a:pt x="2145792" y="2466848"/>
                  <a:pt x="4437888" y="4133088"/>
                </a:cubicBezTo>
                <a:cubicBezTo>
                  <a:pt x="6433312" y="5492496"/>
                  <a:pt x="8843264" y="6156960"/>
                  <a:pt x="11301984" y="6858000"/>
                </a:cubicBez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317136" y="295570"/>
            <a:ext cx="7314543" cy="1247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D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317136" y="1825625"/>
            <a:ext cx="903666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D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045CB-BCD4-43E9-A17B-8B623FCB7730}" type="slidenum">
              <a:rPr lang="es-DO" smtClean="0"/>
              <a:t>‹#›</a:t>
            </a:fld>
            <a:endParaRPr lang="es-DO"/>
          </a:p>
        </p:txBody>
      </p:sp>
      <p:grpSp>
        <p:nvGrpSpPr>
          <p:cNvPr id="7" name="Grupo 6"/>
          <p:cNvGrpSpPr/>
          <p:nvPr userDrawn="1"/>
        </p:nvGrpSpPr>
        <p:grpSpPr>
          <a:xfrm>
            <a:off x="255201" y="4141221"/>
            <a:ext cx="1748645" cy="1965891"/>
            <a:chOff x="1299355" y="2404365"/>
            <a:chExt cx="2874111" cy="3231181"/>
          </a:xfrm>
        </p:grpSpPr>
        <p:grpSp>
          <p:nvGrpSpPr>
            <p:cNvPr id="8" name="Grupo 7"/>
            <p:cNvGrpSpPr/>
            <p:nvPr/>
          </p:nvGrpSpPr>
          <p:grpSpPr>
            <a:xfrm>
              <a:off x="1951892" y="2404365"/>
              <a:ext cx="1494692" cy="1416259"/>
              <a:chOff x="2379480" y="1905657"/>
              <a:chExt cx="3064085" cy="2903299"/>
            </a:xfrm>
          </p:grpSpPr>
          <p:pic>
            <p:nvPicPr>
              <p:cNvPr id="15" name="Imagen 14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79480" y="1905943"/>
                <a:ext cx="3064085" cy="1782401"/>
              </a:xfrm>
              <a:prstGeom prst="rect">
                <a:avLst/>
              </a:prstGeom>
            </p:spPr>
          </p:pic>
          <p:pic>
            <p:nvPicPr>
              <p:cNvPr id="16" name="Imagen 15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79480" y="1905657"/>
                <a:ext cx="3064085" cy="1782400"/>
              </a:xfrm>
              <a:prstGeom prst="rect">
                <a:avLst/>
              </a:prstGeom>
            </p:spPr>
          </p:pic>
          <p:pic>
            <p:nvPicPr>
              <p:cNvPr id="17" name="Imagen 16"/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12088" y="3550233"/>
                <a:ext cx="2598868" cy="379274"/>
              </a:xfrm>
              <a:prstGeom prst="rect">
                <a:avLst/>
              </a:prstGeom>
            </p:spPr>
          </p:pic>
          <p:pic>
            <p:nvPicPr>
              <p:cNvPr id="18" name="Imagen 17"/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8345" y="4213428"/>
                <a:ext cx="2083204" cy="379274"/>
              </a:xfrm>
              <a:prstGeom prst="rect">
                <a:avLst/>
              </a:prstGeom>
            </p:spPr>
          </p:pic>
          <p:pic>
            <p:nvPicPr>
              <p:cNvPr id="19" name="Imagen 18"/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98032" y="3883441"/>
                <a:ext cx="2426980" cy="379274"/>
              </a:xfrm>
              <a:prstGeom prst="rect">
                <a:avLst/>
              </a:prstGeom>
            </p:spPr>
          </p:pic>
          <p:pic>
            <p:nvPicPr>
              <p:cNvPr id="20" name="Imagen 19"/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72592" y="4551124"/>
                <a:ext cx="1477861" cy="257832"/>
              </a:xfrm>
              <a:prstGeom prst="rect">
                <a:avLst/>
              </a:prstGeom>
            </p:spPr>
          </p:pic>
          <p:pic>
            <p:nvPicPr>
              <p:cNvPr id="21" name="Imagen 20"/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87185" y="2229993"/>
                <a:ext cx="1801084" cy="1244317"/>
              </a:xfrm>
              <a:prstGeom prst="rect">
                <a:avLst/>
              </a:prstGeom>
            </p:spPr>
          </p:pic>
          <p:pic>
            <p:nvPicPr>
              <p:cNvPr id="22" name="Imagen 21"/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69792" y="2359356"/>
                <a:ext cx="538083" cy="482033"/>
              </a:xfrm>
              <a:prstGeom prst="rect">
                <a:avLst/>
              </a:prstGeom>
            </p:spPr>
          </p:pic>
          <p:pic>
            <p:nvPicPr>
              <p:cNvPr id="23" name="Imagen 22"/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96839" y="2736638"/>
                <a:ext cx="141994" cy="141994"/>
              </a:xfrm>
              <a:prstGeom prst="rect">
                <a:avLst/>
              </a:prstGeom>
            </p:spPr>
          </p:pic>
        </p:grpSp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8073" y="4508952"/>
              <a:ext cx="2816676" cy="211789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14910" y="4401953"/>
              <a:ext cx="2843001" cy="35896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5081" y="4804237"/>
              <a:ext cx="2822659" cy="167517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10124" y="5164105"/>
              <a:ext cx="2852573" cy="471441"/>
            </a:xfrm>
            <a:prstGeom prst="rect">
              <a:avLst/>
            </a:prstGeom>
          </p:spPr>
        </p:pic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9355" y="4001294"/>
              <a:ext cx="2874111" cy="317086"/>
            </a:xfrm>
            <a:prstGeom prst="rect">
              <a:avLst/>
            </a:prstGeom>
          </p:spPr>
        </p:pic>
        <p:pic>
          <p:nvPicPr>
            <p:cNvPr id="14" name="Imagen 13"/>
            <p:cNvPicPr>
              <a:picLocks noChangeAspect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14910" y="5036647"/>
              <a:ext cx="2843001" cy="35896"/>
            </a:xfrm>
            <a:prstGeom prst="rect">
              <a:avLst/>
            </a:prstGeom>
          </p:spPr>
        </p:pic>
      </p:grpSp>
      <p:pic>
        <p:nvPicPr>
          <p:cNvPr id="24" name="Imagen 23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53" y="422568"/>
            <a:ext cx="1723529" cy="925559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 userDrawn="1"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1726" y="422569"/>
            <a:ext cx="1802835" cy="914173"/>
          </a:xfrm>
          <a:prstGeom prst="rect">
            <a:avLst/>
          </a:prstGeom>
        </p:spPr>
      </p:pic>
      <p:sp>
        <p:nvSpPr>
          <p:cNvPr id="27" name="Triángulo rectángulo 2"/>
          <p:cNvSpPr/>
          <p:nvPr userDrawn="1"/>
        </p:nvSpPr>
        <p:spPr>
          <a:xfrm flipH="1">
            <a:off x="-3377184" y="6096000"/>
            <a:ext cx="15569184" cy="762000"/>
          </a:xfrm>
          <a:custGeom>
            <a:avLst/>
            <a:gdLst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11301984 w 11301984"/>
              <a:gd name="connsiteY2" fmla="*/ 6858000 h 6858000"/>
              <a:gd name="connsiteX3" fmla="*/ 0 w 11301984"/>
              <a:gd name="connsiteY3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913376 w 11301984"/>
              <a:gd name="connsiteY2" fmla="*/ 3913632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913376 w 11301984"/>
              <a:gd name="connsiteY2" fmla="*/ 3913632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913376 w 11301984"/>
              <a:gd name="connsiteY2" fmla="*/ 3913632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5474208 w 11301984"/>
              <a:gd name="connsiteY2" fmla="*/ 4315968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5474208 w 11301984"/>
              <a:gd name="connsiteY2" fmla="*/ 4315968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511040 w 11301984"/>
              <a:gd name="connsiteY2" fmla="*/ 4084320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511040 w 11301984"/>
              <a:gd name="connsiteY2" fmla="*/ 4084320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511040 w 11301984"/>
              <a:gd name="connsiteY2" fmla="*/ 4084320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437888 w 11301984"/>
              <a:gd name="connsiteY2" fmla="*/ 4133088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437888 w 11301984"/>
              <a:gd name="connsiteY2" fmla="*/ 4133088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437888 w 11301984"/>
              <a:gd name="connsiteY2" fmla="*/ 4133088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01984" h="6858000">
                <a:moveTo>
                  <a:pt x="0" y="6858000"/>
                </a:moveTo>
                <a:lnTo>
                  <a:pt x="0" y="0"/>
                </a:lnTo>
                <a:cubicBezTo>
                  <a:pt x="1597152" y="1873504"/>
                  <a:pt x="2145792" y="2466848"/>
                  <a:pt x="4437888" y="4133088"/>
                </a:cubicBezTo>
                <a:cubicBezTo>
                  <a:pt x="6433312" y="5492496"/>
                  <a:pt x="8843264" y="6156960"/>
                  <a:pt x="1130198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3840687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slow">
    <p:push dir="u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none" spc="0">
          <a:ln w="0"/>
          <a:solidFill>
            <a:schemeClr val="accent1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" Type="http://schemas.openxmlformats.org/officeDocument/2006/relationships/image" Target="../media/image17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" Type="http://schemas.openxmlformats.org/officeDocument/2006/relationships/image" Target="../media/image17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26" name="Imagen 68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480" y="1905943"/>
            <a:ext cx="3064085" cy="178240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480" y="1905657"/>
            <a:ext cx="3064085" cy="1782400"/>
          </a:xfrm>
          <a:prstGeom prst="rect">
            <a:avLst/>
          </a:prstGeom>
        </p:spPr>
      </p:pic>
      <p:sp>
        <p:nvSpPr>
          <p:cNvPr id="20" name="Triángulo rectángulo 2"/>
          <p:cNvSpPr/>
          <p:nvPr/>
        </p:nvSpPr>
        <p:spPr>
          <a:xfrm rot="16200000" flipH="1">
            <a:off x="6732539" y="5459461"/>
            <a:ext cx="18428677" cy="7509755"/>
          </a:xfrm>
          <a:custGeom>
            <a:avLst/>
            <a:gdLst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11301984 w 11301984"/>
              <a:gd name="connsiteY2" fmla="*/ 6858000 h 6858000"/>
              <a:gd name="connsiteX3" fmla="*/ 0 w 11301984"/>
              <a:gd name="connsiteY3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913376 w 11301984"/>
              <a:gd name="connsiteY2" fmla="*/ 3913632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913376 w 11301984"/>
              <a:gd name="connsiteY2" fmla="*/ 3913632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913376 w 11301984"/>
              <a:gd name="connsiteY2" fmla="*/ 3913632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5474208 w 11301984"/>
              <a:gd name="connsiteY2" fmla="*/ 4315968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5474208 w 11301984"/>
              <a:gd name="connsiteY2" fmla="*/ 4315968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511040 w 11301984"/>
              <a:gd name="connsiteY2" fmla="*/ 4084320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511040 w 11301984"/>
              <a:gd name="connsiteY2" fmla="*/ 4084320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511040 w 11301984"/>
              <a:gd name="connsiteY2" fmla="*/ 4084320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437888 w 11301984"/>
              <a:gd name="connsiteY2" fmla="*/ 4133088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437888 w 11301984"/>
              <a:gd name="connsiteY2" fmla="*/ 4133088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437888 w 11301984"/>
              <a:gd name="connsiteY2" fmla="*/ 4133088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01984" h="6858000">
                <a:moveTo>
                  <a:pt x="0" y="6858000"/>
                </a:moveTo>
                <a:lnTo>
                  <a:pt x="0" y="0"/>
                </a:lnTo>
                <a:cubicBezTo>
                  <a:pt x="1597152" y="1873504"/>
                  <a:pt x="2145792" y="2466848"/>
                  <a:pt x="4437888" y="4133088"/>
                </a:cubicBezTo>
                <a:cubicBezTo>
                  <a:pt x="6433312" y="5492496"/>
                  <a:pt x="8843264" y="6156960"/>
                  <a:pt x="11301984" y="6858000"/>
                </a:cubicBez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3" name="Triángulo rectángulo 2"/>
          <p:cNvSpPr/>
          <p:nvPr/>
        </p:nvSpPr>
        <p:spPr>
          <a:xfrm flipH="1">
            <a:off x="-3417524" y="6947493"/>
            <a:ext cx="15569184" cy="6858000"/>
          </a:xfrm>
          <a:custGeom>
            <a:avLst/>
            <a:gdLst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11301984 w 11301984"/>
              <a:gd name="connsiteY2" fmla="*/ 6858000 h 6858000"/>
              <a:gd name="connsiteX3" fmla="*/ 0 w 11301984"/>
              <a:gd name="connsiteY3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913376 w 11301984"/>
              <a:gd name="connsiteY2" fmla="*/ 3913632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913376 w 11301984"/>
              <a:gd name="connsiteY2" fmla="*/ 3913632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913376 w 11301984"/>
              <a:gd name="connsiteY2" fmla="*/ 3913632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5474208 w 11301984"/>
              <a:gd name="connsiteY2" fmla="*/ 4315968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5474208 w 11301984"/>
              <a:gd name="connsiteY2" fmla="*/ 4315968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511040 w 11301984"/>
              <a:gd name="connsiteY2" fmla="*/ 4084320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511040 w 11301984"/>
              <a:gd name="connsiteY2" fmla="*/ 4084320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511040 w 11301984"/>
              <a:gd name="connsiteY2" fmla="*/ 4084320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437888 w 11301984"/>
              <a:gd name="connsiteY2" fmla="*/ 4133088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437888 w 11301984"/>
              <a:gd name="connsiteY2" fmla="*/ 4133088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437888 w 11301984"/>
              <a:gd name="connsiteY2" fmla="*/ 4133088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01984" h="6858000">
                <a:moveTo>
                  <a:pt x="0" y="6858000"/>
                </a:moveTo>
                <a:lnTo>
                  <a:pt x="0" y="0"/>
                </a:lnTo>
                <a:cubicBezTo>
                  <a:pt x="1597152" y="1873504"/>
                  <a:pt x="2145792" y="2466848"/>
                  <a:pt x="4437888" y="4133088"/>
                </a:cubicBezTo>
                <a:cubicBezTo>
                  <a:pt x="6433312" y="5492496"/>
                  <a:pt x="8843264" y="6156960"/>
                  <a:pt x="1130198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pic>
        <p:nvPicPr>
          <p:cNvPr id="6820" name="Imagen 6819"/>
          <p:cNvPicPr>
            <a:picLocks noChangeAspect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868" y="4691527"/>
            <a:ext cx="4398083" cy="330697"/>
          </a:xfrm>
          <a:prstGeom prst="rect">
            <a:avLst/>
          </a:prstGeom>
        </p:spPr>
      </p:pic>
      <p:pic>
        <p:nvPicPr>
          <p:cNvPr id="6827" name="Imagen 68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513" y="4524454"/>
            <a:ext cx="4439187" cy="56050"/>
          </a:xfrm>
          <a:prstGeom prst="rect">
            <a:avLst/>
          </a:prstGeom>
        </p:spPr>
      </p:pic>
      <p:pic>
        <p:nvPicPr>
          <p:cNvPr id="6829" name="Imagen 6828"/>
          <p:cNvPicPr>
            <a:picLocks noChangeAspect="1"/>
          </p:cNvPicPr>
          <p:nvPr/>
        </p:nvPicPr>
        <p:blipFill>
          <a:blip r:embed="rId6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197" y="5152598"/>
            <a:ext cx="4407425" cy="261568"/>
          </a:xfrm>
          <a:prstGeom prst="rect">
            <a:avLst/>
          </a:prstGeom>
        </p:spPr>
      </p:pic>
      <p:pic>
        <p:nvPicPr>
          <p:cNvPr id="6830" name="Imagen 6829"/>
          <p:cNvPicPr>
            <a:picLocks noChangeAspect="1"/>
          </p:cNvPicPr>
          <p:nvPr/>
        </p:nvPicPr>
        <p:blipFill>
          <a:blip r:embed="rId7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353" y="5649477"/>
            <a:ext cx="4454134" cy="736128"/>
          </a:xfrm>
          <a:prstGeom prst="rect">
            <a:avLst/>
          </a:prstGeom>
        </p:spPr>
      </p:pic>
      <p:pic>
        <p:nvPicPr>
          <p:cNvPr id="6832" name="Imagen 6831"/>
          <p:cNvPicPr>
            <a:picLocks noChangeAspect="1"/>
          </p:cNvPicPr>
          <p:nvPr/>
        </p:nvPicPr>
        <p:blipFill>
          <a:blip r:embed="rId8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187" y="3883441"/>
            <a:ext cx="4487764" cy="495112"/>
          </a:xfrm>
          <a:prstGeom prst="rect">
            <a:avLst/>
          </a:prstGeom>
        </p:spPr>
      </p:pic>
      <p:pic>
        <p:nvPicPr>
          <p:cNvPr id="6833" name="Imagen 68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820" y="5515493"/>
            <a:ext cx="4439187" cy="56050"/>
          </a:xfrm>
          <a:prstGeom prst="rect">
            <a:avLst/>
          </a:prstGeom>
        </p:spPr>
      </p:pic>
      <p:pic>
        <p:nvPicPr>
          <p:cNvPr id="6821" name="Imagen 68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088" y="3550233"/>
            <a:ext cx="2598868" cy="379274"/>
          </a:xfrm>
          <a:prstGeom prst="rect">
            <a:avLst/>
          </a:prstGeom>
        </p:spPr>
      </p:pic>
      <p:pic>
        <p:nvPicPr>
          <p:cNvPr id="6822" name="Imagen 682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345" y="4213428"/>
            <a:ext cx="2083204" cy="379274"/>
          </a:xfrm>
          <a:prstGeom prst="rect">
            <a:avLst/>
          </a:prstGeom>
        </p:spPr>
      </p:pic>
      <p:pic>
        <p:nvPicPr>
          <p:cNvPr id="6823" name="Imagen 682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032" y="3883441"/>
            <a:ext cx="2426980" cy="379274"/>
          </a:xfrm>
          <a:prstGeom prst="rect">
            <a:avLst/>
          </a:prstGeom>
        </p:spPr>
      </p:pic>
      <p:pic>
        <p:nvPicPr>
          <p:cNvPr id="6824" name="Imagen 682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592" y="4551124"/>
            <a:ext cx="1477861" cy="257832"/>
          </a:xfrm>
          <a:prstGeom prst="rect">
            <a:avLst/>
          </a:prstGeom>
        </p:spPr>
      </p:pic>
      <p:pic>
        <p:nvPicPr>
          <p:cNvPr id="6828" name="Imagen 682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185" y="2229993"/>
            <a:ext cx="1801084" cy="1244317"/>
          </a:xfrm>
          <a:prstGeom prst="rect">
            <a:avLst/>
          </a:prstGeom>
        </p:spPr>
      </p:pic>
      <p:pic>
        <p:nvPicPr>
          <p:cNvPr id="6825" name="Imagen 682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9792" y="2359356"/>
            <a:ext cx="538083" cy="482033"/>
          </a:xfrm>
          <a:prstGeom prst="rect">
            <a:avLst/>
          </a:prstGeom>
        </p:spPr>
      </p:pic>
      <p:pic>
        <p:nvPicPr>
          <p:cNvPr id="6831" name="Imagen 683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839" y="2736638"/>
            <a:ext cx="141994" cy="14199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964" y="309569"/>
            <a:ext cx="2024834" cy="108736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158" y="307797"/>
            <a:ext cx="2325183" cy="117904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366579" y="1773287"/>
            <a:ext cx="68136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Papel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EFS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la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Identificación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Áreas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Vulnerabilidad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el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Sector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Público</a:t>
            </a:r>
            <a:endParaRPr lang="es-MX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81187" y="5772147"/>
            <a:ext cx="46059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err="1" smtClean="0"/>
              <a:t>Mtro</a:t>
            </a:r>
            <a:r>
              <a:rPr lang="en-US" b="1" dirty="0" smtClean="0"/>
              <a:t>. Benjamin Fuentes Castro </a:t>
            </a:r>
          </a:p>
          <a:p>
            <a:pPr algn="r"/>
            <a:r>
              <a:rPr lang="en-US" b="1" dirty="0" err="1" smtClean="0"/>
              <a:t>Secretario</a:t>
            </a:r>
            <a:r>
              <a:rPr lang="en-US" b="1" dirty="0" smtClean="0"/>
              <a:t> </a:t>
            </a:r>
            <a:r>
              <a:rPr lang="en-US" b="1" dirty="0" err="1" smtClean="0"/>
              <a:t>Tecnico</a:t>
            </a:r>
            <a:r>
              <a:rPr lang="en-US" b="1" dirty="0" smtClean="0"/>
              <a:t> del Auditor Superior de la </a:t>
            </a:r>
            <a:r>
              <a:rPr lang="en-US" b="1" dirty="0" err="1" smtClean="0"/>
              <a:t>Federacion</a:t>
            </a:r>
            <a:r>
              <a:rPr lang="en-US" b="1" dirty="0" smtClean="0"/>
              <a:t> de Mexico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522146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78 0.18125 L 0.02578 -1.00764 " pathEditMode="fixed" rAng="0" ptsTypes="AA">
                                      <p:cBhvr>
                                        <p:cTn id="25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9444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15494 0.01018 L -0.61601 -0.00185 " pathEditMode="fixed" rAng="0" ptsTypes="AA">
                                      <p:cBhvr>
                                        <p:cTn id="27" dur="8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555" y="-602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400"/>
                                        <p:tgtEl>
                                          <p:spTgt spid="68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400" fill="hold"/>
                                        <p:tgtEl>
                                          <p:spTgt spid="6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400" fill="hold"/>
                                        <p:tgtEl>
                                          <p:spTgt spid="6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400"/>
                                        <p:tgtEl>
                                          <p:spTgt spid="68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400" fill="hold"/>
                                        <p:tgtEl>
                                          <p:spTgt spid="6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400" fill="hold"/>
                                        <p:tgtEl>
                                          <p:spTgt spid="6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400"/>
                                        <p:tgtEl>
                                          <p:spTgt spid="6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400" fill="hold"/>
                                        <p:tgtEl>
                                          <p:spTgt spid="6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400" fill="hold"/>
                                        <p:tgtEl>
                                          <p:spTgt spid="6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400"/>
                                        <p:tgtEl>
                                          <p:spTgt spid="68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400" fill="hold"/>
                                        <p:tgtEl>
                                          <p:spTgt spid="6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400" fill="hold"/>
                                        <p:tgtEl>
                                          <p:spTgt spid="6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400"/>
                                        <p:tgtEl>
                                          <p:spTgt spid="68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400" fill="hold"/>
                                        <p:tgtEl>
                                          <p:spTgt spid="6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400" fill="hold"/>
                                        <p:tgtEl>
                                          <p:spTgt spid="6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1000"/>
                                        <p:tgtEl>
                                          <p:spTgt spid="6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1000"/>
                                        <p:tgtEl>
                                          <p:spTgt spid="6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9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4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1" dur="8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B9899"/>
                </a:solidFill>
              </a:rPr>
              <a:t>Estudios de Caso de la EFS: GAO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2121053" y="1527175"/>
            <a:ext cx="8504238" cy="45720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sz="2600" dirty="0" err="1"/>
              <a:t>Estableció</a:t>
            </a:r>
            <a:r>
              <a:rPr lang="en-US" altLang="en-US" sz="2600" dirty="0"/>
              <a:t> </a:t>
            </a:r>
            <a:r>
              <a:rPr lang="en-US" altLang="en-US" sz="2600" dirty="0" err="1"/>
              <a:t>una</a:t>
            </a:r>
            <a:r>
              <a:rPr lang="en-US" altLang="en-US" sz="2600" dirty="0"/>
              <a:t> </a:t>
            </a:r>
            <a:r>
              <a:rPr lang="en-US" altLang="en-US" sz="2600" i="1" dirty="0" err="1"/>
              <a:t>Lista</a:t>
            </a:r>
            <a:r>
              <a:rPr lang="en-US" altLang="en-US" sz="2600" i="1" dirty="0"/>
              <a:t> de Alto </a:t>
            </a:r>
            <a:r>
              <a:rPr lang="en-US" altLang="en-US" sz="2600" i="1" dirty="0" err="1"/>
              <a:t>Riesgo</a:t>
            </a:r>
            <a:r>
              <a:rPr lang="en-US" altLang="en-US" sz="2600" dirty="0"/>
              <a:t> integral del </a:t>
            </a:r>
            <a:r>
              <a:rPr lang="en-US" altLang="en-US" sz="2600" dirty="0" err="1"/>
              <a:t>gobierno</a:t>
            </a:r>
            <a:r>
              <a:rPr lang="en-US" altLang="en-US" sz="2600" dirty="0"/>
              <a:t> en </a:t>
            </a:r>
            <a:r>
              <a:rPr lang="en-US" altLang="en-US" sz="2600" dirty="0" err="1"/>
              <a:t>enero</a:t>
            </a:r>
            <a:r>
              <a:rPr lang="en-US" altLang="en-US" sz="2600" dirty="0"/>
              <a:t> de 1990.</a:t>
            </a:r>
          </a:p>
          <a:p>
            <a:pPr algn="just" eaLnBrk="1" hangingPunct="1"/>
            <a:endParaRPr lang="en-US" altLang="en-US" sz="2600" dirty="0"/>
          </a:p>
          <a:p>
            <a:pPr algn="just" eaLnBrk="1" hangingPunct="1"/>
            <a:r>
              <a:rPr lang="en-US" altLang="en-US" sz="2600" dirty="0"/>
              <a:t>Ha </a:t>
            </a:r>
            <a:r>
              <a:rPr lang="en-US" altLang="en-US" sz="2600" dirty="0" err="1"/>
              <a:t>emitido</a:t>
            </a:r>
            <a:r>
              <a:rPr lang="en-US" altLang="en-US" sz="2600" dirty="0"/>
              <a:t> </a:t>
            </a:r>
            <a:r>
              <a:rPr lang="en-US" altLang="en-US" sz="2600" dirty="0" err="1"/>
              <a:t>informes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bianuales</a:t>
            </a:r>
            <a:r>
              <a:rPr lang="en-US" altLang="en-US" sz="2600" dirty="0"/>
              <a:t> </a:t>
            </a:r>
            <a:r>
              <a:rPr lang="en-US" altLang="en-US" sz="2600" dirty="0" err="1"/>
              <a:t>que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actualizan</a:t>
            </a:r>
            <a:r>
              <a:rPr lang="en-US" altLang="en-US" sz="2600" dirty="0"/>
              <a:t> la </a:t>
            </a:r>
            <a:r>
              <a:rPr lang="en-US" altLang="en-US" sz="2600" i="1" dirty="0" err="1"/>
              <a:t>Lista</a:t>
            </a:r>
            <a:r>
              <a:rPr lang="en-US" altLang="en-US" sz="2600" i="1" dirty="0"/>
              <a:t> de Alto </a:t>
            </a:r>
            <a:r>
              <a:rPr lang="en-US" altLang="en-US" sz="2600" i="1" dirty="0" err="1"/>
              <a:t>Riesgo</a:t>
            </a:r>
            <a:r>
              <a:rPr lang="en-US" altLang="en-US" sz="2600" dirty="0"/>
              <a:t> al </a:t>
            </a:r>
            <a:r>
              <a:rPr lang="en-US" altLang="en-US" sz="2600" dirty="0" err="1"/>
              <a:t>inicio</a:t>
            </a:r>
            <a:r>
              <a:rPr lang="en-US" altLang="en-US" sz="2600" dirty="0"/>
              <a:t> de </a:t>
            </a:r>
            <a:r>
              <a:rPr lang="en-US" altLang="en-US" sz="2600" dirty="0" err="1"/>
              <a:t>cada</a:t>
            </a:r>
            <a:r>
              <a:rPr lang="en-US" altLang="en-US" sz="2600" dirty="0"/>
              <a:t> Nuevo </a:t>
            </a:r>
            <a:r>
              <a:rPr lang="en-US" altLang="en-US" sz="2600" dirty="0" err="1"/>
              <a:t>Congreso</a:t>
            </a:r>
            <a:r>
              <a:rPr lang="en-US" altLang="en-US" sz="2600" dirty="0"/>
              <a:t>.</a:t>
            </a:r>
          </a:p>
          <a:p>
            <a:pPr algn="just" eaLnBrk="1" hangingPunct="1"/>
            <a:endParaRPr lang="en-US" altLang="en-US" sz="2600" dirty="0"/>
          </a:p>
          <a:p>
            <a:pPr algn="just" eaLnBrk="1" hangingPunct="1"/>
            <a:r>
              <a:rPr lang="en-US" altLang="en-US" sz="2600" dirty="0" err="1"/>
              <a:t>Desde</a:t>
            </a:r>
            <a:r>
              <a:rPr lang="en-US" altLang="en-US" sz="2600" dirty="0"/>
              <a:t> 1990, ha </a:t>
            </a:r>
            <a:r>
              <a:rPr lang="en-US" altLang="en-US" sz="2600" dirty="0" err="1"/>
              <a:t>agregado</a:t>
            </a:r>
            <a:r>
              <a:rPr lang="en-US" altLang="en-US" sz="2600" dirty="0"/>
              <a:t> 43 </a:t>
            </a:r>
            <a:r>
              <a:rPr lang="en-US" altLang="en-US" sz="2600" dirty="0" err="1"/>
              <a:t>áreas</a:t>
            </a:r>
            <a:r>
              <a:rPr lang="en-US" altLang="en-US" sz="2600" dirty="0"/>
              <a:t> a la </a:t>
            </a:r>
            <a:r>
              <a:rPr lang="en-US" altLang="en-US" sz="2600" dirty="0" err="1"/>
              <a:t>lista</a:t>
            </a:r>
            <a:r>
              <a:rPr lang="en-US" altLang="en-US" sz="2600" dirty="0"/>
              <a:t>, </a:t>
            </a:r>
            <a:r>
              <a:rPr lang="en-US" altLang="en-US" sz="2600" dirty="0" err="1"/>
              <a:t>mientras</a:t>
            </a:r>
            <a:r>
              <a:rPr lang="en-US" altLang="en-US" sz="2600" dirty="0"/>
              <a:t> </a:t>
            </a:r>
            <a:r>
              <a:rPr lang="en-US" altLang="en-US" sz="2600" dirty="0" err="1"/>
              <a:t>que</a:t>
            </a:r>
            <a:r>
              <a:rPr lang="en-US" altLang="en-US" sz="2600" dirty="0"/>
              <a:t> 23 </a:t>
            </a:r>
            <a:r>
              <a:rPr lang="en-US" altLang="en-US" sz="2600" dirty="0" err="1"/>
              <a:t>han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sido</a:t>
            </a:r>
            <a:r>
              <a:rPr lang="en-US" altLang="en-US" sz="2600" dirty="0"/>
              <a:t> </a:t>
            </a:r>
            <a:r>
              <a:rPr lang="en-US" altLang="en-US" sz="2600" dirty="0" err="1"/>
              <a:t>eliminadas</a:t>
            </a:r>
            <a:r>
              <a:rPr lang="en-US" altLang="en-US" sz="2600" dirty="0"/>
              <a:t> o </a:t>
            </a:r>
            <a:r>
              <a:rPr lang="en-US" altLang="en-US" sz="2600" dirty="0" err="1"/>
              <a:t>consolidadas</a:t>
            </a:r>
            <a:r>
              <a:rPr lang="en-US" altLang="en-US" sz="2600" dirty="0"/>
              <a:t>.</a:t>
            </a:r>
          </a:p>
          <a:p>
            <a:pPr algn="just" eaLnBrk="1" hangingPunct="1"/>
            <a:endParaRPr lang="en-US" altLang="en-US" sz="2600" dirty="0"/>
          </a:p>
          <a:p>
            <a:pPr algn="just" eaLnBrk="1" hangingPunct="1"/>
            <a:r>
              <a:rPr lang="en-US" altLang="en-US" sz="2600" dirty="0"/>
              <a:t>La </a:t>
            </a:r>
            <a:r>
              <a:rPr lang="en-US" altLang="en-US" sz="2600" dirty="0" err="1"/>
              <a:t>última</a:t>
            </a:r>
            <a:r>
              <a:rPr lang="en-US" altLang="en-US" sz="2600" dirty="0"/>
              <a:t> </a:t>
            </a:r>
            <a:r>
              <a:rPr lang="en-US" altLang="en-US" sz="2600" i="1" dirty="0" err="1"/>
              <a:t>Lista</a:t>
            </a:r>
            <a:r>
              <a:rPr lang="en-US" altLang="en-US" sz="2600" i="1" dirty="0"/>
              <a:t> de Alto </a:t>
            </a:r>
            <a:r>
              <a:rPr lang="en-US" altLang="en-US" sz="2600" i="1" dirty="0" err="1"/>
              <a:t>Riesgo</a:t>
            </a:r>
            <a:r>
              <a:rPr lang="en-US" altLang="en-US" sz="2600" dirty="0"/>
              <a:t>, </a:t>
            </a:r>
            <a:r>
              <a:rPr lang="en-US" altLang="en-US" sz="2600" dirty="0" err="1"/>
              <a:t>emitida</a:t>
            </a:r>
            <a:r>
              <a:rPr lang="en-US" altLang="en-US" sz="2600" dirty="0"/>
              <a:t> en </a:t>
            </a:r>
            <a:r>
              <a:rPr lang="en-US" altLang="en-US" sz="2600" dirty="0" err="1"/>
              <a:t>febrero</a:t>
            </a:r>
            <a:r>
              <a:rPr lang="en-US" altLang="en-US" sz="2600" dirty="0"/>
              <a:t> de 2015, </a:t>
            </a:r>
            <a:r>
              <a:rPr lang="en-US" altLang="en-US" sz="2600" dirty="0" err="1"/>
              <a:t>contenía</a:t>
            </a:r>
            <a:r>
              <a:rPr lang="en-US" altLang="en-US" sz="2600" dirty="0"/>
              <a:t> 32 </a:t>
            </a:r>
            <a:r>
              <a:rPr lang="en-US" altLang="en-US" sz="2600" dirty="0" err="1"/>
              <a:t>áreas</a:t>
            </a:r>
            <a:r>
              <a:rPr lang="en-US" altLang="en-US" sz="2600" dirty="0"/>
              <a:t>.</a:t>
            </a:r>
            <a:endParaRPr lang="en-US" altLang="en-US" sz="2600" dirty="0" smtClean="0"/>
          </a:p>
          <a:p>
            <a:pPr lvl="1" eaLnBrk="1" hangingPunct="1"/>
            <a:endParaRPr lang="en-US" altLang="en-US" sz="2600" dirty="0" smtClean="0"/>
          </a:p>
          <a:p>
            <a:pPr lvl="1" eaLnBrk="1" hangingPunct="1"/>
            <a:endParaRPr lang="en-US" altLang="en-US" sz="2600" dirty="0" smtClean="0"/>
          </a:p>
        </p:txBody>
      </p:sp>
      <p:sp>
        <p:nvSpPr>
          <p:cNvPr id="21508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886450" y="1027114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70A8361-84DF-4A54-A342-29F878B248E3}" type="slidenum">
              <a:rPr lang="en-US" altLang="es-MX" sz="1600">
                <a:solidFill>
                  <a:srgbClr val="7B989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s-MX" sz="1600">
              <a:solidFill>
                <a:srgbClr val="7B98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57255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sz="quarter" idx="1"/>
          </p:nvPr>
        </p:nvSpPr>
        <p:spPr>
          <a:xfrm>
            <a:off x="2121053" y="1527175"/>
            <a:ext cx="8504238" cy="45720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/>
              <a:t>La </a:t>
            </a:r>
            <a:r>
              <a:rPr lang="en-US" altLang="en-US" dirty="0" err="1"/>
              <a:t>iniciativa</a:t>
            </a:r>
            <a:r>
              <a:rPr lang="en-US" altLang="en-US" dirty="0"/>
              <a:t> de Alto </a:t>
            </a:r>
            <a:r>
              <a:rPr lang="en-US" altLang="en-US" dirty="0" err="1"/>
              <a:t>Riesgo</a:t>
            </a:r>
            <a:r>
              <a:rPr lang="en-US" altLang="en-US" dirty="0"/>
              <a:t> de la GAO </a:t>
            </a:r>
            <a:r>
              <a:rPr lang="en-US" altLang="en-US" dirty="0" err="1"/>
              <a:t>identifica</a:t>
            </a:r>
            <a:r>
              <a:rPr lang="en-US" altLang="en-US" dirty="0"/>
              <a:t> </a:t>
            </a:r>
            <a:r>
              <a:rPr lang="en-US" altLang="en-US" dirty="0" err="1"/>
              <a:t>programas</a:t>
            </a:r>
            <a:r>
              <a:rPr lang="en-US" altLang="en-US" dirty="0"/>
              <a:t> y </a:t>
            </a:r>
            <a:r>
              <a:rPr lang="en-US" altLang="en-US" dirty="0" err="1"/>
              <a:t>operaciones</a:t>
            </a:r>
            <a:r>
              <a:rPr lang="en-US" altLang="en-US" dirty="0"/>
              <a:t> en </a:t>
            </a:r>
            <a:r>
              <a:rPr lang="en-US" altLang="en-US" dirty="0" err="1"/>
              <a:t>riesgo</a:t>
            </a:r>
            <a:r>
              <a:rPr lang="en-US" altLang="en-US" dirty="0"/>
              <a:t> de </a:t>
            </a:r>
            <a:r>
              <a:rPr lang="en-US" altLang="en-US" dirty="0" err="1"/>
              <a:t>fraude</a:t>
            </a:r>
            <a:r>
              <a:rPr lang="en-US" altLang="en-US" smtClean="0"/>
              <a:t>, </a:t>
            </a:r>
            <a:r>
              <a:rPr lang="en-US" altLang="en-US" dirty="0" err="1"/>
              <a:t>abuso</a:t>
            </a:r>
            <a:r>
              <a:rPr lang="en-US" altLang="en-US" dirty="0"/>
              <a:t>, y </a:t>
            </a:r>
            <a:r>
              <a:rPr lang="en-US" altLang="en-US" dirty="0" err="1"/>
              <a:t>gestión</a:t>
            </a:r>
            <a:r>
              <a:rPr lang="en-US" altLang="en-US" dirty="0"/>
              <a:t> </a:t>
            </a:r>
            <a:r>
              <a:rPr lang="en-US" altLang="en-US" dirty="0" err="1"/>
              <a:t>inadecuada</a:t>
            </a:r>
            <a:r>
              <a:rPr lang="en-US" altLang="en-US" dirty="0"/>
              <a:t>, o </a:t>
            </a:r>
            <a:r>
              <a:rPr lang="en-US" altLang="en-US" dirty="0" err="1"/>
              <a:t>que</a:t>
            </a:r>
            <a:r>
              <a:rPr lang="en-US" altLang="en-US" dirty="0"/>
              <a:t> </a:t>
            </a:r>
            <a:r>
              <a:rPr lang="en-US" altLang="en-US" dirty="0" err="1"/>
              <a:t>requieren</a:t>
            </a:r>
            <a:r>
              <a:rPr lang="en-US" altLang="en-US" dirty="0"/>
              <a:t> de </a:t>
            </a:r>
            <a:r>
              <a:rPr lang="en-US" altLang="en-US" dirty="0" err="1"/>
              <a:t>transformación</a:t>
            </a:r>
            <a:r>
              <a:rPr lang="en-US" altLang="en-US" dirty="0"/>
              <a:t> a </a:t>
            </a:r>
            <a:r>
              <a:rPr lang="en-US" altLang="en-US" dirty="0" err="1"/>
              <a:t>efectos</a:t>
            </a:r>
            <a:r>
              <a:rPr lang="en-US" altLang="en-US" dirty="0"/>
              <a:t> de </a:t>
            </a:r>
            <a:r>
              <a:rPr lang="en-US" altLang="en-US" dirty="0" err="1"/>
              <a:t>lograr</a:t>
            </a:r>
            <a:r>
              <a:rPr lang="en-US" altLang="en-US" dirty="0"/>
              <a:t> la </a:t>
            </a:r>
            <a:r>
              <a:rPr lang="en-US" altLang="en-US" dirty="0" err="1"/>
              <a:t>eficiencia</a:t>
            </a:r>
            <a:r>
              <a:rPr lang="en-US" altLang="en-US" dirty="0"/>
              <a:t> y la </a:t>
            </a:r>
            <a:r>
              <a:rPr lang="en-US" altLang="en-US" dirty="0" err="1"/>
              <a:t>eficacia</a:t>
            </a:r>
            <a:r>
              <a:rPr lang="en-US" altLang="en-US" dirty="0" smtClean="0"/>
              <a:t>.</a:t>
            </a:r>
          </a:p>
          <a:p>
            <a:pPr algn="just" eaLnBrk="1" hangingPunct="1"/>
            <a:endParaRPr lang="en-US" altLang="en-US" dirty="0" smtClean="0"/>
          </a:p>
          <a:p>
            <a:pPr algn="just" eaLnBrk="1" hangingPunct="1"/>
            <a:r>
              <a:rPr lang="en-US" altLang="en-US" dirty="0" smtClean="0"/>
              <a:t>La </a:t>
            </a:r>
            <a:r>
              <a:rPr lang="en-US" altLang="en-US" dirty="0" err="1"/>
              <a:t>lista</a:t>
            </a:r>
            <a:r>
              <a:rPr lang="en-US" altLang="en-US" dirty="0"/>
              <a:t> se </a:t>
            </a:r>
            <a:r>
              <a:rPr lang="en-US" altLang="en-US" dirty="0" err="1"/>
              <a:t>enfoca</a:t>
            </a:r>
            <a:r>
              <a:rPr lang="en-US" altLang="en-US" dirty="0"/>
              <a:t> en la </a:t>
            </a:r>
            <a:r>
              <a:rPr lang="en-US" altLang="en-US" dirty="0" err="1"/>
              <a:t>identificación</a:t>
            </a:r>
            <a:r>
              <a:rPr lang="en-US" altLang="en-US" dirty="0"/>
              <a:t> y </a:t>
            </a:r>
            <a:r>
              <a:rPr lang="en-US" altLang="en-US" dirty="0" err="1"/>
              <a:t>atención</a:t>
            </a:r>
            <a:r>
              <a:rPr lang="en-US" altLang="en-US" dirty="0"/>
              <a:t> de </a:t>
            </a:r>
            <a:r>
              <a:rPr lang="en-US" altLang="en-US" dirty="0" err="1"/>
              <a:t>problemas</a:t>
            </a:r>
            <a:r>
              <a:rPr lang="en-US" altLang="en-US" dirty="0"/>
              <a:t> </a:t>
            </a:r>
            <a:r>
              <a:rPr lang="en-US" altLang="en-US" dirty="0" err="1"/>
              <a:t>significativos</a:t>
            </a:r>
            <a:r>
              <a:rPr lang="en-US" altLang="en-US" dirty="0"/>
              <a:t> en el </a:t>
            </a:r>
            <a:r>
              <a:rPr lang="en-US" altLang="en-US" dirty="0" err="1"/>
              <a:t>gobierno</a:t>
            </a:r>
            <a:r>
              <a:rPr lang="en-US" altLang="en-US" dirty="0"/>
              <a:t> federal, </a:t>
            </a:r>
            <a:r>
              <a:rPr lang="en-US" altLang="en-US" dirty="0" err="1"/>
              <a:t>tanto</a:t>
            </a:r>
            <a:r>
              <a:rPr lang="en-US" altLang="en-US" dirty="0"/>
              <a:t> a largo </a:t>
            </a:r>
            <a:r>
              <a:rPr lang="en-US" altLang="en-US" dirty="0" err="1"/>
              <a:t>como</a:t>
            </a:r>
            <a:r>
              <a:rPr lang="en-US" altLang="en-US" dirty="0"/>
              <a:t> a </a:t>
            </a:r>
            <a:r>
              <a:rPr lang="en-US" altLang="en-US" dirty="0" err="1"/>
              <a:t>corto</a:t>
            </a:r>
            <a:r>
              <a:rPr lang="en-US" altLang="en-US" dirty="0"/>
              <a:t> </a:t>
            </a:r>
            <a:r>
              <a:rPr lang="en-US" altLang="en-US" dirty="0" err="1"/>
              <a:t>plazo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  <p:sp>
        <p:nvSpPr>
          <p:cNvPr id="22531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886450" y="1027114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EA96E4-A973-41FF-ABD5-1E24254F6EC3}" type="slidenum">
              <a:rPr lang="en-US" altLang="es-MX" sz="1600">
                <a:solidFill>
                  <a:srgbClr val="7B989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s-MX" sz="1600">
              <a:solidFill>
                <a:srgbClr val="7B9899"/>
              </a:solidFill>
            </a:endParaRPr>
          </a:p>
        </p:txBody>
      </p:sp>
      <p:sp>
        <p:nvSpPr>
          <p:cNvPr id="225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B9899"/>
                </a:solidFill>
              </a:rPr>
              <a:t>Estudios de Caso de la EFS: GAO</a:t>
            </a:r>
          </a:p>
        </p:txBody>
      </p:sp>
    </p:spTree>
    <p:extLst>
      <p:ext uri="{BB962C8B-B14F-4D97-AF65-F5344CB8AC3E}">
        <p14:creationId xmlns:p14="http://schemas.microsoft.com/office/powerpoint/2010/main" val="652404611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sz="quarter" idx="1"/>
          </p:nvPr>
        </p:nvSpPr>
        <p:spPr>
          <a:xfrm>
            <a:off x="2121053" y="1527175"/>
            <a:ext cx="8504238" cy="45720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 smtClean="0"/>
              <a:t>La </a:t>
            </a:r>
            <a:r>
              <a:rPr lang="en-US" altLang="en-US" dirty="0" err="1"/>
              <a:t>intención</a:t>
            </a:r>
            <a:r>
              <a:rPr lang="en-US" altLang="en-US" dirty="0"/>
              <a:t> </a:t>
            </a:r>
            <a:r>
              <a:rPr lang="en-US" altLang="en-US" dirty="0" err="1"/>
              <a:t>es</a:t>
            </a:r>
            <a:r>
              <a:rPr lang="en-US" altLang="en-US" dirty="0"/>
              <a:t> </a:t>
            </a:r>
            <a:r>
              <a:rPr lang="en-US" altLang="en-US" dirty="0" err="1"/>
              <a:t>destacar</a:t>
            </a:r>
            <a:r>
              <a:rPr lang="en-US" altLang="en-US" dirty="0"/>
              <a:t> </a:t>
            </a:r>
            <a:r>
              <a:rPr lang="en-US" altLang="en-US" dirty="0" err="1"/>
              <a:t>áreas</a:t>
            </a:r>
            <a:r>
              <a:rPr lang="en-US" altLang="en-US" dirty="0"/>
              <a:t> </a:t>
            </a:r>
            <a:r>
              <a:rPr lang="en-US" altLang="en-US" dirty="0" err="1"/>
              <a:t>que</a:t>
            </a:r>
            <a:r>
              <a:rPr lang="en-US" altLang="en-US" dirty="0"/>
              <a:t> </a:t>
            </a:r>
            <a:r>
              <a:rPr lang="en-US" altLang="en-US" dirty="0" err="1"/>
              <a:t>garanticen</a:t>
            </a:r>
            <a:r>
              <a:rPr lang="en-US" altLang="en-US" dirty="0"/>
              <a:t> un </a:t>
            </a:r>
            <a:r>
              <a:rPr lang="en-US" altLang="en-US" dirty="0" err="1"/>
              <a:t>enfoque</a:t>
            </a:r>
            <a:r>
              <a:rPr lang="en-US" altLang="en-US" dirty="0"/>
              <a:t> especial a </a:t>
            </a:r>
            <a:r>
              <a:rPr lang="en-US" altLang="en-US" dirty="0" err="1"/>
              <a:t>efectos</a:t>
            </a:r>
            <a:r>
              <a:rPr lang="en-US" altLang="en-US" dirty="0"/>
              <a:t> de </a:t>
            </a:r>
            <a:r>
              <a:rPr lang="en-US" altLang="en-US" dirty="0" err="1"/>
              <a:t>que</a:t>
            </a:r>
            <a:r>
              <a:rPr lang="en-US" altLang="en-US" dirty="0"/>
              <a:t> se </a:t>
            </a:r>
            <a:r>
              <a:rPr lang="en-US" altLang="en-US" dirty="0" err="1"/>
              <a:t>incremente</a:t>
            </a:r>
            <a:r>
              <a:rPr lang="en-US" altLang="en-US" dirty="0"/>
              <a:t> la </a:t>
            </a:r>
            <a:r>
              <a:rPr lang="en-US" altLang="en-US" dirty="0" err="1"/>
              <a:t>rendición</a:t>
            </a:r>
            <a:r>
              <a:rPr lang="en-US" altLang="en-US" dirty="0"/>
              <a:t> de </a:t>
            </a:r>
            <a:r>
              <a:rPr lang="en-US" altLang="en-US" dirty="0" err="1"/>
              <a:t>cuentas</a:t>
            </a:r>
            <a:r>
              <a:rPr lang="en-US" altLang="en-US" dirty="0" smtClean="0"/>
              <a:t>.</a:t>
            </a:r>
          </a:p>
          <a:p>
            <a:pPr algn="just" eaLnBrk="1" hangingPunct="1"/>
            <a:endParaRPr lang="en-US" altLang="en-US" dirty="0"/>
          </a:p>
          <a:p>
            <a:pPr algn="just" eaLnBrk="1" hangingPunct="1"/>
            <a:r>
              <a:rPr lang="en-US" altLang="en-US" dirty="0"/>
              <a:t>Las </a:t>
            </a:r>
            <a:r>
              <a:rPr lang="en-US" altLang="en-US" dirty="0" err="1"/>
              <a:t>evaluaciones</a:t>
            </a:r>
            <a:r>
              <a:rPr lang="en-US" altLang="en-US" dirty="0"/>
              <a:t> se </a:t>
            </a:r>
            <a:r>
              <a:rPr lang="en-US" altLang="en-US" dirty="0" err="1"/>
              <a:t>basan</a:t>
            </a:r>
            <a:r>
              <a:rPr lang="en-US" altLang="en-US" dirty="0"/>
              <a:t> en </a:t>
            </a:r>
            <a:r>
              <a:rPr lang="en-US" altLang="en-US" dirty="0" err="1"/>
              <a:t>revisiones</a:t>
            </a:r>
            <a:r>
              <a:rPr lang="en-US" altLang="en-US" dirty="0"/>
              <a:t> </a:t>
            </a:r>
            <a:r>
              <a:rPr lang="en-US" altLang="en-US" dirty="0" err="1"/>
              <a:t>que</a:t>
            </a:r>
            <a:r>
              <a:rPr lang="en-US" altLang="en-US" dirty="0"/>
              <a:t> la GAO ha </a:t>
            </a:r>
            <a:r>
              <a:rPr lang="en-US" altLang="en-US" dirty="0" err="1"/>
              <a:t>finalizado</a:t>
            </a:r>
            <a:r>
              <a:rPr lang="en-US" altLang="en-US" dirty="0" smtClean="0"/>
              <a:t>.</a:t>
            </a:r>
          </a:p>
          <a:p>
            <a:pPr algn="just" eaLnBrk="1" hangingPunct="1"/>
            <a:endParaRPr lang="en-US" altLang="en-US" dirty="0"/>
          </a:p>
          <a:p>
            <a:pPr algn="just" eaLnBrk="1" hangingPunct="1"/>
            <a:r>
              <a:rPr lang="en-US" altLang="en-US" dirty="0"/>
              <a:t>La GAO </a:t>
            </a:r>
            <a:r>
              <a:rPr lang="en-US" altLang="en-US" dirty="0" err="1"/>
              <a:t>está</a:t>
            </a:r>
            <a:r>
              <a:rPr lang="en-US" altLang="en-US" dirty="0"/>
              <a:t> </a:t>
            </a:r>
            <a:r>
              <a:rPr lang="en-US" altLang="en-US" dirty="0" err="1"/>
              <a:t>comprometida</a:t>
            </a:r>
            <a:r>
              <a:rPr lang="en-US" altLang="en-US" dirty="0"/>
              <a:t> con la revision </a:t>
            </a:r>
            <a:r>
              <a:rPr lang="en-US" altLang="en-US" dirty="0" err="1"/>
              <a:t>periódica</a:t>
            </a:r>
            <a:r>
              <a:rPr lang="en-US" altLang="en-US" dirty="0"/>
              <a:t> y el </a:t>
            </a:r>
            <a:r>
              <a:rPr lang="en-US" altLang="en-US" dirty="0" err="1"/>
              <a:t>progreso</a:t>
            </a:r>
            <a:r>
              <a:rPr lang="en-US" altLang="en-US" dirty="0"/>
              <a:t> de </a:t>
            </a:r>
            <a:r>
              <a:rPr lang="en-US" altLang="en-US" dirty="0" err="1"/>
              <a:t>actualización</a:t>
            </a:r>
            <a:r>
              <a:rPr lang="en-US" altLang="en-US" dirty="0"/>
              <a:t>.</a:t>
            </a:r>
          </a:p>
        </p:txBody>
      </p:sp>
      <p:sp>
        <p:nvSpPr>
          <p:cNvPr id="22531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886450" y="1027114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EA96E4-A973-41FF-ABD5-1E24254F6EC3}" type="slidenum">
              <a:rPr lang="en-US" altLang="es-MX" sz="1600">
                <a:solidFill>
                  <a:srgbClr val="7B989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s-MX" sz="1600">
              <a:solidFill>
                <a:srgbClr val="7B9899"/>
              </a:solidFill>
            </a:endParaRPr>
          </a:p>
        </p:txBody>
      </p:sp>
      <p:sp>
        <p:nvSpPr>
          <p:cNvPr id="225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B9899"/>
                </a:solidFill>
              </a:rPr>
              <a:t>Estudios de Caso de la EFS: GAO</a:t>
            </a:r>
          </a:p>
        </p:txBody>
      </p:sp>
    </p:spTree>
    <p:extLst>
      <p:ext uri="{BB962C8B-B14F-4D97-AF65-F5344CB8AC3E}">
        <p14:creationId xmlns:p14="http://schemas.microsoft.com/office/powerpoint/2010/main" val="3976924451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sz="quarter" idx="1"/>
          </p:nvPr>
        </p:nvSpPr>
        <p:spPr>
          <a:xfrm>
            <a:off x="2106980" y="1527175"/>
            <a:ext cx="9163994" cy="4572000"/>
          </a:xfrm>
        </p:spPr>
        <p:txBody>
          <a:bodyPr>
            <a:noAutofit/>
          </a:bodyPr>
          <a:lstStyle/>
          <a:p>
            <a:pPr marL="0" indent="0" algn="just" eaLnBrk="1" hangingPunct="1">
              <a:buNone/>
            </a:pPr>
            <a:r>
              <a:rPr lang="en-US" altLang="en-US" dirty="0"/>
              <a:t>Las </a:t>
            </a:r>
            <a:r>
              <a:rPr lang="en-US" altLang="en-US" dirty="0" err="1"/>
              <a:t>áreas</a:t>
            </a:r>
            <a:r>
              <a:rPr lang="en-US" altLang="en-US" dirty="0"/>
              <a:t> de alto </a:t>
            </a:r>
            <a:r>
              <a:rPr lang="en-US" altLang="en-US" dirty="0" err="1"/>
              <a:t>riesgo</a:t>
            </a:r>
            <a:r>
              <a:rPr lang="en-US" altLang="en-US" dirty="0"/>
              <a:t> se </a:t>
            </a:r>
            <a:r>
              <a:rPr lang="en-US" altLang="en-US" dirty="0" err="1"/>
              <a:t>determinan</a:t>
            </a:r>
            <a:r>
              <a:rPr lang="en-US" altLang="en-US" dirty="0"/>
              <a:t> con base en </a:t>
            </a:r>
            <a:r>
              <a:rPr lang="en-US" altLang="en-US" dirty="0" err="1"/>
              <a:t>criterios</a:t>
            </a:r>
            <a:r>
              <a:rPr lang="en-US" altLang="en-US" dirty="0"/>
              <a:t> </a:t>
            </a:r>
            <a:r>
              <a:rPr lang="en-US" altLang="en-US" dirty="0" err="1"/>
              <a:t>objetivos</a:t>
            </a:r>
            <a:r>
              <a:rPr lang="en-US" altLang="en-US" dirty="0"/>
              <a:t> </a:t>
            </a:r>
            <a:r>
              <a:rPr lang="en-US" altLang="en-US" dirty="0" err="1"/>
              <a:t>publicados</a:t>
            </a:r>
            <a:r>
              <a:rPr lang="en-US" altLang="en-US" dirty="0"/>
              <a:t> </a:t>
            </a:r>
            <a:r>
              <a:rPr lang="en-US" altLang="en-US" dirty="0" err="1"/>
              <a:t>por</a:t>
            </a:r>
            <a:r>
              <a:rPr lang="en-US" altLang="en-US" dirty="0"/>
              <a:t> la GAO en “</a:t>
            </a:r>
            <a:r>
              <a:rPr lang="en-US" altLang="en-US" i="1" dirty="0"/>
              <a:t>Determining Performance and Accountability Challenges and High Risks</a:t>
            </a:r>
            <a:r>
              <a:rPr lang="en-US" altLang="en-US" dirty="0"/>
              <a:t>”.</a:t>
            </a:r>
          </a:p>
          <a:p>
            <a:pPr algn="just" eaLnBrk="1" hangingPunct="1"/>
            <a:endParaRPr lang="en-US" altLang="en-US" sz="1100" dirty="0"/>
          </a:p>
          <a:p>
            <a:pPr marL="0" indent="0" algn="just" eaLnBrk="1" hangingPunct="1">
              <a:buNone/>
            </a:pPr>
            <a:r>
              <a:rPr lang="en-US" altLang="en-US" dirty="0" err="1"/>
              <a:t>Estos</a:t>
            </a:r>
            <a:r>
              <a:rPr lang="en-US" altLang="en-US" dirty="0"/>
              <a:t> </a:t>
            </a:r>
            <a:r>
              <a:rPr lang="en-US" altLang="en-US" dirty="0" err="1"/>
              <a:t>criterios</a:t>
            </a:r>
            <a:r>
              <a:rPr lang="en-US" altLang="en-US" dirty="0"/>
              <a:t> </a:t>
            </a:r>
            <a:r>
              <a:rPr lang="en-US" altLang="en-US" dirty="0" err="1"/>
              <a:t>incluyen</a:t>
            </a:r>
            <a:r>
              <a:rPr lang="en-US" altLang="en-US" dirty="0"/>
              <a:t>:</a:t>
            </a:r>
          </a:p>
          <a:p>
            <a:pPr algn="just" eaLnBrk="1" hangingPunct="1"/>
            <a:endParaRPr lang="en-US" altLang="en-US" sz="1600" dirty="0"/>
          </a:p>
          <a:p>
            <a:pPr lvl="1" algn="just" eaLnBrk="1" hangingPunct="1"/>
            <a:r>
              <a:rPr lang="en-US" altLang="en-US" sz="2800" dirty="0" err="1"/>
              <a:t>Factores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cualitativos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que </a:t>
            </a:r>
            <a:r>
              <a:rPr lang="en-US" altLang="en-US" sz="2800" dirty="0" err="1"/>
              <a:t>incluyen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temas</a:t>
            </a:r>
            <a:r>
              <a:rPr lang="en-US" altLang="en-US" sz="2800" dirty="0"/>
              <a:t> de gran </a:t>
            </a:r>
            <a:r>
              <a:rPr lang="en-US" altLang="en-US" sz="2800" dirty="0" err="1"/>
              <a:t>importancia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como</a:t>
            </a:r>
            <a:r>
              <a:rPr lang="en-US" altLang="en-US" sz="2800" dirty="0"/>
              <a:t> la </a:t>
            </a:r>
            <a:r>
              <a:rPr lang="en-US" altLang="en-US" sz="2800" dirty="0" err="1"/>
              <a:t>seguridad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y </a:t>
            </a:r>
            <a:r>
              <a:rPr lang="en-US" altLang="en-US" sz="2800" dirty="0" err="1" smtClean="0"/>
              <a:t>defensa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nacional</a:t>
            </a:r>
            <a:r>
              <a:rPr lang="en-US" altLang="en-US" sz="2800" dirty="0"/>
              <a:t>, </a:t>
            </a:r>
            <a:r>
              <a:rPr lang="en-US" altLang="en-US" sz="2800" dirty="0" smtClean="0"/>
              <a:t>y </a:t>
            </a:r>
            <a:r>
              <a:rPr lang="en-US" altLang="en-US" sz="2800" dirty="0"/>
              <a:t>la </a:t>
            </a:r>
            <a:r>
              <a:rPr lang="en-US" altLang="en-US" sz="2800" dirty="0" err="1"/>
              <a:t>salud</a:t>
            </a:r>
            <a:r>
              <a:rPr lang="en-US" altLang="en-US" sz="2800" dirty="0"/>
              <a:t> y </a:t>
            </a:r>
            <a:r>
              <a:rPr lang="en-US" altLang="en-US" sz="2800" dirty="0" err="1"/>
              <a:t>seguridad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pública</a:t>
            </a:r>
            <a:r>
              <a:rPr lang="en-US" altLang="en-US" sz="2800" dirty="0"/>
              <a:t>.</a:t>
            </a:r>
          </a:p>
          <a:p>
            <a:pPr lvl="1" algn="just" eaLnBrk="1" hangingPunct="1"/>
            <a:endParaRPr lang="en-US" altLang="en-US" sz="2000" dirty="0"/>
          </a:p>
          <a:p>
            <a:pPr lvl="1" algn="just" eaLnBrk="1" hangingPunct="1"/>
            <a:r>
              <a:rPr lang="en-US" altLang="en-US" sz="2800" dirty="0" err="1"/>
              <a:t>Factores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cuantitativos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como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fondos</a:t>
            </a:r>
            <a:r>
              <a:rPr lang="en-US" altLang="en-US" sz="2800" dirty="0"/>
              <a:t> en </a:t>
            </a:r>
            <a:r>
              <a:rPr lang="en-US" altLang="en-US" sz="2800" dirty="0" err="1"/>
              <a:t>riesgo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bienes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ingresos</a:t>
            </a:r>
            <a:r>
              <a:rPr lang="en-US" altLang="en-US" sz="2800" dirty="0"/>
              <a:t>, y </a:t>
            </a:r>
            <a:r>
              <a:rPr lang="en-US" altLang="en-US" sz="2800" dirty="0" err="1"/>
              <a:t>pagos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significativos</a:t>
            </a:r>
            <a:r>
              <a:rPr lang="en-US" altLang="en-US" sz="2800" dirty="0"/>
              <a:t>.</a:t>
            </a:r>
          </a:p>
        </p:txBody>
      </p:sp>
      <p:sp>
        <p:nvSpPr>
          <p:cNvPr id="23555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886450" y="1027114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07BFAF-9F18-4C6E-8EAE-862F4190B802}" type="slidenum">
              <a:rPr lang="en-US" altLang="es-MX" sz="1600">
                <a:solidFill>
                  <a:srgbClr val="7B989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s-MX" sz="1600">
              <a:solidFill>
                <a:srgbClr val="7B9899"/>
              </a:solidFill>
            </a:endParaRPr>
          </a:p>
        </p:txBody>
      </p:sp>
      <p:sp>
        <p:nvSpPr>
          <p:cNvPr id="2355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B9899"/>
                </a:solidFill>
              </a:rPr>
              <a:t>Estudios de Caso de la EFS: GAO</a:t>
            </a:r>
          </a:p>
        </p:txBody>
      </p:sp>
    </p:spTree>
    <p:extLst>
      <p:ext uri="{BB962C8B-B14F-4D97-AF65-F5344CB8AC3E}">
        <p14:creationId xmlns:p14="http://schemas.microsoft.com/office/powerpoint/2010/main" val="1024332294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2121053" y="1527175"/>
            <a:ext cx="8613775" cy="4572000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en-US" altLang="en-US" sz="2400" dirty="0"/>
              <a:t>Para </a:t>
            </a:r>
            <a:r>
              <a:rPr lang="en-US" altLang="en-US" sz="2400" dirty="0" err="1"/>
              <a:t>que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agencia</a:t>
            </a:r>
            <a:r>
              <a:rPr lang="en-US" altLang="en-US" sz="2400" dirty="0"/>
              <a:t> o </a:t>
            </a:r>
            <a:r>
              <a:rPr lang="en-US" altLang="en-US" sz="2400" dirty="0" err="1"/>
              <a:t>programa</a:t>
            </a:r>
            <a:r>
              <a:rPr lang="en-US" altLang="en-US" sz="2400" dirty="0"/>
              <a:t> sea </a:t>
            </a:r>
            <a:r>
              <a:rPr lang="en-US" altLang="en-US" sz="2400" dirty="0" err="1"/>
              <a:t>eliminado</a:t>
            </a:r>
            <a:r>
              <a:rPr lang="en-US" altLang="en-US" sz="2400" dirty="0"/>
              <a:t> de la </a:t>
            </a:r>
            <a:r>
              <a:rPr lang="en-US" altLang="en-US" sz="2400" i="1" dirty="0" err="1"/>
              <a:t>Lista</a:t>
            </a:r>
            <a:r>
              <a:rPr lang="en-US" altLang="en-US" sz="2400" i="1" dirty="0"/>
              <a:t> de Alto </a:t>
            </a:r>
            <a:r>
              <a:rPr lang="en-US" altLang="en-US" sz="2400" i="1" dirty="0" err="1"/>
              <a:t>Riesgo</a:t>
            </a:r>
            <a:r>
              <a:rPr lang="en-US" altLang="en-US" sz="2400" dirty="0"/>
              <a:t> de la GAO, se </a:t>
            </a:r>
            <a:r>
              <a:rPr lang="en-US" altLang="en-US" sz="2400" dirty="0" err="1"/>
              <a:t>deberán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cumplir</a:t>
            </a:r>
            <a:r>
              <a:rPr lang="en-US" altLang="en-US" sz="2400" dirty="0"/>
              <a:t> los </a:t>
            </a:r>
            <a:r>
              <a:rPr lang="en-US" altLang="en-US" sz="2400" dirty="0" err="1"/>
              <a:t>siguientes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criterios</a:t>
            </a:r>
            <a:r>
              <a:rPr lang="en-US" altLang="en-US" sz="2400" dirty="0"/>
              <a:t>:</a:t>
            </a:r>
          </a:p>
          <a:p>
            <a:pPr marL="0" indent="0" algn="just">
              <a:buNone/>
              <a:defRPr/>
            </a:pPr>
            <a:endParaRPr lang="en-US" altLang="en-US" sz="2400" dirty="0"/>
          </a:p>
          <a:p>
            <a:pPr lvl="1" algn="just" eaLnBrk="1" hangingPunct="1">
              <a:defRPr/>
            </a:pPr>
            <a:r>
              <a:rPr lang="en-US" altLang="en-US" u="sng" dirty="0" err="1" smtClean="0"/>
              <a:t>Compromiso</a:t>
            </a:r>
            <a:r>
              <a:rPr lang="en-US" altLang="en-US" u="sng" dirty="0" smtClean="0"/>
              <a:t> de la Alta </a:t>
            </a:r>
            <a:r>
              <a:rPr lang="en-US" altLang="en-US" u="sng" dirty="0" err="1" smtClean="0"/>
              <a:t>Dirección</a:t>
            </a:r>
            <a:r>
              <a:rPr lang="en-US" altLang="en-US" u="sng" dirty="0" smtClean="0"/>
              <a:t>:</a:t>
            </a:r>
            <a:r>
              <a:rPr lang="en-US" altLang="en-US" dirty="0" smtClean="0"/>
              <a:t> </a:t>
            </a:r>
            <a:r>
              <a:rPr lang="en-US" altLang="en-US" dirty="0" err="1"/>
              <a:t>Debe</a:t>
            </a:r>
            <a:r>
              <a:rPr lang="en-US" altLang="en-US" dirty="0"/>
              <a:t> </a:t>
            </a:r>
            <a:r>
              <a:rPr lang="en-US" altLang="en-US" dirty="0" err="1"/>
              <a:t>existir</a:t>
            </a:r>
            <a:r>
              <a:rPr lang="en-US" altLang="en-US" dirty="0"/>
              <a:t> un </a:t>
            </a:r>
            <a:r>
              <a:rPr lang="en-US" altLang="en-US" dirty="0" err="1"/>
              <a:t>fuerte</a:t>
            </a:r>
            <a:r>
              <a:rPr lang="en-US" altLang="en-US" dirty="0"/>
              <a:t> </a:t>
            </a:r>
            <a:r>
              <a:rPr lang="en-US" altLang="en-US" dirty="0" err="1"/>
              <a:t>compromiso</a:t>
            </a:r>
            <a:r>
              <a:rPr lang="en-US" altLang="en-US" dirty="0"/>
              <a:t> y </a:t>
            </a:r>
            <a:r>
              <a:rPr lang="en-US" altLang="en-US" dirty="0" err="1"/>
              <a:t>apoyo</a:t>
            </a:r>
            <a:r>
              <a:rPr lang="en-US" altLang="en-US" dirty="0"/>
              <a:t> de alto </a:t>
            </a:r>
            <a:r>
              <a:rPr lang="en-US" altLang="en-US" dirty="0" err="1"/>
              <a:t>liderazgo</a:t>
            </a:r>
            <a:r>
              <a:rPr lang="en-US" altLang="en-US" dirty="0"/>
              <a:t>.</a:t>
            </a:r>
            <a:endParaRPr lang="en-US" altLang="en-US" u="sng" dirty="0"/>
          </a:p>
          <a:p>
            <a:pPr lvl="1" algn="just" eaLnBrk="1" hangingPunct="1">
              <a:defRPr/>
            </a:pPr>
            <a:r>
              <a:rPr lang="en-US" altLang="en-US" u="sng" dirty="0" err="1"/>
              <a:t>Mantenimiento</a:t>
            </a:r>
            <a:r>
              <a:rPr lang="en-US" altLang="en-US" u="sng" dirty="0"/>
              <a:t> de la </a:t>
            </a:r>
            <a:r>
              <a:rPr lang="en-US" altLang="en-US" u="sng" dirty="0" err="1"/>
              <a:t>capacidad</a:t>
            </a:r>
            <a:r>
              <a:rPr lang="en-US" altLang="en-US" u="sng" dirty="0"/>
              <a:t>:</a:t>
            </a:r>
            <a:r>
              <a:rPr lang="en-US" altLang="en-US" dirty="0"/>
              <a:t> </a:t>
            </a:r>
            <a:r>
              <a:rPr lang="en-US" altLang="en-US" dirty="0" err="1"/>
              <a:t>Una</a:t>
            </a:r>
            <a:r>
              <a:rPr lang="en-US" altLang="en-US" dirty="0"/>
              <a:t> </a:t>
            </a:r>
            <a:r>
              <a:rPr lang="en-US" altLang="en-US" dirty="0" err="1"/>
              <a:t>agencia</a:t>
            </a:r>
            <a:r>
              <a:rPr lang="en-US" altLang="en-US" dirty="0"/>
              <a:t> </a:t>
            </a:r>
            <a:r>
              <a:rPr lang="en-US" altLang="en-US" dirty="0" err="1" smtClean="0"/>
              <a:t>debe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tener</a:t>
            </a:r>
            <a:r>
              <a:rPr lang="en-US" altLang="en-US" dirty="0" smtClean="0"/>
              <a:t> </a:t>
            </a:r>
            <a:r>
              <a:rPr lang="en-US" altLang="en-US" dirty="0"/>
              <a:t>la </a:t>
            </a:r>
            <a:r>
              <a:rPr lang="en-US" altLang="en-US" dirty="0" err="1"/>
              <a:t>capacidad</a:t>
            </a:r>
            <a:r>
              <a:rPr lang="en-US" altLang="en-US" dirty="0"/>
              <a:t> (</a:t>
            </a:r>
            <a:r>
              <a:rPr lang="en-US" altLang="en-US" dirty="0" err="1"/>
              <a:t>por</a:t>
            </a:r>
            <a:r>
              <a:rPr lang="en-US" altLang="en-US" dirty="0"/>
              <a:t> </a:t>
            </a:r>
            <a:r>
              <a:rPr lang="en-US" altLang="en-US" dirty="0" err="1"/>
              <a:t>ejemplo</a:t>
            </a:r>
            <a:r>
              <a:rPr lang="en-US" altLang="en-US" dirty="0"/>
              <a:t>, personas y </a:t>
            </a:r>
            <a:r>
              <a:rPr lang="en-US" altLang="en-US" dirty="0" err="1"/>
              <a:t>recursos</a:t>
            </a:r>
            <a:r>
              <a:rPr lang="en-US" altLang="en-US" dirty="0"/>
              <a:t>) de resolver el(los) </a:t>
            </a:r>
            <a:r>
              <a:rPr lang="en-US" altLang="en-US" dirty="0" err="1"/>
              <a:t>riesgo</a:t>
            </a:r>
            <a:r>
              <a:rPr lang="en-US" altLang="en-US" dirty="0"/>
              <a:t>(s).</a:t>
            </a:r>
          </a:p>
          <a:p>
            <a:pPr lvl="1" algn="just" eaLnBrk="1" hangingPunct="1">
              <a:defRPr/>
            </a:pPr>
            <a:r>
              <a:rPr lang="en-US" altLang="en-US" u="sng" dirty="0" err="1"/>
              <a:t>Desarrollo</a:t>
            </a:r>
            <a:r>
              <a:rPr lang="en-US" altLang="en-US" u="sng" dirty="0"/>
              <a:t> de un Plan de </a:t>
            </a:r>
            <a:r>
              <a:rPr lang="en-US" altLang="en-US" u="sng" dirty="0" err="1"/>
              <a:t>Acción</a:t>
            </a:r>
            <a:r>
              <a:rPr lang="en-US" altLang="en-US" u="sng" dirty="0"/>
              <a:t>:</a:t>
            </a:r>
            <a:r>
              <a:rPr lang="en-US" altLang="en-US" dirty="0"/>
              <a:t> </a:t>
            </a:r>
            <a:r>
              <a:rPr lang="en-US" altLang="en-US" dirty="0" err="1"/>
              <a:t>Debe</a:t>
            </a:r>
            <a:r>
              <a:rPr lang="en-US" altLang="en-US" dirty="0"/>
              <a:t> </a:t>
            </a:r>
            <a:r>
              <a:rPr lang="en-US" altLang="en-US" dirty="0" err="1"/>
              <a:t>existir</a:t>
            </a:r>
            <a:r>
              <a:rPr lang="en-US" altLang="en-US" dirty="0"/>
              <a:t> un plan de </a:t>
            </a:r>
            <a:r>
              <a:rPr lang="en-US" altLang="en-US" dirty="0" err="1"/>
              <a:t>acción</a:t>
            </a:r>
            <a:r>
              <a:rPr lang="en-US" altLang="en-US" dirty="0"/>
              <a:t> </a:t>
            </a:r>
            <a:r>
              <a:rPr lang="en-US" altLang="en-US" dirty="0" err="1"/>
              <a:t>correctiva</a:t>
            </a:r>
            <a:r>
              <a:rPr lang="en-US" altLang="en-US" dirty="0"/>
              <a:t> </a:t>
            </a:r>
            <a:r>
              <a:rPr lang="en-US" altLang="en-US" dirty="0" err="1"/>
              <a:t>que</a:t>
            </a:r>
            <a:r>
              <a:rPr lang="en-US" altLang="en-US" dirty="0"/>
              <a:t> </a:t>
            </a:r>
            <a:r>
              <a:rPr lang="en-US" altLang="en-US" dirty="0" err="1"/>
              <a:t>defina</a:t>
            </a:r>
            <a:r>
              <a:rPr lang="en-US" altLang="en-US" dirty="0"/>
              <a:t> la </a:t>
            </a:r>
            <a:r>
              <a:rPr lang="en-US" altLang="en-US" dirty="0" err="1"/>
              <a:t>causa</a:t>
            </a:r>
            <a:r>
              <a:rPr lang="en-US" altLang="en-US" dirty="0"/>
              <a:t> principal y </a:t>
            </a:r>
            <a:r>
              <a:rPr lang="en-US" altLang="en-US" dirty="0" err="1"/>
              <a:t>las</a:t>
            </a:r>
            <a:r>
              <a:rPr lang="en-US" altLang="en-US" dirty="0"/>
              <a:t> </a:t>
            </a:r>
            <a:r>
              <a:rPr lang="en-US" altLang="en-US" dirty="0" err="1"/>
              <a:t>soluciones</a:t>
            </a:r>
            <a:r>
              <a:rPr lang="en-US" altLang="en-US" dirty="0"/>
              <a:t>, y </a:t>
            </a:r>
            <a:r>
              <a:rPr lang="en-US" altLang="en-US" dirty="0" err="1"/>
              <a:t>facilite</a:t>
            </a:r>
            <a:r>
              <a:rPr lang="en-US" altLang="en-US" dirty="0"/>
              <a:t> </a:t>
            </a:r>
            <a:r>
              <a:rPr lang="en-US" altLang="en-US" dirty="0" err="1"/>
              <a:t>medidas</a:t>
            </a:r>
            <a:r>
              <a:rPr lang="en-US" altLang="en-US" dirty="0"/>
              <a:t> </a:t>
            </a:r>
            <a:r>
              <a:rPr lang="en-US" altLang="en-US" dirty="0" err="1"/>
              <a:t>correctivas</a:t>
            </a:r>
            <a:r>
              <a:rPr lang="en-US" altLang="en-US" dirty="0"/>
              <a:t> </a:t>
            </a:r>
            <a:r>
              <a:rPr lang="en-US" altLang="en-US" dirty="0" err="1"/>
              <a:t>complementarias</a:t>
            </a:r>
            <a:r>
              <a:rPr lang="en-US" altLang="en-US" dirty="0"/>
              <a:t> </a:t>
            </a:r>
            <a:r>
              <a:rPr lang="en-US" altLang="en-US" dirty="0" err="1"/>
              <a:t>sustanciales</a:t>
            </a:r>
            <a:r>
              <a:rPr lang="en-US" altLang="en-US" dirty="0"/>
              <a:t>, </a:t>
            </a:r>
            <a:r>
              <a:rPr lang="en-US" altLang="en-US" dirty="0" err="1"/>
              <a:t>incluyendo</a:t>
            </a:r>
            <a:r>
              <a:rPr lang="en-US" altLang="en-US" dirty="0"/>
              <a:t> los </a:t>
            </a:r>
            <a:r>
              <a:rPr lang="en-US" altLang="en-US" dirty="0" err="1"/>
              <a:t>pasos</a:t>
            </a:r>
            <a:r>
              <a:rPr lang="en-US" altLang="en-US" dirty="0"/>
              <a:t> </a:t>
            </a:r>
            <a:r>
              <a:rPr lang="en-US" altLang="en-US" dirty="0" err="1"/>
              <a:t>necesarios</a:t>
            </a:r>
            <a:r>
              <a:rPr lang="en-US" altLang="en-US" dirty="0"/>
              <a:t> para </a:t>
            </a:r>
            <a:r>
              <a:rPr lang="en-US" altLang="en-US" dirty="0" err="1"/>
              <a:t>implementar</a:t>
            </a:r>
            <a:r>
              <a:rPr lang="en-US" altLang="en-US" dirty="0"/>
              <a:t> </a:t>
            </a:r>
            <a:r>
              <a:rPr lang="en-US" altLang="en-US" dirty="0" err="1"/>
              <a:t>soluciones</a:t>
            </a:r>
            <a:r>
              <a:rPr lang="en-US" altLang="en-US" dirty="0"/>
              <a:t> </a:t>
            </a:r>
            <a:r>
              <a:rPr lang="en-US" altLang="en-US" dirty="0" err="1"/>
              <a:t>que</a:t>
            </a:r>
            <a:r>
              <a:rPr lang="en-US" altLang="en-US" dirty="0"/>
              <a:t> </a:t>
            </a:r>
            <a:r>
              <a:rPr lang="en-US" altLang="en-US" dirty="0" err="1"/>
              <a:t>recomienda</a:t>
            </a:r>
            <a:r>
              <a:rPr lang="en-US" altLang="en-US" dirty="0"/>
              <a:t> la GAO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  <p:sp>
        <p:nvSpPr>
          <p:cNvPr id="24579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886450" y="1027114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89F30F-BE92-466C-82B3-5DC81CF080BC}" type="slidenum">
              <a:rPr lang="en-US" altLang="es-MX" sz="1600">
                <a:solidFill>
                  <a:srgbClr val="7B989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s-MX" sz="1600">
              <a:solidFill>
                <a:srgbClr val="7B9899"/>
              </a:solidFill>
            </a:endParaRPr>
          </a:p>
        </p:txBody>
      </p:sp>
      <p:sp>
        <p:nvSpPr>
          <p:cNvPr id="2458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B9899"/>
                </a:solidFill>
              </a:rPr>
              <a:t>Estudios de Caso de la EFS: GAO</a:t>
            </a:r>
          </a:p>
        </p:txBody>
      </p:sp>
    </p:spTree>
    <p:extLst>
      <p:ext uri="{BB962C8B-B14F-4D97-AF65-F5344CB8AC3E}">
        <p14:creationId xmlns:p14="http://schemas.microsoft.com/office/powerpoint/2010/main" val="31586135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2121053" y="1527175"/>
            <a:ext cx="8613775" cy="4572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en-US" sz="2400" dirty="0"/>
              <a:t>Para </a:t>
            </a:r>
            <a:r>
              <a:rPr lang="en-US" altLang="en-US" sz="2400" dirty="0" err="1"/>
              <a:t>que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agencia</a:t>
            </a:r>
            <a:r>
              <a:rPr lang="en-US" altLang="en-US" sz="2400" dirty="0"/>
              <a:t> o </a:t>
            </a:r>
            <a:r>
              <a:rPr lang="en-US" altLang="en-US" sz="2400" dirty="0" err="1"/>
              <a:t>programa</a:t>
            </a:r>
            <a:r>
              <a:rPr lang="en-US" altLang="en-US" sz="2400" dirty="0"/>
              <a:t> sea </a:t>
            </a:r>
            <a:r>
              <a:rPr lang="en-US" altLang="en-US" sz="2400" dirty="0" err="1"/>
              <a:t>eliminado</a:t>
            </a:r>
            <a:r>
              <a:rPr lang="en-US" altLang="en-US" sz="2400" dirty="0"/>
              <a:t> de la </a:t>
            </a:r>
            <a:r>
              <a:rPr lang="en-US" altLang="en-US" sz="2400" dirty="0" err="1"/>
              <a:t>Lista</a:t>
            </a:r>
            <a:r>
              <a:rPr lang="en-US" altLang="en-US" sz="2400" dirty="0"/>
              <a:t> de Alto </a:t>
            </a:r>
            <a:r>
              <a:rPr lang="en-US" altLang="en-US" sz="2400" dirty="0" err="1"/>
              <a:t>Riesgo</a:t>
            </a:r>
            <a:r>
              <a:rPr lang="en-US" altLang="en-US" sz="2400" dirty="0"/>
              <a:t> de la GAO, se </a:t>
            </a:r>
            <a:r>
              <a:rPr lang="en-US" altLang="en-US" sz="2400" dirty="0" err="1"/>
              <a:t>deberán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cumplir</a:t>
            </a:r>
            <a:r>
              <a:rPr lang="en-US" altLang="en-US" sz="2400" dirty="0"/>
              <a:t> los </a:t>
            </a:r>
            <a:r>
              <a:rPr lang="en-US" altLang="en-US" sz="2400" dirty="0" err="1"/>
              <a:t>siguientes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criterios</a:t>
            </a:r>
            <a:r>
              <a:rPr lang="en-US" altLang="en-US" sz="2400" dirty="0"/>
              <a:t>:</a:t>
            </a:r>
          </a:p>
          <a:p>
            <a:pPr marL="0" indent="0" algn="just">
              <a:buNone/>
              <a:defRPr/>
            </a:pPr>
            <a:endParaRPr lang="en-US" altLang="en-US" sz="2400" dirty="0"/>
          </a:p>
          <a:p>
            <a:pPr lvl="1" algn="just" eaLnBrk="1" hangingPunct="1">
              <a:defRPr/>
            </a:pPr>
            <a:r>
              <a:rPr lang="en-US" altLang="en-US" u="sng" dirty="0" err="1" smtClean="0"/>
              <a:t>Monitoreo</a:t>
            </a:r>
            <a:r>
              <a:rPr lang="en-US" altLang="en-US" u="sng" dirty="0"/>
              <a:t>:</a:t>
            </a:r>
            <a:r>
              <a:rPr lang="en-US" altLang="en-US" dirty="0"/>
              <a:t> Se ha </a:t>
            </a:r>
            <a:r>
              <a:rPr lang="en-US" altLang="en-US" dirty="0" err="1"/>
              <a:t>instituido</a:t>
            </a:r>
            <a:r>
              <a:rPr lang="en-US" altLang="en-US" dirty="0"/>
              <a:t> un </a:t>
            </a:r>
            <a:r>
              <a:rPr lang="en-US" altLang="en-US" dirty="0" err="1"/>
              <a:t>programa</a:t>
            </a:r>
            <a:r>
              <a:rPr lang="en-US" altLang="en-US" dirty="0"/>
              <a:t> para </a:t>
            </a:r>
            <a:r>
              <a:rPr lang="en-US" altLang="en-US" dirty="0" err="1"/>
              <a:t>monitorear</a:t>
            </a:r>
            <a:r>
              <a:rPr lang="en-US" altLang="en-US" dirty="0"/>
              <a:t> e </a:t>
            </a:r>
            <a:r>
              <a:rPr lang="en-US" altLang="en-US" dirty="0" err="1"/>
              <a:t>independientemente</a:t>
            </a:r>
            <a:r>
              <a:rPr lang="en-US" altLang="en-US" dirty="0"/>
              <a:t> </a:t>
            </a:r>
            <a:r>
              <a:rPr lang="en-US" altLang="en-US" dirty="0" err="1"/>
              <a:t>validar</a:t>
            </a:r>
            <a:r>
              <a:rPr lang="en-US" altLang="en-US" dirty="0"/>
              <a:t> la </a:t>
            </a:r>
            <a:r>
              <a:rPr lang="en-US" altLang="en-US" dirty="0" err="1"/>
              <a:t>eficacia</a:t>
            </a:r>
            <a:r>
              <a:rPr lang="en-US" altLang="en-US" dirty="0"/>
              <a:t> y </a:t>
            </a:r>
            <a:r>
              <a:rPr lang="en-US" altLang="en-US" dirty="0" err="1"/>
              <a:t>sostenibilidad</a:t>
            </a:r>
            <a:r>
              <a:rPr lang="en-US" altLang="en-US" dirty="0"/>
              <a:t> de </a:t>
            </a:r>
            <a:r>
              <a:rPr lang="en-US" altLang="en-US" dirty="0" err="1"/>
              <a:t>medidas</a:t>
            </a:r>
            <a:r>
              <a:rPr lang="en-US" altLang="en-US" dirty="0"/>
              <a:t> </a:t>
            </a:r>
            <a:r>
              <a:rPr lang="en-US" altLang="en-US" dirty="0" err="1"/>
              <a:t>correctivas</a:t>
            </a:r>
            <a:r>
              <a:rPr lang="en-US" altLang="en-US" dirty="0"/>
              <a:t>.</a:t>
            </a:r>
            <a:endParaRPr lang="en-US" altLang="en-US" u="sng" dirty="0"/>
          </a:p>
          <a:p>
            <a:pPr lvl="1" algn="just" eaLnBrk="1" hangingPunct="1">
              <a:defRPr/>
            </a:pPr>
            <a:r>
              <a:rPr lang="en-US" altLang="en-US" u="sng" dirty="0" err="1" smtClean="0"/>
              <a:t>Avance</a:t>
            </a:r>
            <a:r>
              <a:rPr lang="en-US" altLang="en-US" u="sng" dirty="0" smtClean="0"/>
              <a:t> </a:t>
            </a:r>
            <a:r>
              <a:rPr lang="en-US" altLang="en-US" u="sng" dirty="0" err="1" smtClean="0"/>
              <a:t>demostrado</a:t>
            </a:r>
            <a:r>
              <a:rPr lang="en-US" altLang="en-US" u="sng" dirty="0" smtClean="0"/>
              <a:t>:</a:t>
            </a:r>
            <a:r>
              <a:rPr lang="en-US" altLang="en-US" dirty="0" smtClean="0"/>
              <a:t> </a:t>
            </a:r>
            <a:r>
              <a:rPr lang="en-US" altLang="en-US" dirty="0" err="1"/>
              <a:t>Una</a:t>
            </a:r>
            <a:r>
              <a:rPr lang="en-US" altLang="en-US" dirty="0"/>
              <a:t> </a:t>
            </a:r>
            <a:r>
              <a:rPr lang="en-US" altLang="en-US" dirty="0" err="1"/>
              <a:t>agencia</a:t>
            </a:r>
            <a:r>
              <a:rPr lang="en-US" altLang="en-US" dirty="0"/>
              <a:t> </a:t>
            </a:r>
            <a:r>
              <a:rPr lang="en-US" altLang="en-US" dirty="0" err="1"/>
              <a:t>tiene</a:t>
            </a:r>
            <a:r>
              <a:rPr lang="en-US" altLang="en-US" dirty="0"/>
              <a:t> la </a:t>
            </a:r>
            <a:r>
              <a:rPr lang="en-US" altLang="en-US" dirty="0" err="1"/>
              <a:t>capacidad</a:t>
            </a:r>
            <a:r>
              <a:rPr lang="en-US" altLang="en-US" dirty="0"/>
              <a:t> de </a:t>
            </a:r>
            <a:r>
              <a:rPr lang="en-US" altLang="en-US" dirty="0" err="1"/>
              <a:t>demostrar</a:t>
            </a:r>
            <a:r>
              <a:rPr lang="en-US" altLang="en-US" dirty="0"/>
              <a:t> el </a:t>
            </a:r>
            <a:r>
              <a:rPr lang="en-US" altLang="en-US" dirty="0" err="1" smtClean="0"/>
              <a:t>avance</a:t>
            </a:r>
            <a:r>
              <a:rPr lang="en-US" altLang="en-US" dirty="0" smtClean="0"/>
              <a:t> </a:t>
            </a:r>
            <a:r>
              <a:rPr lang="en-US" altLang="en-US" dirty="0"/>
              <a:t>en la </a:t>
            </a:r>
            <a:r>
              <a:rPr lang="en-US" altLang="en-US" dirty="0" err="1"/>
              <a:t>implementación</a:t>
            </a:r>
            <a:r>
              <a:rPr lang="en-US" altLang="en-US" dirty="0"/>
              <a:t> de </a:t>
            </a:r>
            <a:r>
              <a:rPr lang="en-US" altLang="en-US" dirty="0" err="1"/>
              <a:t>medidas</a:t>
            </a:r>
            <a:r>
              <a:rPr lang="en-US" altLang="en-US" dirty="0"/>
              <a:t> </a:t>
            </a:r>
            <a:r>
              <a:rPr lang="en-US" altLang="en-US" dirty="0" err="1"/>
              <a:t>correctivas</a:t>
            </a:r>
            <a:r>
              <a:rPr lang="en-US" altLang="en-US" dirty="0"/>
              <a:t> y en la </a:t>
            </a:r>
            <a:r>
              <a:rPr lang="en-US" altLang="en-US" dirty="0" err="1"/>
              <a:t>resolución</a:t>
            </a:r>
            <a:r>
              <a:rPr lang="en-US" altLang="en-US" dirty="0"/>
              <a:t> de </a:t>
            </a:r>
            <a:r>
              <a:rPr lang="en-US" altLang="en-US" dirty="0" err="1"/>
              <a:t>las</a:t>
            </a:r>
            <a:r>
              <a:rPr lang="en-US" altLang="en-US" dirty="0"/>
              <a:t> </a:t>
            </a:r>
            <a:r>
              <a:rPr lang="en-US" altLang="en-US" dirty="0" err="1"/>
              <a:t>áreas</a:t>
            </a:r>
            <a:r>
              <a:rPr lang="en-US" altLang="en-US" dirty="0"/>
              <a:t> de alto </a:t>
            </a:r>
            <a:r>
              <a:rPr lang="en-US" altLang="en-US" dirty="0" err="1"/>
              <a:t>riesgo</a:t>
            </a:r>
            <a:r>
              <a:rPr lang="en-US" altLang="en-US" dirty="0"/>
              <a:t>.</a:t>
            </a:r>
          </a:p>
        </p:txBody>
      </p:sp>
      <p:sp>
        <p:nvSpPr>
          <p:cNvPr id="24579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886450" y="1027114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89F30F-BE92-466C-82B3-5DC81CF080BC}" type="slidenum">
              <a:rPr lang="en-US" altLang="es-MX" sz="1600">
                <a:solidFill>
                  <a:srgbClr val="7B989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s-MX" sz="1600">
              <a:solidFill>
                <a:srgbClr val="7B9899"/>
              </a:solidFill>
            </a:endParaRPr>
          </a:p>
        </p:txBody>
      </p:sp>
      <p:sp>
        <p:nvSpPr>
          <p:cNvPr id="2458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B9899"/>
                </a:solidFill>
              </a:rPr>
              <a:t>Estudios de Caso de la EFS: GAO</a:t>
            </a:r>
          </a:p>
        </p:txBody>
      </p:sp>
    </p:spTree>
    <p:extLst>
      <p:ext uri="{BB962C8B-B14F-4D97-AF65-F5344CB8AC3E}">
        <p14:creationId xmlns:p14="http://schemas.microsoft.com/office/powerpoint/2010/main" val="20470215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50276" y="1414632"/>
            <a:ext cx="7378700" cy="4854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7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886450" y="1027114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D49D141-58B6-4D1A-8641-D04F607AE80E}" type="slidenum">
              <a:rPr lang="en-US" altLang="es-MX" sz="1600">
                <a:solidFill>
                  <a:srgbClr val="7B989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s-MX" sz="1600">
              <a:solidFill>
                <a:srgbClr val="7B9899"/>
              </a:solidFill>
            </a:endParaRPr>
          </a:p>
        </p:txBody>
      </p:sp>
      <p:sp>
        <p:nvSpPr>
          <p:cNvPr id="266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B9899"/>
                </a:solidFill>
              </a:rPr>
              <a:t>Estudios de Caso de la EFS: GAO</a:t>
            </a:r>
          </a:p>
        </p:txBody>
      </p:sp>
      <p:sp>
        <p:nvSpPr>
          <p:cNvPr id="26629" name="CuadroTexto 1"/>
          <p:cNvSpPr txBox="1">
            <a:spLocks noChangeArrowheads="1"/>
          </p:cNvSpPr>
          <p:nvPr/>
        </p:nvSpPr>
        <p:spPr bwMode="auto">
          <a:xfrm>
            <a:off x="2489976" y="1487656"/>
            <a:ext cx="1219200" cy="400050"/>
          </a:xfrm>
          <a:prstGeom prst="rect">
            <a:avLst/>
          </a:prstGeom>
          <a:solidFill>
            <a:srgbClr val="0E04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s-MX" altLang="es-MX" sz="1000" b="1">
                <a:solidFill>
                  <a:schemeClr val="bg1"/>
                </a:solidFill>
              </a:rPr>
              <a:t>Compromiso de Liderazgo</a:t>
            </a:r>
          </a:p>
        </p:txBody>
      </p:sp>
      <p:sp>
        <p:nvSpPr>
          <p:cNvPr id="26630" name="CuadroTexto 5"/>
          <p:cNvSpPr txBox="1">
            <a:spLocks noChangeArrowheads="1"/>
          </p:cNvSpPr>
          <p:nvPr/>
        </p:nvSpPr>
        <p:spPr bwMode="auto">
          <a:xfrm>
            <a:off x="3937776" y="1487657"/>
            <a:ext cx="1219200" cy="246063"/>
          </a:xfrm>
          <a:prstGeom prst="rect">
            <a:avLst/>
          </a:prstGeom>
          <a:solidFill>
            <a:srgbClr val="0E04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s-MX" altLang="es-MX" sz="1000" b="1">
                <a:solidFill>
                  <a:schemeClr val="bg1"/>
                </a:solidFill>
              </a:rPr>
              <a:t>Capacidad</a:t>
            </a:r>
          </a:p>
        </p:txBody>
      </p:sp>
      <p:sp>
        <p:nvSpPr>
          <p:cNvPr id="26631" name="CuadroTexto 6"/>
          <p:cNvSpPr txBox="1">
            <a:spLocks noChangeArrowheads="1"/>
          </p:cNvSpPr>
          <p:nvPr/>
        </p:nvSpPr>
        <p:spPr bwMode="auto">
          <a:xfrm>
            <a:off x="5385576" y="1487657"/>
            <a:ext cx="1219200" cy="246063"/>
          </a:xfrm>
          <a:prstGeom prst="rect">
            <a:avLst/>
          </a:prstGeom>
          <a:solidFill>
            <a:srgbClr val="0E04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s-MX" altLang="es-MX" sz="1000" b="1">
                <a:solidFill>
                  <a:schemeClr val="bg1"/>
                </a:solidFill>
              </a:rPr>
              <a:t>Plan de Acción</a:t>
            </a:r>
          </a:p>
        </p:txBody>
      </p:sp>
      <p:sp>
        <p:nvSpPr>
          <p:cNvPr id="26632" name="CuadroTexto 7"/>
          <p:cNvSpPr txBox="1">
            <a:spLocks noChangeArrowheads="1"/>
          </p:cNvSpPr>
          <p:nvPr/>
        </p:nvSpPr>
        <p:spPr bwMode="auto">
          <a:xfrm>
            <a:off x="6909576" y="1487657"/>
            <a:ext cx="1219200" cy="246063"/>
          </a:xfrm>
          <a:prstGeom prst="rect">
            <a:avLst/>
          </a:prstGeom>
          <a:solidFill>
            <a:srgbClr val="0E04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s-MX" altLang="es-MX" sz="1000" b="1">
                <a:solidFill>
                  <a:schemeClr val="bg1"/>
                </a:solidFill>
              </a:rPr>
              <a:t>Monitoreo</a:t>
            </a:r>
          </a:p>
        </p:txBody>
      </p:sp>
      <p:sp>
        <p:nvSpPr>
          <p:cNvPr id="26633" name="CuadroTexto 8"/>
          <p:cNvSpPr txBox="1">
            <a:spLocks noChangeArrowheads="1"/>
          </p:cNvSpPr>
          <p:nvPr/>
        </p:nvSpPr>
        <p:spPr bwMode="auto">
          <a:xfrm>
            <a:off x="8357376" y="1487656"/>
            <a:ext cx="1219200" cy="400050"/>
          </a:xfrm>
          <a:prstGeom prst="rect">
            <a:avLst/>
          </a:prstGeom>
          <a:solidFill>
            <a:srgbClr val="0E04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s-MX" altLang="es-MX" sz="1000" b="1">
                <a:solidFill>
                  <a:schemeClr val="bg1"/>
                </a:solidFill>
              </a:rPr>
              <a:t>Progreso Demostrado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566176" y="3316457"/>
            <a:ext cx="1066800" cy="307975"/>
          </a:xfrm>
          <a:prstGeom prst="rect">
            <a:avLst/>
          </a:prstGeom>
          <a:solidFill>
            <a:srgbClr val="9FF2FD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Apoyo de Alto Liderazgo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4013976" y="3316457"/>
            <a:ext cx="1066800" cy="200055"/>
          </a:xfrm>
          <a:prstGeom prst="rect">
            <a:avLst/>
          </a:prstGeom>
          <a:solidFill>
            <a:srgbClr val="9FF2FD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Personas y Recursos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5461776" y="3316457"/>
            <a:ext cx="1143000" cy="307975"/>
          </a:xfrm>
          <a:prstGeom prst="rect">
            <a:avLst/>
          </a:prstGeom>
          <a:solidFill>
            <a:srgbClr val="9FF2FD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Causas Principales y Medidas Correctivas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6985776" y="3316457"/>
            <a:ext cx="1066800" cy="307975"/>
          </a:xfrm>
          <a:prstGeom prst="rect">
            <a:avLst/>
          </a:prstGeom>
          <a:solidFill>
            <a:srgbClr val="9FF2FD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Eficacia </a:t>
            </a:r>
            <a:br>
              <a:rPr lang="es-MX" sz="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Sostenible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433576" y="3313282"/>
            <a:ext cx="1143000" cy="307975"/>
          </a:xfrm>
          <a:prstGeom prst="rect">
            <a:avLst/>
          </a:prstGeom>
          <a:solidFill>
            <a:srgbClr val="9FF2FD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Resolución del Área de Alto Riesgo</a:t>
            </a:r>
          </a:p>
        </p:txBody>
      </p:sp>
      <p:sp>
        <p:nvSpPr>
          <p:cNvPr id="26639" name="CuadroTexto 14"/>
          <p:cNvSpPr txBox="1">
            <a:spLocks noChangeArrowheads="1"/>
          </p:cNvSpPr>
          <p:nvPr/>
        </p:nvSpPr>
        <p:spPr bwMode="auto">
          <a:xfrm>
            <a:off x="5099826" y="3802231"/>
            <a:ext cx="1981200" cy="184150"/>
          </a:xfrm>
          <a:prstGeom prst="rect">
            <a:avLst/>
          </a:prstGeom>
          <a:solidFill>
            <a:srgbClr val="0E04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s-MX" altLang="es-MX" sz="600" b="1">
                <a:solidFill>
                  <a:schemeClr val="bg1"/>
                </a:solidFill>
              </a:rPr>
              <a:t>Ejemplos de Criterios de Alto Riesgo</a:t>
            </a:r>
          </a:p>
        </p:txBody>
      </p:sp>
      <p:sp>
        <p:nvSpPr>
          <p:cNvPr id="26640" name="CuadroTexto 3"/>
          <p:cNvSpPr txBox="1">
            <a:spLocks noChangeArrowheads="1"/>
          </p:cNvSpPr>
          <p:nvPr/>
        </p:nvSpPr>
        <p:spPr bwMode="auto">
          <a:xfrm>
            <a:off x="2413776" y="3986382"/>
            <a:ext cx="1371600" cy="206210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s-MX" altLang="es-MX" sz="800" dirty="0"/>
              <a:t>Establecimiento prioridades y </a:t>
            </a:r>
            <a:r>
              <a:rPr lang="es-MX" altLang="es-MX" sz="800" dirty="0" err="1"/>
              <a:t>metaas</a:t>
            </a:r>
            <a:r>
              <a:rPr lang="es-MX" altLang="es-MX" sz="800" dirty="0"/>
              <a:t> a largo plazo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altLang="es-MX" sz="800" dirty="0"/>
              <a:t>Desarrollo de cambios e iniciativas organizacionales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altLang="es-MX" sz="800" dirty="0"/>
              <a:t>Provisión de supervisión continua y rendición de cuentas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altLang="es-MX" sz="800" dirty="0"/>
              <a:t>Iniciación de implementación de leyes</a:t>
            </a:r>
          </a:p>
        </p:txBody>
      </p:sp>
      <p:sp>
        <p:nvSpPr>
          <p:cNvPr id="26641" name="CuadroTexto 16"/>
          <p:cNvSpPr txBox="1">
            <a:spLocks noChangeArrowheads="1"/>
          </p:cNvSpPr>
          <p:nvPr/>
        </p:nvSpPr>
        <p:spPr bwMode="auto">
          <a:xfrm>
            <a:off x="3861576" y="3997495"/>
            <a:ext cx="1371600" cy="156966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s-MX" altLang="es-MX" sz="800" dirty="0"/>
              <a:t>Asignación  o reasignación de fondos o personal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altLang="es-MX" sz="800" dirty="0"/>
              <a:t>Establecimiento de grupos de trabajo con responsabilidades específicas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altLang="es-MX" sz="800" dirty="0"/>
              <a:t>Establecimiento y mantenimiento de procedimientos y sistemas</a:t>
            </a:r>
          </a:p>
        </p:txBody>
      </p:sp>
      <p:sp>
        <p:nvSpPr>
          <p:cNvPr id="26642" name="CuadroTexto 17"/>
          <p:cNvSpPr txBox="1">
            <a:spLocks noChangeArrowheads="1"/>
          </p:cNvSpPr>
          <p:nvPr/>
        </p:nvSpPr>
        <p:spPr bwMode="auto">
          <a:xfrm>
            <a:off x="5309376" y="4013397"/>
            <a:ext cx="1386840" cy="19497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marL="108000" indent="-108000">
              <a:buFont typeface="Arial" panose="020B0604020202020204" pitchFamily="34" charset="0"/>
              <a:buChar char="•"/>
            </a:pPr>
            <a:r>
              <a:rPr lang="es-MX" altLang="es-MX" sz="710" dirty="0"/>
              <a:t>Identificación y análisis de las causas principales de los problemas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s-MX" altLang="es-MX" sz="710" dirty="0"/>
              <a:t>Identificación de acciones críticas y resultados para atender las causas principales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s-MX" altLang="es-MX" sz="710" dirty="0"/>
              <a:t>Desarrollo de acontecimientos y métricas para la implementación de metas del plan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s-MX" altLang="es-MX" sz="710" dirty="0"/>
              <a:t>Aseguramiento de que haya procesos para el progreso de la elaboración de informes.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s-MX" altLang="es-MX" sz="710" dirty="0"/>
              <a:t>Establecimiento de metas y medidas de </a:t>
            </a:r>
            <a:r>
              <a:rPr lang="es-MX" altLang="es-MX" sz="710" dirty="0" smtClean="0"/>
              <a:t>desempeño</a:t>
            </a:r>
            <a:endParaRPr lang="es-MX" altLang="es-MX" sz="710" dirty="0"/>
          </a:p>
        </p:txBody>
      </p:sp>
      <p:sp>
        <p:nvSpPr>
          <p:cNvPr id="20" name="CuadroTexto 17"/>
          <p:cNvSpPr txBox="1">
            <a:spLocks noChangeArrowheads="1"/>
          </p:cNvSpPr>
          <p:nvPr/>
        </p:nvSpPr>
        <p:spPr bwMode="auto">
          <a:xfrm>
            <a:off x="6813500" y="4006772"/>
            <a:ext cx="1386840" cy="193899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s-MX" altLang="es-MX" sz="800" dirty="0"/>
              <a:t>Realización de reuniones de revisión frecuentes para la evaluación del estatus y del desempeño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altLang="es-MX" sz="800" dirty="0"/>
              <a:t>Informes al personal directivo sobre el progreso del programa y riesgos potenciales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altLang="es-MX" sz="800" dirty="0"/>
              <a:t>Rastreo del progreso en comparación con las metas </a:t>
            </a:r>
          </a:p>
        </p:txBody>
      </p:sp>
      <p:sp>
        <p:nvSpPr>
          <p:cNvPr id="21" name="CuadroTexto 17"/>
          <p:cNvSpPr txBox="1">
            <a:spLocks noChangeArrowheads="1"/>
          </p:cNvSpPr>
          <p:nvPr/>
        </p:nvSpPr>
        <p:spPr bwMode="auto">
          <a:xfrm>
            <a:off x="8269912" y="4000151"/>
            <a:ext cx="1386840" cy="206210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marL="108000" indent="-108000">
              <a:buFont typeface="Arial" panose="020B0604020202020204" pitchFamily="34" charset="0"/>
              <a:buChar char="•"/>
            </a:pPr>
            <a:r>
              <a:rPr lang="es-MX" altLang="es-MX" sz="800" dirty="0"/>
              <a:t>Llevar a cabo acciones para asegurar que el progreso (o mejoras) son constantes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s-MX" altLang="es-MX" sz="800" dirty="0"/>
              <a:t>Emplear información para mostrar acciones respecto a la implementación del plan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s-MX" altLang="es-MX" sz="800" dirty="0"/>
              <a:t>Mostrar que los temas de alto-riesgo se están gestionando eficazmente y que las causas principales de ello están siendo atendidas.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278599" y="6094288"/>
            <a:ext cx="7314543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700" dirty="0" smtClean="0">
                <a:latin typeface="Georgia" panose="02040502050405020303" pitchFamily="18" charset="0"/>
              </a:rPr>
              <a:t>Fuente: </a:t>
            </a:r>
            <a:r>
              <a:rPr lang="es-MX" sz="700" i="1" dirty="0" smtClean="0">
                <a:latin typeface="Georgia" panose="02040502050405020303" pitchFamily="18" charset="0"/>
              </a:rPr>
              <a:t>GAO </a:t>
            </a:r>
            <a:r>
              <a:rPr lang="es-MX" sz="700" i="1" dirty="0" err="1" smtClean="0">
                <a:latin typeface="Georgia" panose="02040502050405020303" pitchFamily="18" charset="0"/>
              </a:rPr>
              <a:t>analysis</a:t>
            </a:r>
            <a:r>
              <a:rPr lang="es-MX" sz="700" i="1" dirty="0" smtClean="0">
                <a:latin typeface="Georgia" panose="02040502050405020303" pitchFamily="18" charset="0"/>
              </a:rPr>
              <a:t> of agencies’ </a:t>
            </a:r>
            <a:r>
              <a:rPr lang="es-MX" sz="700" i="1" dirty="0" err="1" smtClean="0">
                <a:latin typeface="Georgia" panose="02040502050405020303" pitchFamily="18" charset="0"/>
              </a:rPr>
              <a:t>actions</a:t>
            </a:r>
            <a:r>
              <a:rPr lang="es-MX" sz="700" i="1" dirty="0" smtClean="0">
                <a:latin typeface="Georgia" panose="02040502050405020303" pitchFamily="18" charset="0"/>
              </a:rPr>
              <a:t> to </a:t>
            </a:r>
            <a:r>
              <a:rPr lang="es-MX" sz="700" i="1" dirty="0" err="1" smtClean="0">
                <a:latin typeface="Georgia" panose="02040502050405020303" pitchFamily="18" charset="0"/>
              </a:rPr>
              <a:t>address</a:t>
            </a:r>
            <a:r>
              <a:rPr lang="es-MX" sz="700" i="1" dirty="0" smtClean="0">
                <a:latin typeface="Georgia" panose="02040502050405020303" pitchFamily="18" charset="0"/>
              </a:rPr>
              <a:t> </a:t>
            </a:r>
            <a:r>
              <a:rPr lang="es-MX" sz="700" i="1" dirty="0" err="1" smtClean="0">
                <a:latin typeface="Georgia" panose="02040502050405020303" pitchFamily="18" charset="0"/>
              </a:rPr>
              <a:t>high-risk</a:t>
            </a:r>
            <a:r>
              <a:rPr lang="es-MX" sz="700" i="1" dirty="0" smtClean="0">
                <a:latin typeface="Georgia" panose="02040502050405020303" pitchFamily="18" charset="0"/>
              </a:rPr>
              <a:t> </a:t>
            </a:r>
            <a:r>
              <a:rPr lang="es-MX" sz="700" i="1" dirty="0" err="1" smtClean="0">
                <a:latin typeface="Georgia" panose="02040502050405020303" pitchFamily="18" charset="0"/>
              </a:rPr>
              <a:t>issues</a:t>
            </a:r>
            <a:r>
              <a:rPr lang="es-MX" sz="700" i="1" dirty="0" smtClean="0">
                <a:latin typeface="Georgia" panose="02040502050405020303" pitchFamily="18" charset="0"/>
              </a:rPr>
              <a:t> and GAO </a:t>
            </a:r>
            <a:r>
              <a:rPr lang="es-MX" sz="700" i="1" dirty="0" err="1" smtClean="0">
                <a:latin typeface="Georgia" panose="02040502050405020303" pitchFamily="18" charset="0"/>
              </a:rPr>
              <a:t>criteria</a:t>
            </a:r>
            <a:r>
              <a:rPr lang="es-MX" sz="700" i="1" dirty="0" smtClean="0">
                <a:latin typeface="Georgia" panose="02040502050405020303" pitchFamily="18" charset="0"/>
              </a:rPr>
              <a:t> </a:t>
            </a:r>
            <a:r>
              <a:rPr lang="es-MX" sz="700" i="1" dirty="0" err="1" smtClean="0">
                <a:latin typeface="Georgia" panose="02040502050405020303" pitchFamily="18" charset="0"/>
              </a:rPr>
              <a:t>for</a:t>
            </a:r>
            <a:r>
              <a:rPr lang="es-MX" sz="700" i="1" dirty="0" smtClean="0">
                <a:latin typeface="Georgia" panose="02040502050405020303" pitchFamily="18" charset="0"/>
              </a:rPr>
              <a:t> </a:t>
            </a:r>
            <a:r>
              <a:rPr lang="es-MX" sz="700" i="1" dirty="0" err="1" smtClean="0">
                <a:latin typeface="Georgia" panose="02040502050405020303" pitchFamily="18" charset="0"/>
              </a:rPr>
              <a:t>removal</a:t>
            </a:r>
            <a:r>
              <a:rPr lang="es-MX" sz="700" i="1" dirty="0" smtClean="0">
                <a:latin typeface="Georgia" panose="02040502050405020303" pitchFamily="18" charset="0"/>
              </a:rPr>
              <a:t> </a:t>
            </a:r>
            <a:r>
              <a:rPr lang="es-MX" sz="700" i="1" dirty="0" err="1" smtClean="0">
                <a:latin typeface="Georgia" panose="02040502050405020303" pitchFamily="18" charset="0"/>
              </a:rPr>
              <a:t>from</a:t>
            </a:r>
            <a:r>
              <a:rPr lang="es-MX" sz="700" i="1" dirty="0" smtClean="0">
                <a:latin typeface="Georgia" panose="02040502050405020303" pitchFamily="18" charset="0"/>
              </a:rPr>
              <a:t> </a:t>
            </a:r>
            <a:r>
              <a:rPr lang="es-MX" sz="700" i="1" dirty="0" err="1" smtClean="0">
                <a:latin typeface="Georgia" panose="02040502050405020303" pitchFamily="18" charset="0"/>
              </a:rPr>
              <a:t>the</a:t>
            </a:r>
            <a:r>
              <a:rPr lang="es-MX" sz="700" i="1" dirty="0" smtClean="0">
                <a:latin typeface="Georgia" panose="02040502050405020303" pitchFamily="18" charset="0"/>
              </a:rPr>
              <a:t> High </a:t>
            </a:r>
            <a:r>
              <a:rPr lang="es-MX" sz="700" i="1" dirty="0" err="1" smtClean="0">
                <a:latin typeface="Georgia" panose="02040502050405020303" pitchFamily="18" charset="0"/>
              </a:rPr>
              <a:t>Risk</a:t>
            </a:r>
            <a:r>
              <a:rPr lang="es-MX" sz="700" i="1" dirty="0" smtClean="0">
                <a:latin typeface="Georgia" panose="02040502050405020303" pitchFamily="18" charset="0"/>
              </a:rPr>
              <a:t> </a:t>
            </a:r>
            <a:r>
              <a:rPr lang="es-MX" sz="700" i="1" dirty="0" err="1" smtClean="0">
                <a:latin typeface="Georgia" panose="02040502050405020303" pitchFamily="18" charset="0"/>
              </a:rPr>
              <a:t>List</a:t>
            </a:r>
            <a:r>
              <a:rPr lang="es-MX" sz="700" i="1" dirty="0" smtClean="0">
                <a:latin typeface="Georgia" panose="02040502050405020303" pitchFamily="18" charset="0"/>
              </a:rPr>
              <a:t> in GAO-01-159SP. | GAO-15290</a:t>
            </a:r>
            <a:endParaRPr lang="es-MX" sz="700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7595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sz="quarter" idx="1"/>
          </p:nvPr>
        </p:nvSpPr>
        <p:spPr>
          <a:xfrm>
            <a:off x="2125881" y="1527175"/>
            <a:ext cx="8504238" cy="4572000"/>
          </a:xfrm>
        </p:spPr>
        <p:txBody>
          <a:bodyPr>
            <a:normAutofit lnSpcReduction="10000"/>
          </a:bodyPr>
          <a:lstStyle/>
          <a:p>
            <a:pPr eaLnBrk="1" hangingPunct="1"/>
            <a:endParaRPr lang="en-US" altLang="en-US" sz="2400" dirty="0"/>
          </a:p>
          <a:p>
            <a:pPr algn="just" eaLnBrk="1" hangingPunct="1"/>
            <a:r>
              <a:rPr lang="en-US" altLang="en-US" dirty="0"/>
              <a:t>Con base en </a:t>
            </a:r>
            <a:r>
              <a:rPr lang="en-US" altLang="en-US" dirty="0" err="1"/>
              <a:t>estos</a:t>
            </a:r>
            <a:r>
              <a:rPr lang="en-US" altLang="en-US" dirty="0"/>
              <a:t> </a:t>
            </a:r>
            <a:r>
              <a:rPr lang="en-US" altLang="en-US" dirty="0" err="1"/>
              <a:t>cinco</a:t>
            </a:r>
            <a:r>
              <a:rPr lang="en-US" altLang="en-US" dirty="0"/>
              <a:t> </a:t>
            </a:r>
            <a:r>
              <a:rPr lang="en-US" altLang="en-US" dirty="0" err="1"/>
              <a:t>criterios</a:t>
            </a:r>
            <a:r>
              <a:rPr lang="en-US" altLang="en-US" dirty="0"/>
              <a:t>, la GAO </a:t>
            </a:r>
            <a:r>
              <a:rPr lang="en-US" altLang="en-US" dirty="0" err="1"/>
              <a:t>monitorea</a:t>
            </a:r>
            <a:r>
              <a:rPr lang="en-US" altLang="en-US" dirty="0"/>
              <a:t> e </a:t>
            </a:r>
            <a:r>
              <a:rPr lang="en-US" altLang="en-US" dirty="0" err="1"/>
              <a:t>informa</a:t>
            </a:r>
            <a:r>
              <a:rPr lang="en-US" altLang="en-US" dirty="0"/>
              <a:t> </a:t>
            </a:r>
            <a:r>
              <a:rPr lang="en-US" altLang="en-US" dirty="0" err="1"/>
              <a:t>sobre</a:t>
            </a:r>
            <a:r>
              <a:rPr lang="en-US" altLang="en-US" dirty="0"/>
              <a:t> el </a:t>
            </a:r>
            <a:r>
              <a:rPr lang="en-US" altLang="en-US" dirty="0" err="1"/>
              <a:t>progreso</a:t>
            </a:r>
            <a:r>
              <a:rPr lang="en-US" altLang="en-US" dirty="0"/>
              <a:t> en </a:t>
            </a:r>
            <a:r>
              <a:rPr lang="en-US" altLang="en-US" dirty="0" err="1"/>
              <a:t>cada</a:t>
            </a:r>
            <a:r>
              <a:rPr lang="en-US" altLang="en-US" dirty="0"/>
              <a:t> </a:t>
            </a:r>
            <a:r>
              <a:rPr lang="en-US" altLang="en-US" dirty="0" err="1"/>
              <a:t>área</a:t>
            </a:r>
            <a:r>
              <a:rPr lang="en-US" altLang="en-US" dirty="0"/>
              <a:t>, lo </a:t>
            </a:r>
            <a:r>
              <a:rPr lang="en-US" altLang="en-US" dirty="0" err="1"/>
              <a:t>que</a:t>
            </a:r>
            <a:r>
              <a:rPr lang="en-US" altLang="en-US" dirty="0"/>
              <a:t> </a:t>
            </a:r>
            <a:r>
              <a:rPr lang="en-US" altLang="en-US" dirty="0" err="1"/>
              <a:t>incluye</a:t>
            </a:r>
            <a:r>
              <a:rPr lang="en-US" altLang="en-US" dirty="0"/>
              <a:t> </a:t>
            </a:r>
            <a:r>
              <a:rPr lang="en-US" altLang="en-US" dirty="0" err="1"/>
              <a:t>las</a:t>
            </a:r>
            <a:r>
              <a:rPr lang="en-US" altLang="en-US" dirty="0"/>
              <a:t> </a:t>
            </a:r>
            <a:r>
              <a:rPr lang="en-US" altLang="en-US" dirty="0" err="1"/>
              <a:t>calificaciones</a:t>
            </a:r>
            <a:r>
              <a:rPr lang="en-US" altLang="en-US" dirty="0"/>
              <a:t> de </a:t>
            </a:r>
            <a:r>
              <a:rPr lang="en-US" altLang="en-US" dirty="0" err="1"/>
              <a:t>estatus</a:t>
            </a:r>
            <a:r>
              <a:rPr lang="en-US" altLang="en-US" dirty="0"/>
              <a:t> </a:t>
            </a:r>
            <a:r>
              <a:rPr lang="en-US" altLang="en-US" dirty="0" err="1"/>
              <a:t>respecto</a:t>
            </a:r>
            <a:r>
              <a:rPr lang="en-US" altLang="en-US" dirty="0"/>
              <a:t> a </a:t>
            </a:r>
            <a:r>
              <a:rPr lang="en-US" altLang="en-US" dirty="0" err="1"/>
              <a:t>las</a:t>
            </a:r>
            <a:r>
              <a:rPr lang="en-US" altLang="en-US" dirty="0"/>
              <a:t> </a:t>
            </a:r>
            <a:r>
              <a:rPr lang="en-US" altLang="en-US" dirty="0" err="1"/>
              <a:t>acciones</a:t>
            </a:r>
            <a:r>
              <a:rPr lang="en-US" altLang="en-US" dirty="0"/>
              <a:t> </a:t>
            </a:r>
            <a:r>
              <a:rPr lang="en-US" altLang="en-US" dirty="0" err="1"/>
              <a:t>correctivas</a:t>
            </a:r>
            <a:r>
              <a:rPr lang="en-US" altLang="en-US" dirty="0"/>
              <a:t> y </a:t>
            </a:r>
            <a:r>
              <a:rPr lang="en-US" altLang="en-US" dirty="0" err="1"/>
              <a:t>otras</a:t>
            </a:r>
            <a:r>
              <a:rPr lang="en-US" altLang="en-US" dirty="0"/>
              <a:t> </a:t>
            </a:r>
            <a:r>
              <a:rPr lang="en-US" altLang="en-US" dirty="0" err="1"/>
              <a:t>iniciativas</a:t>
            </a:r>
            <a:r>
              <a:rPr lang="en-US" altLang="en-US" dirty="0"/>
              <a:t> </a:t>
            </a:r>
            <a:r>
              <a:rPr lang="en-US" altLang="en-US" dirty="0" err="1"/>
              <a:t>llevadas</a:t>
            </a:r>
            <a:r>
              <a:rPr lang="en-US" altLang="en-US" dirty="0"/>
              <a:t> a </a:t>
            </a:r>
            <a:r>
              <a:rPr lang="en-US" altLang="en-US" dirty="0" err="1"/>
              <a:t>cabo</a:t>
            </a:r>
            <a:r>
              <a:rPr lang="en-US" altLang="en-US" dirty="0"/>
              <a:t> en la </a:t>
            </a:r>
            <a:r>
              <a:rPr lang="en-US" altLang="en-US" dirty="0" err="1"/>
              <a:t>atención</a:t>
            </a:r>
            <a:r>
              <a:rPr lang="en-US" altLang="en-US" dirty="0"/>
              <a:t> de </a:t>
            </a:r>
            <a:r>
              <a:rPr lang="en-US" altLang="en-US" dirty="0" err="1"/>
              <a:t>prolemas</a:t>
            </a:r>
            <a:r>
              <a:rPr lang="en-US" altLang="en-US" dirty="0"/>
              <a:t>.</a:t>
            </a:r>
          </a:p>
          <a:p>
            <a:pPr algn="just" eaLnBrk="1" hangingPunct="1"/>
            <a:endParaRPr lang="en-US" altLang="en-US" dirty="0"/>
          </a:p>
          <a:p>
            <a:pPr algn="just" eaLnBrk="1" hangingPunct="1"/>
            <a:r>
              <a:rPr lang="en-US" altLang="en-US" dirty="0"/>
              <a:t>Las </a:t>
            </a:r>
            <a:r>
              <a:rPr lang="en-US" altLang="en-US" dirty="0" err="1"/>
              <a:t>calificaciones</a:t>
            </a:r>
            <a:r>
              <a:rPr lang="en-US" altLang="en-US" dirty="0"/>
              <a:t> de </a:t>
            </a:r>
            <a:r>
              <a:rPr lang="en-US" altLang="en-US" dirty="0" err="1"/>
              <a:t>estatus</a:t>
            </a:r>
            <a:r>
              <a:rPr lang="en-US" altLang="en-US" dirty="0"/>
              <a:t> de la GAO son </a:t>
            </a:r>
            <a:r>
              <a:rPr lang="en-US" altLang="en-US" dirty="0" err="1"/>
              <a:t>especialmente</a:t>
            </a:r>
            <a:r>
              <a:rPr lang="en-US" altLang="en-US" dirty="0"/>
              <a:t> </a:t>
            </a:r>
            <a:r>
              <a:rPr lang="en-US" altLang="en-US" dirty="0" err="1"/>
              <a:t>útiles</a:t>
            </a:r>
            <a:r>
              <a:rPr lang="en-US" altLang="en-US" dirty="0"/>
              <a:t> para los </a:t>
            </a:r>
            <a:r>
              <a:rPr lang="en-US" altLang="en-US" dirty="0" err="1"/>
              <a:t>líderes</a:t>
            </a:r>
            <a:r>
              <a:rPr lang="en-US" altLang="en-US" dirty="0"/>
              <a:t> de </a:t>
            </a:r>
            <a:r>
              <a:rPr lang="en-US" altLang="en-US" dirty="0" err="1"/>
              <a:t>agencia</a:t>
            </a:r>
            <a:r>
              <a:rPr lang="en-US" altLang="en-US" dirty="0"/>
              <a:t> y el </a:t>
            </a:r>
            <a:r>
              <a:rPr lang="en-US" altLang="en-US" dirty="0" err="1"/>
              <a:t>Congreso</a:t>
            </a:r>
            <a:r>
              <a:rPr lang="en-US" altLang="en-US" dirty="0"/>
              <a:t> para el </a:t>
            </a:r>
            <a:r>
              <a:rPr lang="en-US" altLang="en-US" dirty="0" err="1"/>
              <a:t>establecimiento</a:t>
            </a:r>
            <a:r>
              <a:rPr lang="en-US" altLang="en-US" dirty="0"/>
              <a:t> de </a:t>
            </a:r>
            <a:r>
              <a:rPr lang="en-US" altLang="en-US" dirty="0" err="1"/>
              <a:t>prioridades</a:t>
            </a:r>
            <a:r>
              <a:rPr lang="en-US" altLang="en-US" dirty="0"/>
              <a:t> para la </a:t>
            </a:r>
            <a:r>
              <a:rPr lang="en-US" altLang="en-US" dirty="0" err="1"/>
              <a:t>atención</a:t>
            </a:r>
            <a:r>
              <a:rPr lang="en-US" altLang="en-US" dirty="0"/>
              <a:t> de </a:t>
            </a:r>
            <a:r>
              <a:rPr lang="en-US" altLang="en-US" dirty="0" err="1"/>
              <a:t>áreas</a:t>
            </a:r>
            <a:r>
              <a:rPr lang="en-US" altLang="en-US" dirty="0"/>
              <a:t> de alto </a:t>
            </a:r>
            <a:r>
              <a:rPr lang="en-US" altLang="en-US" dirty="0" err="1"/>
              <a:t>riesgo</a:t>
            </a:r>
            <a:r>
              <a:rPr lang="en-US" altLang="en-US" dirty="0"/>
              <a:t>.</a:t>
            </a:r>
          </a:p>
        </p:txBody>
      </p:sp>
      <p:sp>
        <p:nvSpPr>
          <p:cNvPr id="27651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886450" y="1027114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788B88-3A7E-4659-B25E-C18E3AEE5440}" type="slidenum">
              <a:rPr lang="en-US" altLang="es-MX" sz="1600">
                <a:solidFill>
                  <a:srgbClr val="7B989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s-MX" sz="1600">
              <a:solidFill>
                <a:srgbClr val="7B9899"/>
              </a:solidFill>
            </a:endParaRPr>
          </a:p>
        </p:txBody>
      </p:sp>
      <p:sp>
        <p:nvSpPr>
          <p:cNvPr id="276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B9899"/>
                </a:solidFill>
              </a:rPr>
              <a:t>Estudios de Caso de la EFS: GAO</a:t>
            </a:r>
          </a:p>
        </p:txBody>
      </p:sp>
    </p:spTree>
    <p:extLst>
      <p:ext uri="{BB962C8B-B14F-4D97-AF65-F5344CB8AC3E}">
        <p14:creationId xmlns:p14="http://schemas.microsoft.com/office/powerpoint/2010/main" val="15778766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2344249" y="1527175"/>
            <a:ext cx="8504238" cy="4572000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b="1" dirty="0" err="1"/>
              <a:t>Cambios</a:t>
            </a:r>
            <a:r>
              <a:rPr lang="en-US" sz="2400" b="1" dirty="0"/>
              <a:t> </a:t>
            </a:r>
            <a:r>
              <a:rPr lang="en-US" sz="2400" b="1" dirty="0" err="1"/>
              <a:t>más</a:t>
            </a:r>
            <a:r>
              <a:rPr lang="en-US" sz="2400" b="1" dirty="0"/>
              <a:t> </a:t>
            </a:r>
            <a:r>
              <a:rPr lang="en-US" sz="2400" b="1" dirty="0" err="1"/>
              <a:t>Recientes</a:t>
            </a:r>
            <a:r>
              <a:rPr lang="en-US" sz="2400" b="1" dirty="0"/>
              <a:t> a la </a:t>
            </a:r>
            <a:r>
              <a:rPr lang="en-US" sz="2400" b="1" dirty="0" err="1"/>
              <a:t>Lista</a:t>
            </a:r>
            <a:r>
              <a:rPr lang="en-US" sz="2400" b="1" dirty="0"/>
              <a:t> de Alto </a:t>
            </a:r>
            <a:r>
              <a:rPr lang="en-US" sz="2400" b="1" dirty="0" err="1"/>
              <a:t>Riesgo</a:t>
            </a:r>
            <a:endParaRPr lang="en-US" sz="2400" b="1" dirty="0"/>
          </a:p>
          <a:p>
            <a:pPr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2400" b="1" dirty="0"/>
          </a:p>
          <a:p>
            <a:pPr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b="1" dirty="0"/>
              <a:t>Dos </a:t>
            </a:r>
            <a:r>
              <a:rPr lang="en-US" sz="2400" b="1" dirty="0" err="1"/>
              <a:t>áreas</a:t>
            </a:r>
            <a:r>
              <a:rPr lang="en-US" sz="2400" b="1" dirty="0"/>
              <a:t> </a:t>
            </a:r>
            <a:r>
              <a:rPr lang="en-US" sz="2400" b="1" dirty="0" err="1"/>
              <a:t>nuevas</a:t>
            </a:r>
            <a:endParaRPr lang="en-US" sz="2400" b="1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dirty="0" err="1"/>
              <a:t>Manejo</a:t>
            </a:r>
            <a:r>
              <a:rPr lang="en-US" dirty="0"/>
              <a:t> de </a:t>
            </a:r>
            <a:r>
              <a:rPr lang="en-US" dirty="0" err="1"/>
              <a:t>Riesgos</a:t>
            </a:r>
            <a:r>
              <a:rPr lang="en-US" dirty="0"/>
              <a:t> y </a:t>
            </a:r>
            <a:r>
              <a:rPr lang="en-US" dirty="0" err="1"/>
              <a:t>Mejora</a:t>
            </a:r>
            <a:r>
              <a:rPr lang="en-US" dirty="0"/>
              <a:t> del </a:t>
            </a:r>
            <a:r>
              <a:rPr lang="en-US" dirty="0" err="1"/>
              <a:t>Cuidado</a:t>
            </a:r>
            <a:r>
              <a:rPr lang="en-US" dirty="0"/>
              <a:t> </a:t>
            </a:r>
            <a:r>
              <a:rPr lang="en-US" dirty="0" err="1"/>
              <a:t>Médico</a:t>
            </a:r>
            <a:r>
              <a:rPr lang="en-US" dirty="0"/>
              <a:t> </a:t>
            </a:r>
            <a:r>
              <a:rPr lang="en-US" i="1" dirty="0"/>
              <a:t>VA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dirty="0" err="1"/>
              <a:t>Mejora</a:t>
            </a:r>
            <a:r>
              <a:rPr lang="en-US" dirty="0"/>
              <a:t> de la </a:t>
            </a:r>
            <a:r>
              <a:rPr lang="en-US" dirty="0" err="1"/>
              <a:t>Administración</a:t>
            </a:r>
            <a:r>
              <a:rPr lang="en-US" dirty="0"/>
              <a:t> de </a:t>
            </a:r>
            <a:r>
              <a:rPr lang="en-US" dirty="0" err="1"/>
              <a:t>Adquisiciones</a:t>
            </a:r>
            <a:r>
              <a:rPr lang="en-US" dirty="0"/>
              <a:t> y </a:t>
            </a:r>
            <a:r>
              <a:rPr lang="en-US" dirty="0" err="1"/>
              <a:t>Operaciones</a:t>
            </a:r>
            <a:r>
              <a:rPr lang="en-US" dirty="0"/>
              <a:t> de TI 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b="1" dirty="0"/>
              <a:t>Dos </a:t>
            </a:r>
            <a:r>
              <a:rPr lang="en-US" sz="2400" b="1" dirty="0" err="1"/>
              <a:t>áreas</a:t>
            </a:r>
            <a:r>
              <a:rPr lang="en-US" sz="2400" b="1" dirty="0"/>
              <a:t> </a:t>
            </a:r>
            <a:r>
              <a:rPr lang="en-US" sz="2400" b="1" dirty="0" err="1"/>
              <a:t>resumidas</a:t>
            </a:r>
            <a:endParaRPr lang="en-US" sz="2400" b="1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dirty="0" err="1"/>
              <a:t>Protección</a:t>
            </a:r>
            <a:r>
              <a:rPr lang="en-US" dirty="0"/>
              <a:t> de la </a:t>
            </a:r>
            <a:r>
              <a:rPr lang="en-US" dirty="0" err="1"/>
              <a:t>Salud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 </a:t>
            </a:r>
            <a:r>
              <a:rPr lang="en-US" dirty="0" err="1"/>
              <a:t>mediante</a:t>
            </a:r>
            <a:r>
              <a:rPr lang="en-US" dirty="0"/>
              <a:t> la </a:t>
            </a:r>
            <a:r>
              <a:rPr lang="en-US" dirty="0" err="1"/>
              <a:t>Mejora</a:t>
            </a:r>
            <a:r>
              <a:rPr lang="en-US" dirty="0"/>
              <a:t> de la </a:t>
            </a:r>
            <a:r>
              <a:rPr lang="en-US" dirty="0" err="1"/>
              <a:t>Supervisión</a:t>
            </a:r>
            <a:r>
              <a:rPr lang="en-US" dirty="0"/>
              <a:t> de </a:t>
            </a:r>
            <a:r>
              <a:rPr lang="en-US" dirty="0" err="1"/>
              <a:t>Productos</a:t>
            </a:r>
            <a:r>
              <a:rPr lang="en-US" dirty="0"/>
              <a:t> </a:t>
            </a:r>
            <a:r>
              <a:rPr lang="en-US" dirty="0" err="1"/>
              <a:t>Médicos</a:t>
            </a:r>
            <a:endParaRPr lang="en-US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dirty="0" err="1"/>
              <a:t>Gestión</a:t>
            </a:r>
            <a:r>
              <a:rPr lang="en-US" dirty="0"/>
              <a:t> del </a:t>
            </a:r>
            <a:r>
              <a:rPr lang="en-US" dirty="0" err="1"/>
              <a:t>Contrato</a:t>
            </a:r>
            <a:r>
              <a:rPr lang="en-US" dirty="0"/>
              <a:t> </a:t>
            </a:r>
            <a:r>
              <a:rPr lang="en-US" dirty="0" smtClean="0"/>
              <a:t>DOD</a:t>
            </a:r>
            <a:endParaRPr lang="en-US" dirty="0"/>
          </a:p>
        </p:txBody>
      </p:sp>
      <p:sp>
        <p:nvSpPr>
          <p:cNvPr id="28675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886450" y="1027114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E26A311-5D18-47B7-B86A-E2011A3E366D}" type="slidenum">
              <a:rPr lang="en-US" altLang="es-MX" sz="1600">
                <a:solidFill>
                  <a:srgbClr val="7B989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s-MX" sz="1600">
              <a:solidFill>
                <a:srgbClr val="7B9899"/>
              </a:solidFill>
            </a:endParaRPr>
          </a:p>
        </p:txBody>
      </p:sp>
      <p:sp>
        <p:nvSpPr>
          <p:cNvPr id="2867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>
                <a:solidFill>
                  <a:srgbClr val="7B9899"/>
                </a:solidFill>
              </a:rPr>
              <a:t>Estudios</a:t>
            </a:r>
            <a:r>
              <a:rPr lang="en-US" altLang="en-US" dirty="0" smtClean="0">
                <a:solidFill>
                  <a:srgbClr val="7B9899"/>
                </a:solidFill>
              </a:rPr>
              <a:t> de </a:t>
            </a:r>
            <a:r>
              <a:rPr lang="en-US" altLang="en-US" dirty="0" err="1" smtClean="0">
                <a:solidFill>
                  <a:srgbClr val="7B9899"/>
                </a:solidFill>
              </a:rPr>
              <a:t>Caso</a:t>
            </a:r>
            <a:r>
              <a:rPr lang="en-US" altLang="en-US" dirty="0" smtClean="0">
                <a:solidFill>
                  <a:srgbClr val="7B9899"/>
                </a:solidFill>
              </a:rPr>
              <a:t> de la EFS: GAO</a:t>
            </a:r>
          </a:p>
        </p:txBody>
      </p:sp>
    </p:spTree>
    <p:extLst>
      <p:ext uri="{BB962C8B-B14F-4D97-AF65-F5344CB8AC3E}">
        <p14:creationId xmlns:p14="http://schemas.microsoft.com/office/powerpoint/2010/main" val="568846388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2344249" y="1527175"/>
            <a:ext cx="8504238" cy="4572000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b="1" dirty="0" err="1"/>
              <a:t>Cambios</a:t>
            </a:r>
            <a:r>
              <a:rPr lang="en-US" sz="2400" b="1" dirty="0"/>
              <a:t> </a:t>
            </a:r>
            <a:r>
              <a:rPr lang="en-US" sz="2400" b="1" dirty="0" err="1"/>
              <a:t>más</a:t>
            </a:r>
            <a:r>
              <a:rPr lang="en-US" sz="2400" b="1" dirty="0"/>
              <a:t> </a:t>
            </a:r>
            <a:r>
              <a:rPr lang="en-US" sz="2400" b="1" dirty="0" err="1"/>
              <a:t>Recientes</a:t>
            </a:r>
            <a:r>
              <a:rPr lang="en-US" sz="2400" b="1" dirty="0"/>
              <a:t> a la </a:t>
            </a:r>
            <a:r>
              <a:rPr lang="en-US" sz="2400" b="1" dirty="0" err="1"/>
              <a:t>Lista</a:t>
            </a:r>
            <a:r>
              <a:rPr lang="en-US" sz="2400" b="1" dirty="0"/>
              <a:t> de Alto </a:t>
            </a:r>
            <a:r>
              <a:rPr lang="en-US" sz="2400" b="1" dirty="0" err="1"/>
              <a:t>Riesgo</a:t>
            </a:r>
            <a:endParaRPr lang="en-US" sz="2400" b="1" dirty="0"/>
          </a:p>
          <a:p>
            <a:pPr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2400" b="1" dirty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b="1" dirty="0" smtClean="0"/>
              <a:t>Dos </a:t>
            </a:r>
            <a:r>
              <a:rPr lang="en-US" sz="2400" b="1" dirty="0" err="1"/>
              <a:t>áreas</a:t>
            </a:r>
            <a:r>
              <a:rPr lang="en-US" sz="2400" b="1" dirty="0"/>
              <a:t> </a:t>
            </a:r>
            <a:r>
              <a:rPr lang="en-US" sz="2400" b="1" dirty="0" err="1"/>
              <a:t>extendidas</a:t>
            </a:r>
            <a:endParaRPr lang="en-US" sz="2400" b="1" dirty="0"/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dirty="0" err="1"/>
              <a:t>Aplicación</a:t>
            </a:r>
            <a:r>
              <a:rPr lang="en-US" dirty="0"/>
              <a:t> de </a:t>
            </a:r>
            <a:r>
              <a:rPr lang="en-US" dirty="0" err="1"/>
              <a:t>Leyes</a:t>
            </a:r>
            <a:r>
              <a:rPr lang="en-US" dirty="0"/>
              <a:t> </a:t>
            </a:r>
            <a:r>
              <a:rPr lang="en-US" dirty="0" err="1"/>
              <a:t>Tributarias</a:t>
            </a:r>
            <a:r>
              <a:rPr lang="en-US" dirty="0"/>
              <a:t> </a:t>
            </a:r>
            <a:r>
              <a:rPr lang="en-US" dirty="0" err="1"/>
              <a:t>ampliadas</a:t>
            </a:r>
            <a:r>
              <a:rPr lang="en-US" dirty="0"/>
              <a:t> para </a:t>
            </a:r>
            <a:r>
              <a:rPr lang="en-US" dirty="0" err="1"/>
              <a:t>incluir</a:t>
            </a:r>
            <a:r>
              <a:rPr lang="en-US" dirty="0"/>
              <a:t> los </a:t>
            </a:r>
            <a:r>
              <a:rPr lang="en-US" dirty="0" err="1"/>
              <a:t>esfuerzos</a:t>
            </a:r>
            <a:r>
              <a:rPr lang="en-US" dirty="0"/>
              <a:t> del </a:t>
            </a:r>
            <a:r>
              <a:rPr lang="en-US" i="1" dirty="0"/>
              <a:t>IRS</a:t>
            </a:r>
            <a:r>
              <a:rPr lang="en-US" dirty="0"/>
              <a:t> para la </a:t>
            </a:r>
            <a:r>
              <a:rPr lang="en-US" dirty="0" err="1"/>
              <a:t>atención</a:t>
            </a:r>
            <a:r>
              <a:rPr lang="en-US" dirty="0"/>
              <a:t> del </a:t>
            </a:r>
            <a:r>
              <a:rPr lang="en-US" dirty="0" err="1"/>
              <a:t>fraude</a:t>
            </a:r>
            <a:r>
              <a:rPr lang="en-US" dirty="0"/>
              <a:t> en el </a:t>
            </a:r>
            <a:r>
              <a:rPr lang="en-US" dirty="0" err="1"/>
              <a:t>reembolso</a:t>
            </a:r>
            <a:r>
              <a:rPr lang="en-US" dirty="0"/>
              <a:t> de </a:t>
            </a:r>
            <a:r>
              <a:rPr lang="en-US" dirty="0" err="1"/>
              <a:t>impuestos</a:t>
            </a:r>
            <a:r>
              <a:rPr lang="en-US" dirty="0"/>
              <a:t> </a:t>
            </a:r>
            <a:r>
              <a:rPr lang="en-US" dirty="0" err="1"/>
              <a:t>debido</a:t>
            </a:r>
            <a:r>
              <a:rPr lang="en-US" dirty="0"/>
              <a:t> al </a:t>
            </a:r>
            <a:r>
              <a:rPr lang="en-US" dirty="0" err="1"/>
              <a:t>robo</a:t>
            </a:r>
            <a:r>
              <a:rPr lang="en-US" dirty="0"/>
              <a:t> de </a:t>
            </a:r>
            <a:r>
              <a:rPr lang="en-US" dirty="0" err="1"/>
              <a:t>identidad</a:t>
            </a:r>
            <a:endParaRPr lang="en-US" dirty="0"/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dirty="0" err="1"/>
              <a:t>Aseguramiento</a:t>
            </a:r>
            <a:r>
              <a:rPr lang="en-US" dirty="0"/>
              <a:t> de la </a:t>
            </a:r>
            <a:r>
              <a:rPr lang="en-US" dirty="0" err="1"/>
              <a:t>Seguridad</a:t>
            </a:r>
            <a:r>
              <a:rPr lang="en-US" dirty="0"/>
              <a:t> de los </a:t>
            </a:r>
            <a:r>
              <a:rPr lang="en-US" dirty="0" err="1"/>
              <a:t>Sistemas</a:t>
            </a:r>
            <a:r>
              <a:rPr lang="en-US" dirty="0"/>
              <a:t> de </a:t>
            </a:r>
            <a:r>
              <a:rPr lang="en-US" dirty="0" err="1"/>
              <a:t>Información</a:t>
            </a:r>
            <a:r>
              <a:rPr lang="en-US" dirty="0"/>
              <a:t> Federal y la </a:t>
            </a:r>
            <a:r>
              <a:rPr lang="en-US" dirty="0" err="1"/>
              <a:t>Infraestructura</a:t>
            </a:r>
            <a:r>
              <a:rPr lang="en-US" dirty="0"/>
              <a:t> </a:t>
            </a:r>
            <a:r>
              <a:rPr lang="en-US" dirty="0" err="1"/>
              <a:t>Crítica</a:t>
            </a:r>
            <a:r>
              <a:rPr lang="en-US" dirty="0"/>
              <a:t> </a:t>
            </a:r>
            <a:r>
              <a:rPr lang="en-US" dirty="0" err="1"/>
              <a:t>Cibernética</a:t>
            </a:r>
            <a:r>
              <a:rPr lang="en-US" dirty="0"/>
              <a:t> y la </a:t>
            </a:r>
            <a:r>
              <a:rPr lang="en-US" dirty="0" err="1"/>
              <a:t>Protección</a:t>
            </a:r>
            <a:r>
              <a:rPr lang="en-US" dirty="0"/>
              <a:t> de </a:t>
            </a:r>
            <a:r>
              <a:rPr lang="en-US" dirty="0" err="1"/>
              <a:t>Información</a:t>
            </a:r>
            <a:r>
              <a:rPr lang="en-US" dirty="0"/>
              <a:t> </a:t>
            </a:r>
            <a:r>
              <a:rPr lang="en-US" dirty="0" err="1"/>
              <a:t>Personalmente</a:t>
            </a:r>
            <a:r>
              <a:rPr lang="en-US" dirty="0"/>
              <a:t> </a:t>
            </a:r>
            <a:r>
              <a:rPr lang="en-US" dirty="0" err="1"/>
              <a:t>Identificable</a:t>
            </a:r>
            <a:endParaRPr lang="en-US" dirty="0"/>
          </a:p>
        </p:txBody>
      </p:sp>
      <p:sp>
        <p:nvSpPr>
          <p:cNvPr id="28675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886450" y="1027114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E26A311-5D18-47B7-B86A-E2011A3E366D}" type="slidenum">
              <a:rPr lang="en-US" altLang="es-MX" sz="1600">
                <a:solidFill>
                  <a:srgbClr val="7B989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s-MX" sz="1600">
              <a:solidFill>
                <a:srgbClr val="7B9899"/>
              </a:solidFill>
            </a:endParaRPr>
          </a:p>
        </p:txBody>
      </p:sp>
      <p:sp>
        <p:nvSpPr>
          <p:cNvPr id="2867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>
                <a:solidFill>
                  <a:srgbClr val="7B9899"/>
                </a:solidFill>
              </a:rPr>
              <a:t>Estudios</a:t>
            </a:r>
            <a:r>
              <a:rPr lang="en-US" altLang="en-US" dirty="0" smtClean="0">
                <a:solidFill>
                  <a:srgbClr val="7B9899"/>
                </a:solidFill>
              </a:rPr>
              <a:t> de </a:t>
            </a:r>
            <a:r>
              <a:rPr lang="en-US" altLang="en-US" dirty="0" err="1" smtClean="0">
                <a:solidFill>
                  <a:srgbClr val="7B9899"/>
                </a:solidFill>
              </a:rPr>
              <a:t>Caso</a:t>
            </a:r>
            <a:r>
              <a:rPr lang="en-US" altLang="en-US" dirty="0" smtClean="0">
                <a:solidFill>
                  <a:srgbClr val="7B9899"/>
                </a:solidFill>
              </a:rPr>
              <a:t> de la EFS: GAO</a:t>
            </a:r>
          </a:p>
        </p:txBody>
      </p:sp>
    </p:spTree>
    <p:extLst>
      <p:ext uri="{BB962C8B-B14F-4D97-AF65-F5344CB8AC3E}">
        <p14:creationId xmlns:p14="http://schemas.microsoft.com/office/powerpoint/2010/main" val="106761353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>
                <a:solidFill>
                  <a:srgbClr val="7B9899"/>
                </a:solidFill>
              </a:rPr>
              <a:t>Introducción</a:t>
            </a:r>
            <a:endParaRPr lang="en-US" altLang="en-US" dirty="0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3664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algn="just">
              <a:buFont typeface="Wingdings 2"/>
              <a:buChar char=""/>
              <a:defRPr/>
            </a:pPr>
            <a:r>
              <a:rPr lang="en-US" dirty="0" smtClean="0"/>
              <a:t>El </a:t>
            </a:r>
            <a:r>
              <a:rPr lang="en-US" dirty="0"/>
              <a:t>P</a:t>
            </a:r>
            <a:r>
              <a:rPr lang="en-US" dirty="0" smtClean="0"/>
              <a:t>rincipio </a:t>
            </a:r>
            <a:r>
              <a:rPr lang="en-US" dirty="0"/>
              <a:t>C</a:t>
            </a:r>
            <a:r>
              <a:rPr lang="en-US" dirty="0" smtClean="0"/>
              <a:t>inco de la ISSAI 12 </a:t>
            </a:r>
            <a:r>
              <a:rPr lang="en-US" dirty="0" err="1" smtClean="0"/>
              <a:t>destaca</a:t>
            </a:r>
            <a:r>
              <a:rPr lang="en-US" dirty="0" smtClean="0"/>
              <a:t> el valor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EFS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brindar</a:t>
            </a:r>
            <a:r>
              <a:rPr lang="en-US" dirty="0" smtClean="0"/>
              <a:t> al </a:t>
            </a:r>
            <a:r>
              <a:rPr lang="en-US" dirty="0" err="1" smtClean="0"/>
              <a:t>identificar</a:t>
            </a:r>
            <a:r>
              <a:rPr lang="en-US" dirty="0" smtClean="0"/>
              <a:t> los </a:t>
            </a:r>
            <a:r>
              <a:rPr lang="en-US" dirty="0" err="1" smtClean="0"/>
              <a:t>riesgos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enfrenta</a:t>
            </a:r>
            <a:r>
              <a:rPr lang="en-US" dirty="0" smtClean="0"/>
              <a:t> el sector </a:t>
            </a:r>
            <a:r>
              <a:rPr lang="en-US" dirty="0" err="1" smtClean="0"/>
              <a:t>público</a:t>
            </a:r>
            <a:r>
              <a:rPr lang="en-US" dirty="0" smtClean="0"/>
              <a:t>.</a:t>
            </a:r>
          </a:p>
          <a:p>
            <a:pPr marL="274320" indent="-274320" algn="just">
              <a:buFont typeface="Wingdings 2"/>
              <a:buChar char=""/>
              <a:defRPr/>
            </a:pPr>
            <a:endParaRPr lang="en-US" dirty="0"/>
          </a:p>
          <a:p>
            <a:pPr marL="274320" indent="-274320" algn="just">
              <a:buFont typeface="Wingdings 2"/>
              <a:buChar char=""/>
              <a:defRPr/>
            </a:pPr>
            <a:r>
              <a:rPr lang="en-US" dirty="0" smtClean="0"/>
              <a:t>En Nanjing, China, la XVIII </a:t>
            </a:r>
            <a:r>
              <a:rPr lang="en-US" dirty="0" err="1" smtClean="0"/>
              <a:t>Reunión</a:t>
            </a:r>
            <a:r>
              <a:rPr lang="en-US" dirty="0" smtClean="0"/>
              <a:t> del </a:t>
            </a:r>
            <a:r>
              <a:rPr lang="en-US" dirty="0" err="1" smtClean="0"/>
              <a:t>Grupo</a:t>
            </a:r>
            <a:r>
              <a:rPr lang="en-US" dirty="0" smtClean="0"/>
              <a:t> de </a:t>
            </a:r>
            <a:r>
              <a:rPr lang="en-US" dirty="0" err="1" smtClean="0"/>
              <a:t>Trabajo</a:t>
            </a:r>
            <a:r>
              <a:rPr lang="en-US" dirty="0" smtClean="0"/>
              <a:t> de la INTOSAI para el Valor y </a:t>
            </a:r>
            <a:r>
              <a:rPr lang="en-US" dirty="0" err="1" smtClean="0"/>
              <a:t>Beneficio</a:t>
            </a:r>
            <a:r>
              <a:rPr lang="en-US" dirty="0" smtClean="0"/>
              <a:t> de las EFS </a:t>
            </a:r>
            <a:r>
              <a:rPr lang="en-US" dirty="0" err="1" smtClean="0"/>
              <a:t>tomó</a:t>
            </a:r>
            <a:r>
              <a:rPr lang="en-US" dirty="0" smtClean="0"/>
              <a:t> la </a:t>
            </a:r>
            <a:r>
              <a:rPr lang="en-US" dirty="0" err="1" smtClean="0"/>
              <a:t>decisión</a:t>
            </a:r>
            <a:r>
              <a:rPr lang="en-US" dirty="0" smtClean="0"/>
              <a:t> de </a:t>
            </a:r>
            <a:r>
              <a:rPr lang="en-US" dirty="0" err="1" smtClean="0"/>
              <a:t>crear</a:t>
            </a:r>
            <a:r>
              <a:rPr lang="en-US" dirty="0" smtClean="0"/>
              <a:t> un </a:t>
            </a:r>
            <a:r>
              <a:rPr lang="en-US" dirty="0" err="1" smtClean="0"/>
              <a:t>marco</a:t>
            </a:r>
            <a:r>
              <a:rPr lang="en-US" dirty="0" smtClean="0"/>
              <a:t> para </a:t>
            </a:r>
            <a:r>
              <a:rPr lang="en-US" dirty="0" err="1" smtClean="0"/>
              <a:t>uso</a:t>
            </a:r>
            <a:r>
              <a:rPr lang="en-US" dirty="0" smtClean="0"/>
              <a:t> de las EFS en la </a:t>
            </a:r>
            <a:r>
              <a:rPr lang="en-US" dirty="0" err="1" smtClean="0"/>
              <a:t>identificación</a:t>
            </a:r>
            <a:r>
              <a:rPr lang="en-US" dirty="0" smtClean="0"/>
              <a:t> de </a:t>
            </a:r>
            <a:r>
              <a:rPr lang="en-US" dirty="0" err="1" smtClean="0"/>
              <a:t>áreas</a:t>
            </a:r>
            <a:r>
              <a:rPr lang="en-US" dirty="0" smtClean="0"/>
              <a:t> de </a:t>
            </a:r>
            <a:r>
              <a:rPr lang="en-US" dirty="0" err="1" smtClean="0"/>
              <a:t>riesgo</a:t>
            </a:r>
            <a:r>
              <a:rPr lang="en-US" dirty="0" smtClean="0"/>
              <a:t> que </a:t>
            </a:r>
            <a:r>
              <a:rPr lang="en-US" dirty="0" err="1" smtClean="0"/>
              <a:t>enfrentan</a:t>
            </a:r>
            <a:r>
              <a:rPr lang="en-US" dirty="0" smtClean="0"/>
              <a:t> los </a:t>
            </a:r>
            <a:r>
              <a:rPr lang="en-US" dirty="0" err="1" smtClean="0"/>
              <a:t>gobiernos</a:t>
            </a:r>
            <a:r>
              <a:rPr lang="en-US" dirty="0" smtClean="0"/>
              <a:t> en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programas</a:t>
            </a:r>
            <a:r>
              <a:rPr lang="en-US" dirty="0" smtClean="0"/>
              <a:t> y </a:t>
            </a:r>
            <a:r>
              <a:rPr lang="en-US" dirty="0" err="1" smtClean="0"/>
              <a:t>operaciones</a:t>
            </a:r>
            <a:r>
              <a:rPr lang="en-US" dirty="0" smtClean="0"/>
              <a:t>.</a:t>
            </a:r>
          </a:p>
          <a:p>
            <a:pPr marL="274320" indent="-274320" algn="just">
              <a:buFont typeface="Wingdings 2"/>
              <a:buChar char=""/>
              <a:defRPr/>
            </a:pPr>
            <a:endParaRPr lang="en-US" dirty="0"/>
          </a:p>
          <a:p>
            <a:pPr marL="274320" indent="-274320" algn="just">
              <a:buFont typeface="Wingdings 2"/>
              <a:buChar char=""/>
              <a:defRPr/>
            </a:pPr>
            <a:r>
              <a:rPr lang="en-US" dirty="0" smtClean="0"/>
              <a:t>Este </a:t>
            </a:r>
            <a:r>
              <a:rPr lang="en-US" dirty="0" err="1" smtClean="0"/>
              <a:t>planteamiento</a:t>
            </a:r>
            <a:r>
              <a:rPr lang="en-US" dirty="0" smtClean="0"/>
              <a:t> se </a:t>
            </a:r>
            <a:r>
              <a:rPr lang="en-US" dirty="0" err="1" smtClean="0"/>
              <a:t>enfocaría</a:t>
            </a:r>
            <a:r>
              <a:rPr lang="en-US" dirty="0" smtClean="0"/>
              <a:t> en los </a:t>
            </a:r>
            <a:r>
              <a:rPr lang="en-US" dirty="0" err="1" smtClean="0"/>
              <a:t>resultados</a:t>
            </a:r>
            <a:r>
              <a:rPr lang="en-US" dirty="0" smtClean="0"/>
              <a:t> </a:t>
            </a:r>
            <a:r>
              <a:rPr lang="en-US" dirty="0" err="1" smtClean="0"/>
              <a:t>acumulados</a:t>
            </a:r>
            <a:r>
              <a:rPr lang="en-US" dirty="0" smtClean="0"/>
              <a:t> del </a:t>
            </a:r>
            <a:r>
              <a:rPr lang="en-US" dirty="0" err="1" smtClean="0"/>
              <a:t>trabajo</a:t>
            </a:r>
            <a:r>
              <a:rPr lang="en-US" dirty="0" smtClean="0"/>
              <a:t> </a:t>
            </a:r>
            <a:r>
              <a:rPr lang="en-US" dirty="0" err="1" smtClean="0"/>
              <a:t>desempeñado</a:t>
            </a:r>
            <a:r>
              <a:rPr lang="en-US" dirty="0" smtClean="0"/>
              <a:t> en las </a:t>
            </a:r>
            <a:r>
              <a:rPr lang="en-US" dirty="0" err="1" smtClean="0"/>
              <a:t>entidades</a:t>
            </a:r>
            <a:r>
              <a:rPr lang="en-US" dirty="0" smtClean="0"/>
              <a:t> </a:t>
            </a:r>
            <a:r>
              <a:rPr lang="en-US" dirty="0" err="1" smtClean="0"/>
              <a:t>auditadas</a:t>
            </a:r>
            <a:r>
              <a:rPr lang="en-US" dirty="0" smtClean="0"/>
              <a:t> a </a:t>
            </a:r>
            <a:r>
              <a:rPr lang="en-US" dirty="0" err="1" smtClean="0"/>
              <a:t>efecto</a:t>
            </a:r>
            <a:r>
              <a:rPr lang="en-US" dirty="0" smtClean="0"/>
              <a:t> de </a:t>
            </a:r>
            <a:r>
              <a:rPr lang="en-US" dirty="0" err="1" smtClean="0"/>
              <a:t>identificar</a:t>
            </a:r>
            <a:r>
              <a:rPr lang="en-US" dirty="0" smtClean="0"/>
              <a:t> </a:t>
            </a:r>
            <a:r>
              <a:rPr lang="en-US" dirty="0" err="1" smtClean="0"/>
              <a:t>problemas</a:t>
            </a:r>
            <a:r>
              <a:rPr lang="en-US" dirty="0" smtClean="0"/>
              <a:t> </a:t>
            </a:r>
            <a:r>
              <a:rPr lang="en-US" dirty="0" err="1" smtClean="0"/>
              <a:t>significativos</a:t>
            </a:r>
            <a:r>
              <a:rPr lang="en-US" dirty="0" smtClean="0"/>
              <a:t>, </a:t>
            </a:r>
            <a:r>
              <a:rPr lang="en-US" dirty="0" err="1" smtClean="0"/>
              <a:t>recurrentes</a:t>
            </a:r>
            <a:r>
              <a:rPr lang="en-US" dirty="0" smtClean="0"/>
              <a:t> y </a:t>
            </a:r>
            <a:r>
              <a:rPr lang="en-US" dirty="0" err="1" smtClean="0"/>
              <a:t>persistentes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del </a:t>
            </a:r>
            <a:r>
              <a:rPr lang="en-US" dirty="0" err="1" smtClean="0"/>
              <a:t>gobierno</a:t>
            </a:r>
            <a:r>
              <a:rPr lang="en-US" dirty="0" smtClean="0"/>
              <a:t>.</a:t>
            </a:r>
          </a:p>
        </p:txBody>
      </p:sp>
      <p:sp>
        <p:nvSpPr>
          <p:cNvPr id="15364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886450" y="1055077"/>
            <a:ext cx="457200" cy="41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0B6CAB0-8386-4484-9626-46203B233F5F}" type="slidenum">
              <a:rPr lang="en-US" altLang="es-MX" sz="1600" smtClean="0">
                <a:solidFill>
                  <a:srgbClr val="7B989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s-MX" sz="1600" dirty="0">
              <a:solidFill>
                <a:srgbClr val="7B98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5120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2112233" y="1527175"/>
            <a:ext cx="9278010" cy="45720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altLang="en-US" sz="2400" dirty="0" err="1"/>
              <a:t>Beneficios</a:t>
            </a:r>
            <a:r>
              <a:rPr lang="en-US" altLang="en-US" sz="2400" dirty="0"/>
              <a:t> del </a:t>
            </a:r>
            <a:r>
              <a:rPr lang="en-US" altLang="en-US" sz="2400" dirty="0" err="1"/>
              <a:t>programa</a:t>
            </a:r>
            <a:r>
              <a:rPr lang="en-US" altLang="en-US" sz="2400" dirty="0"/>
              <a:t> de Alto </a:t>
            </a:r>
            <a:r>
              <a:rPr lang="en-US" altLang="en-US" sz="2400" dirty="0" err="1"/>
              <a:t>Riesgo</a:t>
            </a:r>
            <a:r>
              <a:rPr lang="en-US" altLang="en-US" sz="2400" dirty="0"/>
              <a:t> de la GAO:</a:t>
            </a:r>
          </a:p>
          <a:p>
            <a:pPr eaLnBrk="1" hangingPunct="1"/>
            <a:endParaRPr lang="en-US" altLang="en-US" sz="2400" dirty="0"/>
          </a:p>
          <a:p>
            <a:pPr lvl="1" eaLnBrk="1" hangingPunct="1"/>
            <a:r>
              <a:rPr lang="en-US" altLang="en-US" dirty="0" err="1"/>
              <a:t>Promueve</a:t>
            </a:r>
            <a:r>
              <a:rPr lang="en-US" altLang="en-US" dirty="0"/>
              <a:t> la </a:t>
            </a:r>
            <a:r>
              <a:rPr lang="en-US" altLang="en-US" dirty="0" err="1"/>
              <a:t>transparencia</a:t>
            </a:r>
            <a:r>
              <a:rPr lang="en-US" altLang="en-US" dirty="0"/>
              <a:t>.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 err="1"/>
              <a:t>Alienta</a:t>
            </a:r>
            <a:r>
              <a:rPr lang="en-US" altLang="en-US" dirty="0"/>
              <a:t> el </a:t>
            </a:r>
            <a:r>
              <a:rPr lang="en-US" altLang="en-US" dirty="0" err="1"/>
              <a:t>compromiso</a:t>
            </a:r>
            <a:r>
              <a:rPr lang="en-US" altLang="en-US" dirty="0"/>
              <a:t>.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 err="1"/>
              <a:t>Impulsa</a:t>
            </a:r>
            <a:r>
              <a:rPr lang="en-US" altLang="en-US" dirty="0"/>
              <a:t> </a:t>
            </a:r>
            <a:r>
              <a:rPr lang="en-US" altLang="en-US" dirty="0" err="1"/>
              <a:t>resultados</a:t>
            </a:r>
            <a:r>
              <a:rPr lang="en-US" altLang="en-US" dirty="0"/>
              <a:t> </a:t>
            </a:r>
            <a:r>
              <a:rPr lang="en-US" altLang="en-US" dirty="0" err="1"/>
              <a:t>mediante</a:t>
            </a:r>
            <a:r>
              <a:rPr lang="en-US" altLang="en-US" dirty="0"/>
              <a:t> la </a:t>
            </a:r>
            <a:r>
              <a:rPr lang="en-US" altLang="en-US" dirty="0" err="1"/>
              <a:t>identificación</a:t>
            </a:r>
            <a:r>
              <a:rPr lang="en-US" altLang="en-US" dirty="0"/>
              <a:t> de </a:t>
            </a:r>
            <a:r>
              <a:rPr lang="en-US" altLang="en-US" dirty="0" err="1"/>
              <a:t>responsabilidad</a:t>
            </a:r>
            <a:r>
              <a:rPr lang="en-US" altLang="en-US" dirty="0"/>
              <a:t>.</a:t>
            </a:r>
          </a:p>
          <a:p>
            <a:pPr lvl="1" eaLnBrk="1" hangingPunct="1"/>
            <a:endParaRPr lang="en-US" altLang="en-US" dirty="0"/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en-US" altLang="en-US" sz="2400" dirty="0" err="1"/>
              <a:t>Cerca</a:t>
            </a:r>
            <a:r>
              <a:rPr lang="en-US" altLang="en-US" sz="2400" dirty="0"/>
              <a:t> de $20 </a:t>
            </a:r>
            <a:r>
              <a:rPr lang="en-US" altLang="en-US" sz="2400" dirty="0" err="1"/>
              <a:t>billones</a:t>
            </a:r>
            <a:r>
              <a:rPr lang="en-US" altLang="en-US" sz="2400" dirty="0"/>
              <a:t> en </a:t>
            </a:r>
            <a:r>
              <a:rPr lang="en-US" altLang="en-US" sz="2400" dirty="0" err="1"/>
              <a:t>beneficios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financieros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anualmente</a:t>
            </a:r>
            <a:r>
              <a:rPr lang="en-US" altLang="en-US" sz="2400" dirty="0"/>
              <a:t>.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endParaRPr lang="en-US" altLang="en-US" sz="2400" dirty="0"/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en-US" altLang="en-US" sz="2400" dirty="0" err="1"/>
              <a:t>Varias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mejoras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adicionales</a:t>
            </a:r>
            <a:r>
              <a:rPr lang="en-US" altLang="en-US" sz="2400" dirty="0"/>
              <a:t> para la </a:t>
            </a:r>
            <a:r>
              <a:rPr lang="en-US" altLang="en-US" sz="2400" dirty="0" err="1"/>
              <a:t>eficiencia</a:t>
            </a:r>
            <a:r>
              <a:rPr lang="en-US" altLang="en-US" sz="2400" dirty="0"/>
              <a:t> y </a:t>
            </a:r>
            <a:r>
              <a:rPr lang="en-US" altLang="en-US" sz="2400" dirty="0" err="1"/>
              <a:t>eficacia</a:t>
            </a:r>
            <a:r>
              <a:rPr lang="en-US" altLang="en-US" sz="2400" dirty="0"/>
              <a:t> de </a:t>
            </a:r>
            <a:r>
              <a:rPr lang="en-US" altLang="en-US" sz="2400" dirty="0" err="1"/>
              <a:t>las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operaciones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gubernamentales</a:t>
            </a:r>
            <a:r>
              <a:rPr lang="en-US" altLang="en-US" sz="2400" dirty="0"/>
              <a:t> y </a:t>
            </a:r>
            <a:r>
              <a:rPr lang="en-US" altLang="en-US" sz="2400" dirty="0" err="1"/>
              <a:t>servicio</a:t>
            </a:r>
            <a:r>
              <a:rPr lang="en-US" altLang="en-US" sz="2400" dirty="0"/>
              <a:t> al </a:t>
            </a:r>
            <a:r>
              <a:rPr lang="en-US" altLang="en-US" sz="2400" dirty="0" err="1"/>
              <a:t>contribuyente</a:t>
            </a:r>
            <a:r>
              <a:rPr lang="en-US" altLang="en-US" sz="2400" dirty="0"/>
              <a:t>.</a:t>
            </a:r>
          </a:p>
        </p:txBody>
      </p:sp>
      <p:sp>
        <p:nvSpPr>
          <p:cNvPr id="29699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886450" y="1027114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5BC4F85-413C-4EFA-A723-0033879AAE4E}" type="slidenum">
              <a:rPr lang="en-US" altLang="es-MX" sz="1600">
                <a:solidFill>
                  <a:srgbClr val="7B989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s-MX" sz="1600">
              <a:solidFill>
                <a:srgbClr val="7B9899"/>
              </a:solidFill>
            </a:endParaRPr>
          </a:p>
        </p:txBody>
      </p:sp>
      <p:sp>
        <p:nvSpPr>
          <p:cNvPr id="297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B9899"/>
                </a:solidFill>
              </a:rPr>
              <a:t>Estudios de Caso de la EFS: GAO</a:t>
            </a:r>
          </a:p>
        </p:txBody>
      </p:sp>
    </p:spTree>
    <p:extLst>
      <p:ext uri="{BB962C8B-B14F-4D97-AF65-F5344CB8AC3E}">
        <p14:creationId xmlns:p14="http://schemas.microsoft.com/office/powerpoint/2010/main" val="3241790322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sz="quarter" idx="1"/>
          </p:nvPr>
        </p:nvSpPr>
        <p:spPr>
          <a:xfrm>
            <a:off x="2125881" y="1527175"/>
            <a:ext cx="9224606" cy="45720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sz="2400" dirty="0"/>
              <a:t>La EFS de México (ASF) </a:t>
            </a:r>
            <a:r>
              <a:rPr lang="en-US" altLang="en-US" sz="2400" dirty="0" err="1"/>
              <a:t>adoptó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recientemente</a:t>
            </a:r>
            <a:r>
              <a:rPr lang="en-US" altLang="en-US" sz="2400" dirty="0"/>
              <a:t> un </a:t>
            </a:r>
            <a:r>
              <a:rPr lang="en-US" altLang="en-US" sz="2400" dirty="0" err="1"/>
              <a:t>enfoque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basado</a:t>
            </a:r>
            <a:r>
              <a:rPr lang="en-US" altLang="en-US" sz="2400" dirty="0"/>
              <a:t> en el </a:t>
            </a:r>
            <a:r>
              <a:rPr lang="en-US" altLang="en-US" sz="2400" dirty="0" err="1"/>
              <a:t>riesgo</a:t>
            </a:r>
            <a:endParaRPr lang="en-US" altLang="en-US" sz="2400" dirty="0"/>
          </a:p>
          <a:p>
            <a:pPr algn="just" eaLnBrk="1" hangingPunct="1"/>
            <a:endParaRPr lang="en-US" altLang="en-US" sz="2400" dirty="0"/>
          </a:p>
          <a:p>
            <a:pPr algn="just" eaLnBrk="1" hangingPunct="1"/>
            <a:r>
              <a:rPr lang="en-US" altLang="en-US" sz="2400" dirty="0"/>
              <a:t>Los </a:t>
            </a:r>
            <a:r>
              <a:rPr lang="en-US" altLang="en-US" sz="2400" dirty="0" err="1"/>
              <a:t>objetivos</a:t>
            </a:r>
            <a:r>
              <a:rPr lang="en-US" altLang="en-US" sz="2400" dirty="0"/>
              <a:t> de </a:t>
            </a:r>
            <a:r>
              <a:rPr lang="en-US" altLang="en-US" sz="2400" dirty="0" err="1"/>
              <a:t>este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enfoque</a:t>
            </a:r>
            <a:r>
              <a:rPr lang="en-US" altLang="en-US" sz="2400" dirty="0"/>
              <a:t> son:</a:t>
            </a:r>
          </a:p>
          <a:p>
            <a:pPr algn="just" eaLnBrk="1" hangingPunct="1"/>
            <a:endParaRPr lang="en-US" altLang="en-US" sz="2400" dirty="0"/>
          </a:p>
          <a:p>
            <a:pPr lvl="1" algn="just" eaLnBrk="1" hangingPunct="1">
              <a:buFont typeface="Courier New" panose="02070309020205020404" pitchFamily="49" charset="0"/>
              <a:buChar char="o"/>
            </a:pPr>
            <a:r>
              <a:rPr lang="en-US" altLang="en-US" dirty="0" err="1"/>
              <a:t>Asegurar</a:t>
            </a:r>
            <a:r>
              <a:rPr lang="en-US" altLang="en-US" dirty="0"/>
              <a:t> </a:t>
            </a:r>
            <a:r>
              <a:rPr lang="en-US" altLang="en-US" dirty="0" err="1"/>
              <a:t>que</a:t>
            </a:r>
            <a:r>
              <a:rPr lang="en-US" altLang="en-US" dirty="0"/>
              <a:t> la </a:t>
            </a:r>
            <a:r>
              <a:rPr lang="en-US" altLang="en-US" dirty="0" err="1"/>
              <a:t>información</a:t>
            </a:r>
            <a:r>
              <a:rPr lang="en-US" altLang="en-US" dirty="0"/>
              <a:t> de </a:t>
            </a:r>
            <a:r>
              <a:rPr lang="en-US" altLang="en-US" dirty="0" err="1"/>
              <a:t>auditoría</a:t>
            </a:r>
            <a:r>
              <a:rPr lang="en-US" altLang="en-US" dirty="0"/>
              <a:t> </a:t>
            </a:r>
            <a:r>
              <a:rPr lang="en-US" altLang="en-US" dirty="0" err="1"/>
              <a:t>contribuya</a:t>
            </a:r>
            <a:r>
              <a:rPr lang="en-US" altLang="en-US" dirty="0"/>
              <a:t> a la </a:t>
            </a:r>
            <a:r>
              <a:rPr lang="en-US" altLang="en-US" dirty="0" err="1"/>
              <a:t>esquematización</a:t>
            </a:r>
            <a:r>
              <a:rPr lang="en-US" altLang="en-US" dirty="0"/>
              <a:t> de </a:t>
            </a:r>
            <a:r>
              <a:rPr lang="en-US" altLang="en-US" dirty="0" err="1"/>
              <a:t>una</a:t>
            </a:r>
            <a:r>
              <a:rPr lang="en-US" altLang="en-US" dirty="0"/>
              <a:t> </a:t>
            </a:r>
            <a:r>
              <a:rPr lang="en-US" altLang="en-US" dirty="0" err="1"/>
              <a:t>perspectiva</a:t>
            </a:r>
            <a:r>
              <a:rPr lang="en-US" altLang="en-US" dirty="0"/>
              <a:t> </a:t>
            </a:r>
            <a:r>
              <a:rPr lang="en-US" altLang="en-US" dirty="0" err="1"/>
              <a:t>estratégica</a:t>
            </a:r>
            <a:r>
              <a:rPr lang="en-US" altLang="en-US" dirty="0"/>
              <a:t> </a:t>
            </a:r>
            <a:r>
              <a:rPr lang="en-US" altLang="en-US" dirty="0" err="1"/>
              <a:t>sobre</a:t>
            </a:r>
            <a:r>
              <a:rPr lang="en-US" altLang="en-US" dirty="0"/>
              <a:t> </a:t>
            </a:r>
            <a:r>
              <a:rPr lang="en-US" altLang="en-US" dirty="0" err="1"/>
              <a:t>las</a:t>
            </a:r>
            <a:r>
              <a:rPr lang="en-US" altLang="en-US" dirty="0"/>
              <a:t> </a:t>
            </a:r>
            <a:r>
              <a:rPr lang="en-US" altLang="en-US" dirty="0" err="1"/>
              <a:t>debilidades</a:t>
            </a:r>
            <a:r>
              <a:rPr lang="en-US" altLang="en-US" dirty="0"/>
              <a:t> de la </a:t>
            </a:r>
            <a:r>
              <a:rPr lang="en-US" altLang="en-US" dirty="0" err="1"/>
              <a:t>gestión</a:t>
            </a:r>
            <a:r>
              <a:rPr lang="en-US" altLang="en-US" dirty="0"/>
              <a:t> del sector </a:t>
            </a:r>
            <a:r>
              <a:rPr lang="en-US" altLang="en-US" dirty="0" err="1"/>
              <a:t>público</a:t>
            </a:r>
            <a:r>
              <a:rPr lang="en-US" altLang="en-US" dirty="0"/>
              <a:t>.</a:t>
            </a:r>
          </a:p>
          <a:p>
            <a:pPr lvl="1" algn="just" eaLnBrk="1" hangingPunct="1">
              <a:buFont typeface="Courier New" panose="02070309020205020404" pitchFamily="49" charset="0"/>
              <a:buChar char="o"/>
            </a:pPr>
            <a:endParaRPr lang="en-US" altLang="en-US" dirty="0"/>
          </a:p>
          <a:p>
            <a:pPr lvl="1" algn="just" eaLnBrk="1" hangingPunct="1">
              <a:buFont typeface="Courier New" panose="02070309020205020404" pitchFamily="49" charset="0"/>
              <a:buChar char="o"/>
            </a:pPr>
            <a:r>
              <a:rPr lang="en-US" altLang="en-US" dirty="0" err="1"/>
              <a:t>Evitar</a:t>
            </a:r>
            <a:r>
              <a:rPr lang="en-US" altLang="en-US" dirty="0"/>
              <a:t> los </a:t>
            </a:r>
            <a:r>
              <a:rPr lang="en-US" altLang="en-US" dirty="0" err="1"/>
              <a:t>hallazgos</a:t>
            </a:r>
            <a:r>
              <a:rPr lang="en-US" altLang="en-US" dirty="0"/>
              <a:t> de </a:t>
            </a:r>
            <a:r>
              <a:rPr lang="en-US" altLang="en-US" dirty="0" err="1"/>
              <a:t>auditoría</a:t>
            </a:r>
            <a:r>
              <a:rPr lang="en-US" altLang="en-US" dirty="0"/>
              <a:t> </a:t>
            </a:r>
            <a:r>
              <a:rPr lang="en-US" altLang="en-US" dirty="0" err="1"/>
              <a:t>recurrentes</a:t>
            </a:r>
            <a:r>
              <a:rPr lang="en-US" altLang="en-US" dirty="0"/>
              <a:t> </a:t>
            </a:r>
            <a:r>
              <a:rPr lang="en-US" altLang="en-US" dirty="0" err="1"/>
              <a:t>sobre</a:t>
            </a:r>
            <a:r>
              <a:rPr lang="en-US" altLang="en-US" dirty="0"/>
              <a:t> el </a:t>
            </a:r>
            <a:r>
              <a:rPr lang="en-US" altLang="en-US" dirty="0" err="1"/>
              <a:t>mismo</a:t>
            </a:r>
            <a:r>
              <a:rPr lang="en-US" altLang="en-US" dirty="0"/>
              <a:t> </a:t>
            </a:r>
            <a:r>
              <a:rPr lang="en-US" altLang="en-US" dirty="0" err="1"/>
              <a:t>tema</a:t>
            </a:r>
            <a:r>
              <a:rPr lang="en-US" altLang="en-US" dirty="0"/>
              <a:t>.</a:t>
            </a:r>
          </a:p>
          <a:p>
            <a:pPr lvl="1" algn="just" eaLnBrk="1" hangingPunct="1">
              <a:buFont typeface="Courier New" panose="02070309020205020404" pitchFamily="49" charset="0"/>
              <a:buChar char="o"/>
            </a:pPr>
            <a:endParaRPr lang="en-US" altLang="en-US" dirty="0"/>
          </a:p>
          <a:p>
            <a:pPr lvl="1" algn="just" eaLnBrk="1" hangingPunct="1">
              <a:buFont typeface="Courier New" panose="02070309020205020404" pitchFamily="49" charset="0"/>
              <a:buChar char="o"/>
            </a:pPr>
            <a:r>
              <a:rPr lang="en-US" altLang="en-US" dirty="0" err="1"/>
              <a:t>Destacar</a:t>
            </a:r>
            <a:r>
              <a:rPr lang="en-US" altLang="en-US" dirty="0"/>
              <a:t> el valor y los </a:t>
            </a:r>
            <a:r>
              <a:rPr lang="en-US" altLang="en-US" dirty="0" err="1"/>
              <a:t>beneficios</a:t>
            </a:r>
            <a:r>
              <a:rPr lang="en-US" altLang="en-US" dirty="0"/>
              <a:t> de la labor de la ASF.</a:t>
            </a:r>
          </a:p>
        </p:txBody>
      </p:sp>
      <p:sp>
        <p:nvSpPr>
          <p:cNvPr id="30723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886450" y="1027114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E454B65-64AA-41E8-8C5E-04A20CEC8EBA}" type="slidenum">
              <a:rPr lang="en-US" altLang="es-MX" sz="1600">
                <a:solidFill>
                  <a:srgbClr val="7B989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s-MX" sz="1600">
              <a:solidFill>
                <a:srgbClr val="7B9899"/>
              </a:solidFill>
            </a:endParaRPr>
          </a:p>
        </p:txBody>
      </p:sp>
      <p:sp>
        <p:nvSpPr>
          <p:cNvPr id="307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B9899"/>
                </a:solidFill>
              </a:rPr>
              <a:t>Estudios de Caso de la EFS: ASF</a:t>
            </a:r>
          </a:p>
        </p:txBody>
      </p:sp>
    </p:spTree>
    <p:extLst>
      <p:ext uri="{BB962C8B-B14F-4D97-AF65-F5344CB8AC3E}">
        <p14:creationId xmlns:p14="http://schemas.microsoft.com/office/powerpoint/2010/main" val="1607640674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2139529" y="1527175"/>
            <a:ext cx="9230836" cy="45720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  <a:defRPr/>
            </a:pPr>
            <a:r>
              <a:rPr lang="en-US" altLang="en-US" sz="2400" dirty="0"/>
              <a:t>Las </a:t>
            </a:r>
            <a:r>
              <a:rPr lang="en-US" altLang="en-US" sz="2400" dirty="0" err="1"/>
              <a:t>áreas</a:t>
            </a:r>
            <a:r>
              <a:rPr lang="en-US" altLang="en-US" sz="2400" dirty="0"/>
              <a:t> de Alto </a:t>
            </a:r>
            <a:r>
              <a:rPr lang="en-US" altLang="en-US" sz="2400" dirty="0" err="1"/>
              <a:t>Riesgo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pueden</a:t>
            </a:r>
            <a:r>
              <a:rPr lang="en-US" altLang="en-US" sz="2400" dirty="0"/>
              <a:t>:</a:t>
            </a:r>
          </a:p>
          <a:p>
            <a:pPr eaLnBrk="1" hangingPunct="1">
              <a:defRPr/>
            </a:pPr>
            <a:endParaRPr lang="en-US" altLang="en-US" sz="2400" dirty="0"/>
          </a:p>
          <a:p>
            <a:pPr lvl="1" algn="just" eaLnBrk="1" hangingPunct="1">
              <a:defRPr/>
            </a:pPr>
            <a:r>
              <a:rPr lang="en-US" altLang="en-US" dirty="0" err="1"/>
              <a:t>Afectar</a:t>
            </a:r>
            <a:r>
              <a:rPr lang="en-US" altLang="en-US" dirty="0"/>
              <a:t> </a:t>
            </a:r>
            <a:r>
              <a:rPr lang="en-US" altLang="en-US" dirty="0" err="1"/>
              <a:t>las</a:t>
            </a:r>
            <a:r>
              <a:rPr lang="en-US" altLang="en-US" dirty="0"/>
              <a:t> </a:t>
            </a:r>
            <a:r>
              <a:rPr lang="en-US" altLang="en-US" dirty="0" err="1"/>
              <a:t>operaciones</a:t>
            </a:r>
            <a:r>
              <a:rPr lang="en-US" altLang="en-US" dirty="0"/>
              <a:t> de </a:t>
            </a:r>
            <a:r>
              <a:rPr lang="en-US" altLang="en-US" dirty="0" err="1"/>
              <a:t>gestión</a:t>
            </a:r>
            <a:r>
              <a:rPr lang="en-US" altLang="en-US" dirty="0"/>
              <a:t> y la </a:t>
            </a:r>
            <a:r>
              <a:rPr lang="en-US" altLang="en-US" dirty="0" err="1"/>
              <a:t>implementación</a:t>
            </a:r>
            <a:r>
              <a:rPr lang="en-US" altLang="en-US" dirty="0"/>
              <a:t> de </a:t>
            </a:r>
            <a:r>
              <a:rPr lang="en-US" altLang="en-US" dirty="0" err="1"/>
              <a:t>políticas</a:t>
            </a:r>
            <a:r>
              <a:rPr lang="en-US" altLang="en-US" dirty="0"/>
              <a:t> </a:t>
            </a:r>
            <a:r>
              <a:rPr lang="en-US" altLang="en-US" dirty="0" err="1"/>
              <a:t>actuales</a:t>
            </a:r>
            <a:r>
              <a:rPr lang="en-US" altLang="en-US" dirty="0"/>
              <a:t>, o</a:t>
            </a:r>
          </a:p>
          <a:p>
            <a:pPr lvl="1" algn="just" eaLnBrk="1" hangingPunct="1">
              <a:defRPr/>
            </a:pPr>
            <a:r>
              <a:rPr lang="en-US" altLang="en-US" dirty="0" err="1"/>
              <a:t>Tener</a:t>
            </a:r>
            <a:r>
              <a:rPr lang="en-US" altLang="en-US" dirty="0"/>
              <a:t> </a:t>
            </a:r>
            <a:r>
              <a:rPr lang="en-US" altLang="en-US" dirty="0" err="1"/>
              <a:t>una</a:t>
            </a:r>
            <a:r>
              <a:rPr lang="en-US" altLang="en-US" dirty="0"/>
              <a:t> </a:t>
            </a:r>
            <a:r>
              <a:rPr lang="en-US" altLang="en-US" dirty="0" err="1"/>
              <a:t>probabilidad</a:t>
            </a:r>
            <a:r>
              <a:rPr lang="en-US" altLang="en-US" dirty="0"/>
              <a:t> </a:t>
            </a:r>
            <a:r>
              <a:rPr lang="en-US" altLang="en-US" dirty="0" err="1"/>
              <a:t>alta</a:t>
            </a:r>
            <a:r>
              <a:rPr lang="en-US" altLang="en-US" dirty="0"/>
              <a:t> de un </a:t>
            </a:r>
            <a:r>
              <a:rPr lang="en-US" altLang="en-US" dirty="0" err="1"/>
              <a:t>impacto</a:t>
            </a:r>
            <a:r>
              <a:rPr lang="en-US" altLang="en-US" dirty="0"/>
              <a:t> </a:t>
            </a:r>
            <a:r>
              <a:rPr lang="en-US" altLang="en-US" dirty="0" err="1"/>
              <a:t>negativo</a:t>
            </a:r>
            <a:r>
              <a:rPr lang="en-US" altLang="en-US" dirty="0"/>
              <a:t> </a:t>
            </a:r>
            <a:r>
              <a:rPr lang="en-US" altLang="en-US" dirty="0" err="1"/>
              <a:t>futuro</a:t>
            </a:r>
            <a:r>
              <a:rPr lang="en-US" altLang="en-US" dirty="0"/>
              <a:t>.</a:t>
            </a:r>
          </a:p>
          <a:p>
            <a:pPr lvl="1" algn="just" eaLnBrk="1" hangingPunct="1">
              <a:defRPr/>
            </a:pPr>
            <a:endParaRPr lang="en-US" altLang="en-US" dirty="0"/>
          </a:p>
          <a:p>
            <a:pPr marL="0" indent="0" algn="just">
              <a:buNone/>
              <a:defRPr/>
            </a:pPr>
            <a:r>
              <a:rPr lang="en-US" altLang="en-US" sz="2400" dirty="0"/>
              <a:t>Las </a:t>
            </a:r>
            <a:r>
              <a:rPr lang="en-US" altLang="en-US" sz="2400" dirty="0" err="1"/>
              <a:t>áreas</a:t>
            </a:r>
            <a:r>
              <a:rPr lang="en-US" altLang="en-US" sz="2400" dirty="0"/>
              <a:t> Clave de Alto </a:t>
            </a:r>
            <a:r>
              <a:rPr lang="en-US" altLang="en-US" sz="2400" dirty="0" err="1"/>
              <a:t>Riesgo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seleccionadas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por</a:t>
            </a:r>
            <a:r>
              <a:rPr lang="en-US" altLang="en-US" sz="2400" dirty="0"/>
              <a:t> la ASF son </a:t>
            </a:r>
            <a:r>
              <a:rPr lang="en-US" altLang="en-US" sz="2400" dirty="0" err="1"/>
              <a:t>aquéllas</a:t>
            </a:r>
            <a:r>
              <a:rPr lang="en-US" altLang="en-US" sz="2400" dirty="0"/>
              <a:t> que </a:t>
            </a:r>
            <a:r>
              <a:rPr lang="en-US" altLang="en-US" sz="2400" dirty="0" err="1"/>
              <a:t>tienen</a:t>
            </a:r>
            <a:r>
              <a:rPr lang="en-US" altLang="en-US" sz="2400" dirty="0"/>
              <a:t> un </a:t>
            </a:r>
            <a:r>
              <a:rPr lang="en-US" altLang="en-US" sz="2400" dirty="0" err="1"/>
              <a:t>impacto</a:t>
            </a:r>
            <a:r>
              <a:rPr lang="en-US" altLang="en-US" sz="2400" dirty="0"/>
              <a:t> a través de: </a:t>
            </a:r>
          </a:p>
          <a:p>
            <a:pPr lvl="1" algn="just" eaLnBrk="1" hangingPunct="1">
              <a:defRPr/>
            </a:pPr>
            <a:endParaRPr lang="en-US" altLang="en-US" dirty="0"/>
          </a:p>
          <a:p>
            <a:pPr lvl="1" algn="just" eaLnBrk="1" hangingPunct="1">
              <a:defRPr/>
            </a:pPr>
            <a:r>
              <a:rPr lang="en-US" altLang="en-US" dirty="0" err="1"/>
              <a:t>Uso</a:t>
            </a:r>
            <a:r>
              <a:rPr lang="en-US" altLang="en-US" dirty="0"/>
              <a:t> irregular o </a:t>
            </a:r>
            <a:r>
              <a:rPr lang="en-US" altLang="en-US" dirty="0" err="1"/>
              <a:t>ineficiente</a:t>
            </a:r>
            <a:r>
              <a:rPr lang="en-US" altLang="en-US" dirty="0"/>
              <a:t> de </a:t>
            </a:r>
            <a:r>
              <a:rPr lang="en-US" altLang="en-US" dirty="0" err="1"/>
              <a:t>fondos</a:t>
            </a:r>
            <a:r>
              <a:rPr lang="en-US" altLang="en-US" dirty="0"/>
              <a:t> </a:t>
            </a:r>
            <a:r>
              <a:rPr lang="en-US" altLang="en-US" dirty="0" err="1"/>
              <a:t>públicos</a:t>
            </a:r>
            <a:r>
              <a:rPr lang="en-US" altLang="en-US" dirty="0"/>
              <a:t>.</a:t>
            </a:r>
          </a:p>
          <a:p>
            <a:pPr lvl="1" algn="just" eaLnBrk="1" hangingPunct="1">
              <a:defRPr/>
            </a:pPr>
            <a:r>
              <a:rPr lang="en-US" altLang="en-US" dirty="0" err="1"/>
              <a:t>Falla</a:t>
            </a:r>
            <a:r>
              <a:rPr lang="en-US" altLang="en-US" dirty="0"/>
              <a:t> en la </a:t>
            </a:r>
            <a:r>
              <a:rPr lang="en-US" altLang="en-US" dirty="0" err="1"/>
              <a:t>gestión</a:t>
            </a:r>
            <a:r>
              <a:rPr lang="en-US" altLang="en-US" dirty="0"/>
              <a:t>, </a:t>
            </a:r>
            <a:r>
              <a:rPr lang="en-US" altLang="en-US" dirty="0" err="1"/>
              <a:t>por</a:t>
            </a:r>
            <a:r>
              <a:rPr lang="en-US" altLang="en-US" dirty="0"/>
              <a:t> </a:t>
            </a:r>
            <a:r>
              <a:rPr lang="en-US" altLang="en-US" dirty="0" err="1"/>
              <a:t>ejemplo</a:t>
            </a:r>
            <a:r>
              <a:rPr lang="en-US" altLang="en-US" dirty="0"/>
              <a:t>, </a:t>
            </a:r>
            <a:r>
              <a:rPr lang="en-US" altLang="en-US" dirty="0" err="1"/>
              <a:t>bajo</a:t>
            </a:r>
            <a:r>
              <a:rPr lang="en-US" altLang="en-US" dirty="0"/>
              <a:t> </a:t>
            </a:r>
            <a:r>
              <a:rPr lang="en-US" altLang="en-US" dirty="0" err="1"/>
              <a:t>desempeño</a:t>
            </a:r>
            <a:r>
              <a:rPr lang="en-US" altLang="en-US" dirty="0"/>
              <a:t> y </a:t>
            </a:r>
            <a:r>
              <a:rPr lang="en-US" altLang="en-US" dirty="0" err="1"/>
              <a:t>metas</a:t>
            </a:r>
            <a:r>
              <a:rPr lang="en-US" altLang="en-US" dirty="0"/>
              <a:t> no </a:t>
            </a:r>
            <a:r>
              <a:rPr lang="en-US" altLang="en-US" dirty="0" err="1"/>
              <a:t>alcanzadas</a:t>
            </a:r>
            <a:r>
              <a:rPr lang="en-US" altLang="en-US" dirty="0"/>
              <a:t>.</a:t>
            </a:r>
          </a:p>
          <a:p>
            <a:pPr lvl="1" eaLnBrk="1" hangingPunct="1">
              <a:defRPr/>
            </a:pPr>
            <a:r>
              <a:rPr lang="en-US" altLang="en-US" dirty="0" err="1"/>
              <a:t>Desconfianza</a:t>
            </a:r>
            <a:r>
              <a:rPr lang="en-US" altLang="en-US" dirty="0"/>
              <a:t> del </a:t>
            </a:r>
            <a:r>
              <a:rPr lang="en-US" altLang="en-US" dirty="0" err="1"/>
              <a:t>gobierno</a:t>
            </a:r>
            <a:r>
              <a:rPr lang="en-US" altLang="en-US" dirty="0"/>
              <a:t>.</a:t>
            </a:r>
          </a:p>
          <a:p>
            <a:pPr eaLnBrk="1" hangingPunct="1">
              <a:defRPr/>
            </a:pPr>
            <a:endParaRPr lang="en-US" altLang="en-US" sz="2200" dirty="0"/>
          </a:p>
          <a:p>
            <a:pPr eaLnBrk="1" hangingPunct="1">
              <a:defRPr/>
            </a:pPr>
            <a:endParaRPr lang="en-US" altLang="en-US" sz="2200" dirty="0"/>
          </a:p>
          <a:p>
            <a:pPr lvl="1" eaLnBrk="1" hangingPunct="1">
              <a:defRPr/>
            </a:pPr>
            <a:endParaRPr lang="en-US" altLang="en-US" sz="2200" dirty="0"/>
          </a:p>
          <a:p>
            <a:pPr marL="274638" lvl="1" indent="0">
              <a:buNone/>
              <a:defRPr/>
            </a:pPr>
            <a:endParaRPr lang="en-US" altLang="en-US" sz="2200" dirty="0"/>
          </a:p>
        </p:txBody>
      </p:sp>
      <p:sp>
        <p:nvSpPr>
          <p:cNvPr id="31747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886450" y="1027114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F06D35-3556-4A93-8383-20FCF8F64557}" type="slidenum">
              <a:rPr lang="en-US" altLang="es-MX" sz="1600">
                <a:solidFill>
                  <a:srgbClr val="7B989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s-MX" sz="1600">
              <a:solidFill>
                <a:srgbClr val="7B9899"/>
              </a:solidFill>
            </a:endParaRPr>
          </a:p>
        </p:txBody>
      </p:sp>
      <p:sp>
        <p:nvSpPr>
          <p:cNvPr id="317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B9899"/>
                </a:solidFill>
              </a:rPr>
              <a:t>Estudios de Caso de la EFS: ASF</a:t>
            </a:r>
          </a:p>
        </p:txBody>
      </p:sp>
    </p:spTree>
    <p:extLst>
      <p:ext uri="{BB962C8B-B14F-4D97-AF65-F5344CB8AC3E}">
        <p14:creationId xmlns:p14="http://schemas.microsoft.com/office/powerpoint/2010/main" val="168196848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2125880" y="1527175"/>
            <a:ext cx="8504238" cy="4572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2400" dirty="0"/>
              <a:t>La </a:t>
            </a:r>
            <a:r>
              <a:rPr lang="en-US" altLang="en-US" sz="2400" dirty="0" err="1"/>
              <a:t>metodología</a:t>
            </a:r>
            <a:r>
              <a:rPr lang="en-US" altLang="en-US" sz="2400" dirty="0"/>
              <a:t> de la ASF se </a:t>
            </a:r>
            <a:r>
              <a:rPr lang="en-US" altLang="en-US" sz="2400" dirty="0" err="1"/>
              <a:t>basa</a:t>
            </a:r>
            <a:r>
              <a:rPr lang="en-US" altLang="en-US" sz="2400" dirty="0"/>
              <a:t> en un </a:t>
            </a:r>
            <a:r>
              <a:rPr lang="en-US" altLang="en-US" sz="2400" dirty="0" err="1"/>
              <a:t>análisis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cualitativo</a:t>
            </a:r>
            <a:r>
              <a:rPr lang="en-US" altLang="en-US" sz="2400" dirty="0"/>
              <a:t> y </a:t>
            </a:r>
            <a:r>
              <a:rPr lang="en-US" altLang="en-US" sz="2400" dirty="0" err="1"/>
              <a:t>cuantitativo</a:t>
            </a:r>
            <a:r>
              <a:rPr lang="en-US" altLang="en-US" sz="2400" dirty="0"/>
              <a:t> de los </a:t>
            </a:r>
            <a:r>
              <a:rPr lang="en-US" altLang="en-US" sz="2400" dirty="0" err="1"/>
              <a:t>resultados</a:t>
            </a:r>
            <a:r>
              <a:rPr lang="en-US" altLang="en-US" sz="2400" dirty="0"/>
              <a:t> de </a:t>
            </a:r>
            <a:r>
              <a:rPr lang="en-US" altLang="en-US" sz="2400" dirty="0" err="1"/>
              <a:t>auditoría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individuales</a:t>
            </a:r>
            <a:r>
              <a:rPr lang="en-US" altLang="en-US" sz="2400" dirty="0"/>
              <a:t> en un </a:t>
            </a:r>
            <a:r>
              <a:rPr lang="en-US" altLang="en-US" sz="2400" dirty="0" err="1"/>
              <a:t>año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específico</a:t>
            </a:r>
            <a:r>
              <a:rPr lang="en-US" altLang="en-US" sz="2400" dirty="0"/>
              <a:t>.</a:t>
            </a:r>
          </a:p>
          <a:p>
            <a:pPr eaLnBrk="1" hangingPunct="1">
              <a:defRPr/>
            </a:pPr>
            <a:endParaRPr lang="en-US" altLang="en-US" sz="2400" dirty="0"/>
          </a:p>
          <a:p>
            <a:pPr eaLnBrk="1" hangingPunct="1">
              <a:defRPr/>
            </a:pPr>
            <a:r>
              <a:rPr lang="en-US" altLang="en-US" sz="2400" dirty="0"/>
              <a:t>La </a:t>
            </a:r>
            <a:r>
              <a:rPr lang="en-US" altLang="en-US" sz="2400" dirty="0" err="1"/>
              <a:t>lista</a:t>
            </a:r>
            <a:r>
              <a:rPr lang="en-US" altLang="en-US" sz="2400" dirty="0"/>
              <a:t> de </a:t>
            </a:r>
            <a:r>
              <a:rPr lang="en-US" altLang="en-US" sz="2400" dirty="0" err="1"/>
              <a:t>vulnerabilidades</a:t>
            </a:r>
            <a:r>
              <a:rPr lang="en-US" altLang="en-US" sz="2400" dirty="0"/>
              <a:t> en </a:t>
            </a:r>
            <a:r>
              <a:rPr lang="en-US" altLang="en-US" sz="2400" dirty="0" err="1"/>
              <a:t>estos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informes</a:t>
            </a:r>
            <a:r>
              <a:rPr lang="en-US" altLang="en-US" sz="2400" dirty="0"/>
              <a:t> se </a:t>
            </a:r>
            <a:r>
              <a:rPr lang="en-US" altLang="en-US" sz="2400" dirty="0" err="1"/>
              <a:t>compila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clasifica</a:t>
            </a:r>
            <a:r>
              <a:rPr lang="en-US" altLang="en-US" sz="2400" dirty="0"/>
              <a:t> y </a:t>
            </a:r>
            <a:r>
              <a:rPr lang="en-US" altLang="en-US" sz="2400" dirty="0" err="1"/>
              <a:t>analiza</a:t>
            </a:r>
            <a:r>
              <a:rPr lang="en-US" altLang="en-US" sz="2400" dirty="0"/>
              <a:t> de </a:t>
            </a:r>
            <a:r>
              <a:rPr lang="en-US" altLang="en-US" sz="2400" dirty="0" err="1"/>
              <a:t>acuerdo</a:t>
            </a:r>
            <a:r>
              <a:rPr lang="en-US" altLang="en-US" sz="2400" dirty="0"/>
              <a:t> a </a:t>
            </a:r>
            <a:r>
              <a:rPr lang="en-US" altLang="en-US" sz="2400" dirty="0" err="1"/>
              <a:t>su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frecuencia</a:t>
            </a:r>
            <a:r>
              <a:rPr lang="en-US" altLang="en-US" sz="2400" dirty="0"/>
              <a:t> y </a:t>
            </a:r>
            <a:r>
              <a:rPr lang="en-US" altLang="en-US" sz="2400" dirty="0" err="1"/>
              <a:t>características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principales</a:t>
            </a:r>
            <a:r>
              <a:rPr lang="en-US" altLang="en-US" sz="2400" dirty="0"/>
              <a:t>.</a:t>
            </a:r>
          </a:p>
          <a:p>
            <a:pPr eaLnBrk="1" hangingPunct="1">
              <a:defRPr/>
            </a:pPr>
            <a:endParaRPr lang="en-US" altLang="en-US" sz="2400" dirty="0"/>
          </a:p>
          <a:p>
            <a:pPr eaLnBrk="1" hangingPunct="1">
              <a:defRPr/>
            </a:pPr>
            <a:r>
              <a:rPr lang="en-US" altLang="en-US" sz="2400" dirty="0" err="1"/>
              <a:t>Una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lista</a:t>
            </a:r>
            <a:r>
              <a:rPr lang="en-US" altLang="en-US" sz="2400" dirty="0"/>
              <a:t> de </a:t>
            </a:r>
            <a:r>
              <a:rPr lang="en-US" altLang="en-US" sz="2400" dirty="0" err="1"/>
              <a:t>áreas</a:t>
            </a:r>
            <a:r>
              <a:rPr lang="en-US" altLang="en-US" sz="2400" dirty="0"/>
              <a:t> de alto </a:t>
            </a:r>
            <a:r>
              <a:rPr lang="en-US" altLang="en-US" sz="2400" dirty="0" err="1"/>
              <a:t>riesgo</a:t>
            </a:r>
            <a:r>
              <a:rPr lang="en-US" altLang="en-US" sz="2400" dirty="0"/>
              <a:t> se </a:t>
            </a:r>
            <a:r>
              <a:rPr lang="en-US" altLang="en-US" sz="2400" dirty="0" err="1"/>
              <a:t>desarrolla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empleando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estos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pasos</a:t>
            </a:r>
            <a:r>
              <a:rPr lang="en-US" altLang="en-US" sz="2400" dirty="0"/>
              <a:t>.</a:t>
            </a:r>
          </a:p>
          <a:p>
            <a:pPr marL="0" indent="0">
              <a:buNone/>
              <a:defRPr/>
            </a:pPr>
            <a:endParaRPr lang="en-US" altLang="en-US" sz="2400" dirty="0"/>
          </a:p>
          <a:p>
            <a:pPr eaLnBrk="1" hangingPunct="1">
              <a:defRPr/>
            </a:pPr>
            <a:endParaRPr lang="en-US" altLang="en-US" sz="2400" dirty="0"/>
          </a:p>
          <a:p>
            <a:pPr lvl="1" eaLnBrk="1" hangingPunct="1">
              <a:defRPr/>
            </a:pPr>
            <a:endParaRPr lang="en-US" altLang="en-US" dirty="0"/>
          </a:p>
          <a:p>
            <a:pPr marL="274638" lvl="1" indent="0">
              <a:buNone/>
              <a:defRPr/>
            </a:pPr>
            <a:endParaRPr lang="en-US" altLang="en-US" dirty="0"/>
          </a:p>
        </p:txBody>
      </p:sp>
      <p:sp>
        <p:nvSpPr>
          <p:cNvPr id="32771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886450" y="1027114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45C6CB0-3CCF-47EF-8108-10339D5858A4}" type="slidenum">
              <a:rPr lang="en-US" altLang="es-MX" sz="1600">
                <a:solidFill>
                  <a:srgbClr val="7B989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s-MX" sz="1600">
              <a:solidFill>
                <a:srgbClr val="7B9899"/>
              </a:solidFill>
            </a:endParaRPr>
          </a:p>
        </p:txBody>
      </p:sp>
      <p:sp>
        <p:nvSpPr>
          <p:cNvPr id="327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B9899"/>
                </a:solidFill>
              </a:rPr>
              <a:t>Estudios de Caso de la EFS: ASF</a:t>
            </a:r>
          </a:p>
        </p:txBody>
      </p:sp>
    </p:spTree>
    <p:extLst>
      <p:ext uri="{BB962C8B-B14F-4D97-AF65-F5344CB8AC3E}">
        <p14:creationId xmlns:p14="http://schemas.microsoft.com/office/powerpoint/2010/main" val="3827280428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2139529" y="1527175"/>
            <a:ext cx="8504238" cy="4572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en-US" sz="2200" dirty="0"/>
              <a:t>La </a:t>
            </a:r>
            <a:r>
              <a:rPr lang="en-US" altLang="en-US" sz="2200" dirty="0" err="1"/>
              <a:t>lista</a:t>
            </a:r>
            <a:r>
              <a:rPr lang="en-US" altLang="en-US" sz="2200" dirty="0"/>
              <a:t> actual de </a:t>
            </a:r>
            <a:r>
              <a:rPr lang="en-US" altLang="en-US" sz="2200" dirty="0" err="1"/>
              <a:t>áreas</a:t>
            </a:r>
            <a:r>
              <a:rPr lang="en-US" altLang="en-US" sz="2200" dirty="0"/>
              <a:t> clave de </a:t>
            </a:r>
            <a:r>
              <a:rPr lang="en-US" altLang="en-US" sz="2200" dirty="0" err="1"/>
              <a:t>riesgo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desarrollada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por</a:t>
            </a:r>
            <a:r>
              <a:rPr lang="en-US" altLang="en-US" sz="2200" dirty="0"/>
              <a:t> la ASF, </a:t>
            </a:r>
            <a:r>
              <a:rPr lang="en-US" altLang="en-US" sz="2200" dirty="0" err="1"/>
              <a:t>incluye</a:t>
            </a:r>
            <a:r>
              <a:rPr lang="en-US" altLang="en-US" sz="2200" dirty="0"/>
              <a:t> lo </a:t>
            </a:r>
            <a:r>
              <a:rPr lang="en-US" altLang="en-US" sz="2200" dirty="0" err="1"/>
              <a:t>siguiente</a:t>
            </a:r>
            <a:r>
              <a:rPr lang="en-US" altLang="en-US" sz="2200" dirty="0"/>
              <a:t>:</a:t>
            </a:r>
          </a:p>
          <a:p>
            <a:pPr eaLnBrk="1" hangingPunct="1">
              <a:defRPr/>
            </a:pPr>
            <a:endParaRPr lang="en-US" altLang="en-US" sz="2200" dirty="0"/>
          </a:p>
          <a:p>
            <a:pPr lvl="1" eaLnBrk="1" hangingPunct="1">
              <a:defRPr/>
            </a:pPr>
            <a:r>
              <a:rPr lang="en-US" altLang="en-US" sz="2200" dirty="0" err="1"/>
              <a:t>Diseño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inadecuado</a:t>
            </a:r>
            <a:r>
              <a:rPr lang="en-US" altLang="en-US" sz="2200" dirty="0"/>
              <a:t> y </a:t>
            </a:r>
            <a:r>
              <a:rPr lang="en-US" altLang="en-US" sz="2200" dirty="0" err="1"/>
              <a:t>operación</a:t>
            </a:r>
            <a:r>
              <a:rPr lang="en-US" altLang="en-US" sz="2200" dirty="0"/>
              <a:t> de bases de </a:t>
            </a:r>
            <a:r>
              <a:rPr lang="en-US" altLang="en-US" sz="2200" dirty="0" err="1"/>
              <a:t>datos</a:t>
            </a:r>
            <a:r>
              <a:rPr lang="en-US" altLang="en-US" sz="2200" dirty="0"/>
              <a:t> de personas </a:t>
            </a:r>
            <a:r>
              <a:rPr lang="en-US" altLang="en-US" sz="2200" dirty="0" err="1"/>
              <a:t>inscritas</a:t>
            </a:r>
            <a:r>
              <a:rPr lang="en-US" altLang="en-US" sz="2200" dirty="0"/>
              <a:t> en </a:t>
            </a:r>
            <a:r>
              <a:rPr lang="en-US" altLang="en-US" sz="2200" dirty="0" err="1"/>
              <a:t>programas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sociales</a:t>
            </a:r>
            <a:r>
              <a:rPr lang="en-US" altLang="en-US" sz="2200" dirty="0"/>
              <a:t>.</a:t>
            </a:r>
          </a:p>
          <a:p>
            <a:pPr lvl="1" eaLnBrk="1" hangingPunct="1">
              <a:defRPr/>
            </a:pPr>
            <a:endParaRPr lang="en-US" altLang="en-US" sz="2200" dirty="0"/>
          </a:p>
          <a:p>
            <a:pPr lvl="1" eaLnBrk="1" hangingPunct="1">
              <a:defRPr/>
            </a:pPr>
            <a:r>
              <a:rPr lang="en-US" altLang="en-US" sz="2200" dirty="0" err="1"/>
              <a:t>Divulgación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inadecuada</a:t>
            </a:r>
            <a:r>
              <a:rPr lang="en-US" altLang="en-US" sz="2200" dirty="0"/>
              <a:t> o </a:t>
            </a:r>
            <a:r>
              <a:rPr lang="en-US" altLang="en-US" sz="2200" dirty="0" err="1"/>
              <a:t>incompleta</a:t>
            </a:r>
            <a:r>
              <a:rPr lang="en-US" altLang="en-US" sz="2200" dirty="0"/>
              <a:t> del </a:t>
            </a:r>
            <a:r>
              <a:rPr lang="en-US" altLang="en-US" sz="2200" dirty="0" err="1"/>
              <a:t>estatus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financiero</a:t>
            </a:r>
            <a:r>
              <a:rPr lang="en-US" altLang="en-US" sz="2200" dirty="0"/>
              <a:t> de </a:t>
            </a:r>
            <a:r>
              <a:rPr lang="en-US" altLang="en-US" sz="2200" dirty="0" err="1"/>
              <a:t>las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instituciones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públicas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gastos</a:t>
            </a:r>
            <a:r>
              <a:rPr lang="en-US" altLang="en-US" sz="2200" dirty="0"/>
              <a:t> y </a:t>
            </a:r>
            <a:r>
              <a:rPr lang="en-US" altLang="en-US" sz="2200" dirty="0" err="1"/>
              <a:t>responsabilidades</a:t>
            </a:r>
            <a:r>
              <a:rPr lang="en-US" altLang="en-US" sz="2200" dirty="0"/>
              <a:t>).</a:t>
            </a:r>
          </a:p>
          <a:p>
            <a:pPr lvl="1" eaLnBrk="1" hangingPunct="1">
              <a:defRPr/>
            </a:pPr>
            <a:endParaRPr lang="en-US" altLang="en-US" sz="2200" dirty="0"/>
          </a:p>
          <a:p>
            <a:pPr lvl="1" eaLnBrk="1" hangingPunct="1">
              <a:defRPr/>
            </a:pPr>
            <a:r>
              <a:rPr lang="en-US" altLang="en-US" sz="2200" dirty="0" err="1"/>
              <a:t>Limitantes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respecto</a:t>
            </a:r>
            <a:r>
              <a:rPr lang="en-US" altLang="en-US" sz="2200" dirty="0"/>
              <a:t> a la </a:t>
            </a:r>
            <a:r>
              <a:rPr lang="en-US" altLang="en-US" sz="2200" dirty="0" err="1"/>
              <a:t>participación</a:t>
            </a:r>
            <a:r>
              <a:rPr lang="en-US" altLang="en-US" sz="2200" dirty="0"/>
              <a:t> de </a:t>
            </a:r>
            <a:r>
              <a:rPr lang="en-US" altLang="en-US" sz="2200" dirty="0" err="1"/>
              <a:t>beneficiarios</a:t>
            </a:r>
            <a:r>
              <a:rPr lang="en-US" altLang="en-US" sz="2200" dirty="0"/>
              <a:t> de los </a:t>
            </a:r>
            <a:r>
              <a:rPr lang="en-US" altLang="en-US" sz="2200" dirty="0" err="1"/>
              <a:t>programas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sociales</a:t>
            </a:r>
            <a:r>
              <a:rPr lang="en-US" altLang="en-US" sz="2200" dirty="0"/>
              <a:t> en la supervision de un </a:t>
            </a:r>
            <a:r>
              <a:rPr lang="en-US" altLang="en-US" sz="2200" dirty="0" err="1"/>
              <a:t>programa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público</a:t>
            </a:r>
            <a:r>
              <a:rPr lang="en-US" altLang="en-US" sz="2200" dirty="0"/>
              <a:t>.</a:t>
            </a:r>
          </a:p>
          <a:p>
            <a:pPr lvl="1" eaLnBrk="1" hangingPunct="1">
              <a:defRPr/>
            </a:pPr>
            <a:endParaRPr lang="en-US" altLang="en-US" sz="2200" dirty="0"/>
          </a:p>
          <a:p>
            <a:pPr lvl="1" eaLnBrk="1" hangingPunct="1">
              <a:defRPr/>
            </a:pPr>
            <a:r>
              <a:rPr lang="en-US" altLang="en-US" sz="2200" dirty="0" err="1"/>
              <a:t>Adquisiciones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ineficaces</a:t>
            </a:r>
            <a:r>
              <a:rPr lang="en-US" altLang="en-US" sz="2200" dirty="0"/>
              <a:t> e </a:t>
            </a:r>
            <a:r>
              <a:rPr lang="en-US" altLang="en-US" sz="2200" dirty="0" err="1"/>
              <a:t>ineficientes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por</a:t>
            </a:r>
            <a:r>
              <a:rPr lang="en-US" altLang="en-US" sz="2200" dirty="0"/>
              <a:t> parte de </a:t>
            </a:r>
            <a:r>
              <a:rPr lang="en-US" altLang="en-US" sz="2200" dirty="0" err="1"/>
              <a:t>agencias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públicas</a:t>
            </a:r>
            <a:r>
              <a:rPr lang="en-US" altLang="en-US" sz="2200" dirty="0"/>
              <a:t>.</a:t>
            </a:r>
          </a:p>
          <a:p>
            <a:pPr marL="0" indent="0">
              <a:buNone/>
              <a:defRPr/>
            </a:pPr>
            <a:endParaRPr lang="en-US" altLang="en-US" sz="2200" dirty="0"/>
          </a:p>
          <a:p>
            <a:pPr eaLnBrk="1" hangingPunct="1">
              <a:defRPr/>
            </a:pPr>
            <a:endParaRPr lang="en-US" altLang="en-US" sz="2200" dirty="0"/>
          </a:p>
          <a:p>
            <a:pPr lvl="1" eaLnBrk="1" hangingPunct="1">
              <a:defRPr/>
            </a:pPr>
            <a:endParaRPr lang="en-US" altLang="en-US" sz="2200" dirty="0"/>
          </a:p>
          <a:p>
            <a:pPr marL="274638" lvl="1" indent="0">
              <a:buNone/>
              <a:defRPr/>
            </a:pPr>
            <a:endParaRPr lang="en-US" altLang="en-US" sz="2200" dirty="0"/>
          </a:p>
        </p:txBody>
      </p:sp>
      <p:sp>
        <p:nvSpPr>
          <p:cNvPr id="33795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886450" y="1027114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60AEBCF-6822-4DB0-9CBC-12640824EED0}" type="slidenum">
              <a:rPr lang="en-US" altLang="es-MX" sz="1600">
                <a:solidFill>
                  <a:srgbClr val="7B989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s-MX" sz="1600">
              <a:solidFill>
                <a:srgbClr val="7B9899"/>
              </a:solidFill>
            </a:endParaRPr>
          </a:p>
        </p:txBody>
      </p:sp>
      <p:sp>
        <p:nvSpPr>
          <p:cNvPr id="337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B9899"/>
                </a:solidFill>
              </a:rPr>
              <a:t>Estudios de Caso de la EFS: ASF</a:t>
            </a:r>
          </a:p>
        </p:txBody>
      </p:sp>
    </p:spTree>
    <p:extLst>
      <p:ext uri="{BB962C8B-B14F-4D97-AF65-F5344CB8AC3E}">
        <p14:creationId xmlns:p14="http://schemas.microsoft.com/office/powerpoint/2010/main" val="791809551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2153177" y="1527175"/>
            <a:ext cx="8504238" cy="4572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en-US" sz="2200" dirty="0" err="1"/>
              <a:t>Planeación</a:t>
            </a:r>
            <a:r>
              <a:rPr lang="en-US" altLang="en-US" sz="2200" dirty="0"/>
              <a:t> de </a:t>
            </a:r>
            <a:r>
              <a:rPr lang="en-US" altLang="en-US" sz="2200" dirty="0" err="1"/>
              <a:t>trabajos</a:t>
            </a:r>
            <a:r>
              <a:rPr lang="en-US" altLang="en-US" sz="2200" dirty="0"/>
              <a:t> y supervision </a:t>
            </a:r>
            <a:r>
              <a:rPr lang="en-US" altLang="en-US" sz="2200" dirty="0" err="1"/>
              <a:t>pública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inadecuada</a:t>
            </a:r>
            <a:r>
              <a:rPr lang="en-US" altLang="en-US" sz="2200" dirty="0"/>
              <a:t>.</a:t>
            </a:r>
          </a:p>
          <a:p>
            <a:pPr eaLnBrk="1" hangingPunct="1">
              <a:defRPr/>
            </a:pPr>
            <a:endParaRPr lang="en-US" altLang="en-US" sz="2200" dirty="0"/>
          </a:p>
          <a:p>
            <a:pPr eaLnBrk="1" hangingPunct="1">
              <a:defRPr/>
            </a:pPr>
            <a:r>
              <a:rPr lang="en-US" altLang="en-US" sz="2200" dirty="0" err="1"/>
              <a:t>Problemas</a:t>
            </a:r>
            <a:r>
              <a:rPr lang="en-US" altLang="en-US" sz="2200" dirty="0"/>
              <a:t> en la </a:t>
            </a:r>
            <a:r>
              <a:rPr lang="en-US" altLang="en-US" sz="2200" dirty="0" err="1"/>
              <a:t>responsbilidad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respecto</a:t>
            </a:r>
            <a:r>
              <a:rPr lang="en-US" altLang="en-US" sz="2200" dirty="0"/>
              <a:t> al </a:t>
            </a:r>
            <a:r>
              <a:rPr lang="en-US" altLang="en-US" sz="2200" dirty="0" err="1"/>
              <a:t>uso</a:t>
            </a:r>
            <a:r>
              <a:rPr lang="en-US" altLang="en-US" sz="2200" dirty="0"/>
              <a:t> de </a:t>
            </a:r>
            <a:r>
              <a:rPr lang="en-US" altLang="en-US" sz="2200" dirty="0" err="1"/>
              <a:t>intermediarios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como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agencias</a:t>
            </a:r>
            <a:r>
              <a:rPr lang="en-US" altLang="en-US" sz="2200" dirty="0"/>
              <a:t> locales, </a:t>
            </a:r>
            <a:r>
              <a:rPr lang="en-US" altLang="en-US" sz="2200" dirty="0" err="1"/>
              <a:t>universidades</a:t>
            </a:r>
            <a:r>
              <a:rPr lang="en-US" altLang="en-US" sz="2200" dirty="0"/>
              <a:t>, y </a:t>
            </a:r>
            <a:r>
              <a:rPr lang="en-US" altLang="en-US" sz="2200" dirty="0" err="1"/>
              <a:t>organizaciones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privadas</a:t>
            </a:r>
            <a:r>
              <a:rPr lang="en-US" altLang="en-US" sz="2200" dirty="0"/>
              <a:t>, en la </a:t>
            </a:r>
            <a:r>
              <a:rPr lang="en-US" altLang="en-US" sz="2200" dirty="0" err="1"/>
              <a:t>oferta</a:t>
            </a:r>
            <a:r>
              <a:rPr lang="en-US" altLang="en-US" sz="2200" dirty="0"/>
              <a:t> de </a:t>
            </a:r>
            <a:r>
              <a:rPr lang="en-US" altLang="en-US" sz="2200" dirty="0" err="1"/>
              <a:t>servicios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gubernamentales</a:t>
            </a:r>
            <a:r>
              <a:rPr lang="en-US" altLang="en-US" sz="2200" dirty="0"/>
              <a:t>.</a:t>
            </a:r>
          </a:p>
          <a:p>
            <a:pPr eaLnBrk="1" hangingPunct="1">
              <a:defRPr/>
            </a:pPr>
            <a:endParaRPr lang="en-US" altLang="en-US" sz="2200" dirty="0"/>
          </a:p>
          <a:p>
            <a:pPr eaLnBrk="1" hangingPunct="1">
              <a:defRPr/>
            </a:pPr>
            <a:r>
              <a:rPr lang="en-US" altLang="en-US" sz="2200" dirty="0" err="1"/>
              <a:t>Fondos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imprevistos</a:t>
            </a:r>
            <a:r>
              <a:rPr lang="en-US" altLang="en-US" sz="2200" dirty="0"/>
              <a:t> para </a:t>
            </a:r>
            <a:r>
              <a:rPr lang="en-US" altLang="en-US" sz="2200" dirty="0" err="1"/>
              <a:t>actividades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gubernamentales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programas</a:t>
            </a:r>
            <a:r>
              <a:rPr lang="en-US" altLang="en-US" sz="2200" dirty="0"/>
              <a:t> o </a:t>
            </a:r>
            <a:r>
              <a:rPr lang="en-US" altLang="en-US" sz="2200" dirty="0" err="1"/>
              <a:t>servicios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públicos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que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resulten</a:t>
            </a:r>
            <a:r>
              <a:rPr lang="en-US" altLang="en-US" sz="2200" dirty="0"/>
              <a:t> en </a:t>
            </a:r>
            <a:r>
              <a:rPr lang="en-US" altLang="en-US" sz="2200" dirty="0" err="1"/>
              <a:t>ineficacias</a:t>
            </a:r>
            <a:r>
              <a:rPr lang="en-US" altLang="en-US" sz="2200" dirty="0"/>
              <a:t> e </a:t>
            </a:r>
            <a:r>
              <a:rPr lang="en-US" altLang="en-US" sz="2200" dirty="0" err="1"/>
              <a:t>ineficiencias</a:t>
            </a:r>
            <a:r>
              <a:rPr lang="en-US" altLang="en-US" sz="2200" dirty="0"/>
              <a:t>.</a:t>
            </a:r>
          </a:p>
          <a:p>
            <a:pPr eaLnBrk="1" hangingPunct="1">
              <a:defRPr/>
            </a:pPr>
            <a:endParaRPr lang="en-US" altLang="en-US" sz="2200" dirty="0"/>
          </a:p>
          <a:p>
            <a:pPr eaLnBrk="1" hangingPunct="1">
              <a:defRPr/>
            </a:pPr>
            <a:r>
              <a:rPr lang="en-US" altLang="en-US" sz="2200" dirty="0" err="1"/>
              <a:t>Uso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ineficaz</a:t>
            </a:r>
            <a:r>
              <a:rPr lang="en-US" altLang="en-US" sz="2200" dirty="0"/>
              <a:t> de </a:t>
            </a:r>
            <a:r>
              <a:rPr lang="en-US" altLang="en-US" sz="2200" dirty="0" err="1"/>
              <a:t>sistemas</a:t>
            </a:r>
            <a:r>
              <a:rPr lang="en-US" altLang="en-US" sz="2200" dirty="0"/>
              <a:t> de </a:t>
            </a:r>
            <a:r>
              <a:rPr lang="en-US" altLang="en-US" sz="2200" dirty="0" err="1"/>
              <a:t>tecnología</a:t>
            </a:r>
            <a:r>
              <a:rPr lang="en-US" altLang="en-US" sz="2200" dirty="0"/>
              <a:t> de la </a:t>
            </a:r>
            <a:r>
              <a:rPr lang="en-US" altLang="en-US" sz="2200" dirty="0" err="1"/>
              <a:t>información</a:t>
            </a:r>
            <a:r>
              <a:rPr lang="en-US" altLang="en-US" sz="2200" dirty="0"/>
              <a:t>.</a:t>
            </a:r>
          </a:p>
          <a:p>
            <a:pPr eaLnBrk="1" hangingPunct="1">
              <a:defRPr/>
            </a:pPr>
            <a:endParaRPr lang="en-US" altLang="en-US" sz="2200" dirty="0"/>
          </a:p>
          <a:p>
            <a:pPr eaLnBrk="1" hangingPunct="1">
              <a:defRPr/>
            </a:pPr>
            <a:r>
              <a:rPr lang="en-US" altLang="en-US" sz="2200" dirty="0" err="1"/>
              <a:t>Duplicidad</a:t>
            </a:r>
            <a:r>
              <a:rPr lang="en-US" altLang="en-US" sz="2200" dirty="0"/>
              <a:t> y </a:t>
            </a:r>
            <a:r>
              <a:rPr lang="en-US" altLang="en-US" sz="2200" dirty="0" err="1"/>
              <a:t>empalme</a:t>
            </a:r>
            <a:r>
              <a:rPr lang="en-US" altLang="en-US" sz="2200" dirty="0"/>
              <a:t> de </a:t>
            </a:r>
            <a:r>
              <a:rPr lang="en-US" altLang="en-US" sz="2200" dirty="0" err="1"/>
              <a:t>programas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gubernamentales</a:t>
            </a:r>
            <a:r>
              <a:rPr lang="en-US" altLang="en-US" sz="2200" dirty="0"/>
              <a:t>.</a:t>
            </a:r>
          </a:p>
          <a:p>
            <a:pPr marL="0" indent="0">
              <a:buNone/>
              <a:defRPr/>
            </a:pPr>
            <a:endParaRPr lang="en-US" altLang="en-US" sz="2200" dirty="0"/>
          </a:p>
          <a:p>
            <a:pPr marL="0" indent="0">
              <a:buNone/>
              <a:defRPr/>
            </a:pPr>
            <a:endParaRPr lang="en-US" altLang="en-US" sz="2200" dirty="0"/>
          </a:p>
          <a:p>
            <a:pPr eaLnBrk="1" hangingPunct="1">
              <a:defRPr/>
            </a:pPr>
            <a:endParaRPr lang="en-US" altLang="en-US" sz="2200" dirty="0"/>
          </a:p>
          <a:p>
            <a:pPr lvl="1" eaLnBrk="1" hangingPunct="1">
              <a:defRPr/>
            </a:pPr>
            <a:endParaRPr lang="en-US" altLang="en-US" sz="2200" dirty="0"/>
          </a:p>
          <a:p>
            <a:pPr marL="274638" lvl="1" indent="0">
              <a:buNone/>
              <a:defRPr/>
            </a:pPr>
            <a:endParaRPr lang="en-US" altLang="en-US" sz="2200" dirty="0"/>
          </a:p>
        </p:txBody>
      </p:sp>
      <p:sp>
        <p:nvSpPr>
          <p:cNvPr id="34819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886450" y="1027114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DC4CAB-0CAE-4CF5-9527-1FA349E0CD51}" type="slidenum">
              <a:rPr lang="en-US" altLang="es-MX" sz="1600">
                <a:solidFill>
                  <a:srgbClr val="7B989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s-MX" sz="1600">
              <a:solidFill>
                <a:srgbClr val="7B9899"/>
              </a:solidFill>
            </a:endParaRPr>
          </a:p>
        </p:txBody>
      </p:sp>
      <p:sp>
        <p:nvSpPr>
          <p:cNvPr id="348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B9899"/>
                </a:solidFill>
              </a:rPr>
              <a:t>Estudios de Caso de la EFS: ASF</a:t>
            </a:r>
          </a:p>
        </p:txBody>
      </p:sp>
    </p:spTree>
    <p:extLst>
      <p:ext uri="{BB962C8B-B14F-4D97-AF65-F5344CB8AC3E}">
        <p14:creationId xmlns:p14="http://schemas.microsoft.com/office/powerpoint/2010/main" val="3506031521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2153174" y="1527175"/>
            <a:ext cx="8504238" cy="45720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altLang="en-US" dirty="0" err="1"/>
              <a:t>Suministro</a:t>
            </a:r>
            <a:r>
              <a:rPr lang="en-US" altLang="en-US" dirty="0"/>
              <a:t> </a:t>
            </a:r>
            <a:r>
              <a:rPr lang="en-US" altLang="en-US" dirty="0" err="1"/>
              <a:t>ineficiente</a:t>
            </a:r>
            <a:r>
              <a:rPr lang="en-US" altLang="en-US" dirty="0"/>
              <a:t> e </a:t>
            </a:r>
            <a:r>
              <a:rPr lang="en-US" altLang="en-US" dirty="0" err="1"/>
              <a:t>ineficaz</a:t>
            </a:r>
            <a:r>
              <a:rPr lang="en-US" altLang="en-US" dirty="0"/>
              <a:t> de </a:t>
            </a:r>
            <a:r>
              <a:rPr lang="en-US" altLang="en-US" dirty="0" err="1"/>
              <a:t>servicios</a:t>
            </a:r>
            <a:r>
              <a:rPr lang="en-US" altLang="en-US" dirty="0"/>
              <a:t> </a:t>
            </a:r>
            <a:r>
              <a:rPr lang="en-US" altLang="en-US" dirty="0" err="1"/>
              <a:t>públicos</a:t>
            </a:r>
            <a:r>
              <a:rPr lang="en-US" altLang="en-US" dirty="0"/>
              <a:t> </a:t>
            </a:r>
            <a:r>
              <a:rPr lang="en-US" altLang="en-US" dirty="0" err="1"/>
              <a:t>por</a:t>
            </a:r>
            <a:r>
              <a:rPr lang="en-US" altLang="en-US" dirty="0"/>
              <a:t> parte del sector </a:t>
            </a:r>
            <a:r>
              <a:rPr lang="en-US" altLang="en-US" dirty="0" err="1"/>
              <a:t>privado</a:t>
            </a:r>
            <a:r>
              <a:rPr lang="en-US" altLang="en-US" dirty="0"/>
              <a:t>.</a:t>
            </a:r>
          </a:p>
          <a:p>
            <a:pPr algn="just" eaLnBrk="1" hangingPunct="1">
              <a:defRPr/>
            </a:pPr>
            <a:endParaRPr lang="en-US" altLang="en-US" dirty="0"/>
          </a:p>
          <a:p>
            <a:pPr algn="just" eaLnBrk="1" hangingPunct="1">
              <a:defRPr/>
            </a:pPr>
            <a:r>
              <a:rPr lang="en-US" altLang="en-US" dirty="0" err="1"/>
              <a:t>Fallas</a:t>
            </a:r>
            <a:r>
              <a:rPr lang="en-US" altLang="en-US" dirty="0"/>
              <a:t> en el </a:t>
            </a:r>
            <a:r>
              <a:rPr lang="en-US" altLang="en-US" dirty="0" err="1"/>
              <a:t>diseño</a:t>
            </a:r>
            <a:r>
              <a:rPr lang="en-US" altLang="en-US" dirty="0"/>
              <a:t> e </a:t>
            </a:r>
            <a:r>
              <a:rPr lang="en-US" altLang="en-US" dirty="0" err="1"/>
              <a:t>implementación</a:t>
            </a:r>
            <a:r>
              <a:rPr lang="en-US" altLang="en-US" dirty="0"/>
              <a:t> de </a:t>
            </a:r>
            <a:r>
              <a:rPr lang="en-US" altLang="en-US" dirty="0" err="1"/>
              <a:t>políticas</a:t>
            </a:r>
            <a:r>
              <a:rPr lang="en-US" altLang="en-US" dirty="0"/>
              <a:t> </a:t>
            </a:r>
            <a:r>
              <a:rPr lang="en-US" altLang="en-US" dirty="0" err="1"/>
              <a:t>públicas</a:t>
            </a:r>
            <a:r>
              <a:rPr lang="en-US" altLang="en-US" dirty="0"/>
              <a:t>, </a:t>
            </a:r>
            <a:r>
              <a:rPr lang="en-US" altLang="en-US" dirty="0" err="1"/>
              <a:t>incluyendo</a:t>
            </a:r>
            <a:r>
              <a:rPr lang="en-US" altLang="en-US" dirty="0"/>
              <a:t> la </a:t>
            </a:r>
            <a:r>
              <a:rPr lang="en-US" altLang="en-US" dirty="0" err="1"/>
              <a:t>identificación</a:t>
            </a:r>
            <a:r>
              <a:rPr lang="en-US" altLang="en-US" dirty="0"/>
              <a:t> </a:t>
            </a:r>
            <a:r>
              <a:rPr lang="en-US" altLang="en-US" dirty="0" err="1"/>
              <a:t>inadecuada</a:t>
            </a:r>
            <a:r>
              <a:rPr lang="en-US" altLang="en-US" dirty="0"/>
              <a:t> de </a:t>
            </a:r>
            <a:r>
              <a:rPr lang="en-US" altLang="en-US" dirty="0" err="1"/>
              <a:t>metas</a:t>
            </a:r>
            <a:r>
              <a:rPr lang="en-US" altLang="en-US" dirty="0"/>
              <a:t> </a:t>
            </a:r>
            <a:r>
              <a:rPr lang="en-US" altLang="en-US" dirty="0" err="1"/>
              <a:t>politícas</a:t>
            </a:r>
            <a:r>
              <a:rPr lang="en-US" altLang="en-US" dirty="0"/>
              <a:t> y </a:t>
            </a:r>
            <a:r>
              <a:rPr lang="en-US" altLang="en-US" dirty="0" err="1"/>
              <a:t>resultados</a:t>
            </a:r>
            <a:r>
              <a:rPr lang="en-US" altLang="en-US" dirty="0"/>
              <a:t> </a:t>
            </a:r>
            <a:r>
              <a:rPr lang="en-US" altLang="en-US" dirty="0" err="1"/>
              <a:t>esperados</a:t>
            </a:r>
            <a:r>
              <a:rPr lang="en-US" altLang="en-US" dirty="0"/>
              <a:t>, y </a:t>
            </a:r>
            <a:r>
              <a:rPr lang="en-US" altLang="en-US" dirty="0" err="1"/>
              <a:t>bajo</a:t>
            </a:r>
            <a:r>
              <a:rPr lang="en-US" altLang="en-US" dirty="0"/>
              <a:t> </a:t>
            </a:r>
            <a:r>
              <a:rPr lang="en-US" altLang="en-US" dirty="0" err="1"/>
              <a:t>desempeño</a:t>
            </a:r>
            <a:r>
              <a:rPr lang="en-US" altLang="en-US" dirty="0"/>
              <a:t> de </a:t>
            </a:r>
            <a:r>
              <a:rPr lang="en-US" altLang="en-US" dirty="0" err="1"/>
              <a:t>las</a:t>
            </a:r>
            <a:r>
              <a:rPr lang="en-US" altLang="en-US" dirty="0"/>
              <a:t> </a:t>
            </a:r>
            <a:r>
              <a:rPr lang="en-US" altLang="en-US" dirty="0" err="1"/>
              <a:t>agencias</a:t>
            </a:r>
            <a:r>
              <a:rPr lang="en-US" altLang="en-US" dirty="0"/>
              <a:t> </a:t>
            </a:r>
            <a:r>
              <a:rPr lang="en-US" altLang="en-US" dirty="0" err="1"/>
              <a:t>responsables</a:t>
            </a:r>
            <a:r>
              <a:rPr lang="en-US" altLang="en-US" dirty="0"/>
              <a:t> de los </a:t>
            </a:r>
            <a:r>
              <a:rPr lang="en-US" altLang="en-US" dirty="0" err="1"/>
              <a:t>procesos</a:t>
            </a:r>
            <a:r>
              <a:rPr lang="en-US" altLang="en-US" dirty="0"/>
              <a:t> e </a:t>
            </a:r>
            <a:r>
              <a:rPr lang="en-US" altLang="en-US" dirty="0" err="1"/>
              <a:t>implementación</a:t>
            </a:r>
            <a:r>
              <a:rPr lang="en-US" altLang="en-US" dirty="0"/>
              <a:t> de </a:t>
            </a:r>
            <a:r>
              <a:rPr lang="en-US" altLang="en-US" dirty="0" err="1"/>
              <a:t>actividades</a:t>
            </a:r>
            <a:r>
              <a:rPr lang="en-US" altLang="en-US" dirty="0"/>
              <a:t>.</a:t>
            </a:r>
          </a:p>
          <a:p>
            <a:pPr lvl="1" eaLnBrk="1" hangingPunct="1">
              <a:defRPr/>
            </a:pPr>
            <a:endParaRPr lang="en-US" altLang="en-US" sz="1900" dirty="0"/>
          </a:p>
          <a:p>
            <a:pPr marL="274638" lvl="1" indent="0">
              <a:buNone/>
              <a:defRPr/>
            </a:pPr>
            <a:endParaRPr lang="en-US" altLang="en-US" sz="1900" dirty="0"/>
          </a:p>
        </p:txBody>
      </p:sp>
      <p:sp>
        <p:nvSpPr>
          <p:cNvPr id="35843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886450" y="1027114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5DEACC-52F1-4178-87CE-A6C3603DB3C2}" type="slidenum">
              <a:rPr lang="en-US" altLang="es-MX" sz="1600">
                <a:solidFill>
                  <a:srgbClr val="7B989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s-MX" sz="1600">
              <a:solidFill>
                <a:srgbClr val="7B9899"/>
              </a:solidFill>
            </a:endParaRPr>
          </a:p>
        </p:txBody>
      </p:sp>
      <p:sp>
        <p:nvSpPr>
          <p:cNvPr id="358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B9899"/>
                </a:solidFill>
              </a:rPr>
              <a:t>Estudios de Caso de la EFS: ASF</a:t>
            </a:r>
          </a:p>
        </p:txBody>
      </p:sp>
    </p:spTree>
    <p:extLst>
      <p:ext uri="{BB962C8B-B14F-4D97-AF65-F5344CB8AC3E}">
        <p14:creationId xmlns:p14="http://schemas.microsoft.com/office/powerpoint/2010/main" val="593042088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/>
          <p:cNvSpPr>
            <a:spLocks noGrp="1"/>
          </p:cNvSpPr>
          <p:nvPr>
            <p:ph sz="quarter" idx="1"/>
          </p:nvPr>
        </p:nvSpPr>
        <p:spPr>
          <a:xfrm>
            <a:off x="2112232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0" indent="0" algn="just" eaLnBrk="1" hangingPunct="1">
              <a:buNone/>
            </a:pPr>
            <a:r>
              <a:rPr lang="en-US" altLang="en-US" dirty="0"/>
              <a:t>Ambos </a:t>
            </a:r>
            <a:r>
              <a:rPr lang="en-US" altLang="en-US" dirty="0" err="1"/>
              <a:t>estudios</a:t>
            </a:r>
            <a:r>
              <a:rPr lang="en-US" altLang="en-US" dirty="0"/>
              <a:t> de </a:t>
            </a:r>
            <a:r>
              <a:rPr lang="en-US" altLang="en-US" dirty="0" err="1"/>
              <a:t>caso</a:t>
            </a:r>
            <a:r>
              <a:rPr lang="en-US" altLang="en-US" dirty="0"/>
              <a:t> </a:t>
            </a:r>
            <a:r>
              <a:rPr lang="en-US" altLang="en-US" dirty="0" err="1"/>
              <a:t>demuestran</a:t>
            </a:r>
            <a:r>
              <a:rPr lang="en-US" altLang="en-US" dirty="0"/>
              <a:t> la </a:t>
            </a:r>
            <a:r>
              <a:rPr lang="en-US" altLang="en-US" dirty="0" err="1"/>
              <a:t>posible</a:t>
            </a:r>
            <a:r>
              <a:rPr lang="en-US" altLang="en-US" dirty="0"/>
              <a:t> </a:t>
            </a:r>
            <a:r>
              <a:rPr lang="en-US" altLang="en-US" dirty="0" err="1"/>
              <a:t>contribución</a:t>
            </a:r>
            <a:r>
              <a:rPr lang="en-US" altLang="en-US" dirty="0"/>
              <a:t>  de </a:t>
            </a:r>
            <a:r>
              <a:rPr lang="en-US" altLang="en-US" dirty="0" err="1"/>
              <a:t>que</a:t>
            </a:r>
            <a:r>
              <a:rPr lang="en-US" altLang="en-US" dirty="0"/>
              <a:t> la </a:t>
            </a:r>
            <a:r>
              <a:rPr lang="en-US" altLang="en-US" dirty="0" err="1"/>
              <a:t>identificación</a:t>
            </a:r>
            <a:r>
              <a:rPr lang="en-US" altLang="en-US" dirty="0"/>
              <a:t> </a:t>
            </a:r>
            <a:r>
              <a:rPr lang="en-US" altLang="en-US" dirty="0" err="1"/>
              <a:t>sistemática</a:t>
            </a:r>
            <a:r>
              <a:rPr lang="en-US" altLang="en-US" dirty="0"/>
              <a:t> de </a:t>
            </a:r>
            <a:r>
              <a:rPr lang="en-US" altLang="en-US" dirty="0" err="1"/>
              <a:t>las</a:t>
            </a:r>
            <a:r>
              <a:rPr lang="en-US" altLang="en-US" dirty="0"/>
              <a:t> </a:t>
            </a:r>
            <a:r>
              <a:rPr lang="en-US" altLang="en-US" dirty="0" err="1"/>
              <a:t>áreas</a:t>
            </a:r>
            <a:r>
              <a:rPr lang="en-US" altLang="en-US" dirty="0"/>
              <a:t> de alto </a:t>
            </a:r>
            <a:r>
              <a:rPr lang="en-US" altLang="en-US" dirty="0" err="1"/>
              <a:t>rieso</a:t>
            </a:r>
            <a:r>
              <a:rPr lang="en-US" altLang="en-US" dirty="0"/>
              <a:t> en el </a:t>
            </a:r>
            <a:r>
              <a:rPr lang="en-US" altLang="en-US" dirty="0" err="1"/>
              <a:t>gobierno</a:t>
            </a:r>
            <a:r>
              <a:rPr lang="en-US" altLang="en-US" dirty="0"/>
              <a:t> </a:t>
            </a:r>
            <a:r>
              <a:rPr lang="en-US" altLang="en-US" dirty="0" err="1"/>
              <a:t>pueden</a:t>
            </a:r>
            <a:r>
              <a:rPr lang="en-US" altLang="en-US" dirty="0"/>
              <a:t>:</a:t>
            </a:r>
          </a:p>
          <a:p>
            <a:pPr lvl="1" algn="just" eaLnBrk="1" hangingPunct="1"/>
            <a:endParaRPr lang="en-US" altLang="en-US" sz="2000" dirty="0"/>
          </a:p>
          <a:p>
            <a:pPr lvl="1" algn="just" eaLnBrk="1" hangingPunct="1"/>
            <a:r>
              <a:rPr lang="en-US" altLang="en-US" sz="2800" dirty="0" err="1"/>
              <a:t>Incrementar</a:t>
            </a:r>
            <a:r>
              <a:rPr lang="en-US" altLang="en-US" sz="2800" dirty="0"/>
              <a:t> la </a:t>
            </a:r>
            <a:r>
              <a:rPr lang="en-US" altLang="en-US" sz="2800" dirty="0" err="1"/>
              <a:t>transparencia</a:t>
            </a:r>
            <a:r>
              <a:rPr lang="en-US" altLang="en-US" sz="2800" dirty="0"/>
              <a:t> y la </a:t>
            </a:r>
            <a:r>
              <a:rPr lang="en-US" altLang="en-US" sz="2800" dirty="0" err="1"/>
              <a:t>rendición</a:t>
            </a:r>
            <a:r>
              <a:rPr lang="en-US" altLang="en-US" sz="2800" dirty="0"/>
              <a:t> de </a:t>
            </a:r>
            <a:r>
              <a:rPr lang="en-US" altLang="en-US" sz="2800" dirty="0" err="1"/>
              <a:t>cuentas</a:t>
            </a:r>
            <a:r>
              <a:rPr lang="en-US" altLang="en-US" sz="2800" dirty="0"/>
              <a:t>.</a:t>
            </a:r>
          </a:p>
          <a:p>
            <a:pPr algn="just" eaLnBrk="1" hangingPunct="1"/>
            <a:endParaRPr lang="en-US" altLang="en-US" dirty="0"/>
          </a:p>
          <a:p>
            <a:pPr lvl="1" algn="just" eaLnBrk="1" hangingPunct="1"/>
            <a:r>
              <a:rPr lang="en-US" altLang="en-US" sz="2800" dirty="0" err="1"/>
              <a:t>Mejorar</a:t>
            </a:r>
            <a:r>
              <a:rPr lang="en-US" altLang="en-US" sz="2800" dirty="0"/>
              <a:t> la </a:t>
            </a:r>
            <a:r>
              <a:rPr lang="en-US" altLang="en-US" sz="2800" dirty="0" err="1"/>
              <a:t>eficiencia</a:t>
            </a:r>
            <a:r>
              <a:rPr lang="en-US" altLang="en-US" sz="2800" dirty="0"/>
              <a:t> y la </a:t>
            </a:r>
            <a:r>
              <a:rPr lang="en-US" altLang="en-US" sz="2800" dirty="0" err="1"/>
              <a:t>eficacia</a:t>
            </a:r>
            <a:r>
              <a:rPr lang="en-US" altLang="en-US" sz="2800" dirty="0"/>
              <a:t> del </a:t>
            </a:r>
            <a:r>
              <a:rPr lang="en-US" altLang="en-US" sz="2800" dirty="0" err="1"/>
              <a:t>gobierno</a:t>
            </a:r>
            <a:r>
              <a:rPr lang="en-US" altLang="en-US" sz="2800" dirty="0"/>
              <a:t>.</a:t>
            </a:r>
          </a:p>
          <a:p>
            <a:pPr lvl="1" algn="just" eaLnBrk="1" hangingPunct="1"/>
            <a:endParaRPr lang="en-US" altLang="en-US" sz="2800" dirty="0"/>
          </a:p>
          <a:p>
            <a:pPr lvl="1" algn="just" eaLnBrk="1" hangingPunct="1"/>
            <a:r>
              <a:rPr lang="en-US" altLang="en-US" sz="2800" dirty="0" err="1"/>
              <a:t>Incrementar</a:t>
            </a:r>
            <a:r>
              <a:rPr lang="en-US" altLang="en-US" sz="2800" dirty="0"/>
              <a:t> la </a:t>
            </a:r>
            <a:r>
              <a:rPr lang="en-US" altLang="en-US" sz="2800" dirty="0" err="1"/>
              <a:t>comprensión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pública</a:t>
            </a:r>
            <a:r>
              <a:rPr lang="en-US" altLang="en-US" sz="2800" dirty="0"/>
              <a:t> del valor y </a:t>
            </a:r>
            <a:r>
              <a:rPr lang="en-US" altLang="en-US" sz="2800" dirty="0" err="1"/>
              <a:t>beneficios</a:t>
            </a:r>
            <a:r>
              <a:rPr lang="en-US" altLang="en-US" sz="2800" dirty="0"/>
              <a:t> de </a:t>
            </a:r>
            <a:r>
              <a:rPr lang="en-US" altLang="en-US" sz="2800" dirty="0" err="1"/>
              <a:t>las</a:t>
            </a:r>
            <a:r>
              <a:rPr lang="en-US" altLang="en-US" sz="2800" dirty="0"/>
              <a:t> EFS.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1900" dirty="0"/>
          </a:p>
        </p:txBody>
      </p:sp>
      <p:sp>
        <p:nvSpPr>
          <p:cNvPr id="36867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886450" y="1027114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7DD6E0-D0B7-418B-AB51-473F301CBA50}" type="slidenum">
              <a:rPr lang="en-US" altLang="es-MX" sz="1600">
                <a:solidFill>
                  <a:srgbClr val="7B989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s-MX" sz="1600">
              <a:solidFill>
                <a:srgbClr val="7B9899"/>
              </a:solidFill>
            </a:endParaRPr>
          </a:p>
        </p:txBody>
      </p:sp>
      <p:sp>
        <p:nvSpPr>
          <p:cNvPr id="36868" name="Title 1"/>
          <p:cNvSpPr>
            <a:spLocks noGrp="1"/>
          </p:cNvSpPr>
          <p:nvPr>
            <p:ph type="title"/>
          </p:nvPr>
        </p:nvSpPr>
        <p:spPr>
          <a:xfrm>
            <a:off x="2317136" y="8962"/>
            <a:ext cx="8299334" cy="12477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err="1" smtClean="0">
                <a:solidFill>
                  <a:srgbClr val="7B9899"/>
                </a:solidFill>
              </a:rPr>
              <a:t>Estudios</a:t>
            </a:r>
            <a:r>
              <a:rPr lang="en-US" altLang="en-US" dirty="0" smtClean="0">
                <a:solidFill>
                  <a:srgbClr val="7B9899"/>
                </a:solidFill>
              </a:rPr>
              <a:t> de </a:t>
            </a:r>
            <a:r>
              <a:rPr lang="en-US" altLang="en-US" dirty="0" err="1" smtClean="0">
                <a:solidFill>
                  <a:srgbClr val="7B9899"/>
                </a:solidFill>
              </a:rPr>
              <a:t>Caso</a:t>
            </a:r>
            <a:r>
              <a:rPr lang="en-US" altLang="en-US" dirty="0" smtClean="0">
                <a:solidFill>
                  <a:srgbClr val="7B9899"/>
                </a:solidFill>
              </a:rPr>
              <a:t> de la EFS: </a:t>
            </a:r>
            <a:r>
              <a:rPr lang="en-US" altLang="en-US" dirty="0" err="1" smtClean="0">
                <a:solidFill>
                  <a:srgbClr val="7B9899"/>
                </a:solidFill>
              </a:rPr>
              <a:t>Conclusión</a:t>
            </a:r>
            <a:endParaRPr lang="en-US" altLang="en-US" dirty="0" smtClean="0">
              <a:solidFill>
                <a:srgbClr val="7B98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0984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26" name="Imagen 68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480" y="1905943"/>
            <a:ext cx="3064085" cy="178240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480" y="1905657"/>
            <a:ext cx="3064085" cy="1782400"/>
          </a:xfrm>
          <a:prstGeom prst="rect">
            <a:avLst/>
          </a:prstGeom>
        </p:spPr>
      </p:pic>
      <p:sp>
        <p:nvSpPr>
          <p:cNvPr id="20" name="Triángulo rectángulo 2"/>
          <p:cNvSpPr/>
          <p:nvPr/>
        </p:nvSpPr>
        <p:spPr>
          <a:xfrm rot="16200000" flipH="1">
            <a:off x="6732539" y="5459461"/>
            <a:ext cx="18428677" cy="7509755"/>
          </a:xfrm>
          <a:custGeom>
            <a:avLst/>
            <a:gdLst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11301984 w 11301984"/>
              <a:gd name="connsiteY2" fmla="*/ 6858000 h 6858000"/>
              <a:gd name="connsiteX3" fmla="*/ 0 w 11301984"/>
              <a:gd name="connsiteY3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913376 w 11301984"/>
              <a:gd name="connsiteY2" fmla="*/ 3913632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913376 w 11301984"/>
              <a:gd name="connsiteY2" fmla="*/ 3913632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913376 w 11301984"/>
              <a:gd name="connsiteY2" fmla="*/ 3913632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5474208 w 11301984"/>
              <a:gd name="connsiteY2" fmla="*/ 4315968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5474208 w 11301984"/>
              <a:gd name="connsiteY2" fmla="*/ 4315968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511040 w 11301984"/>
              <a:gd name="connsiteY2" fmla="*/ 4084320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511040 w 11301984"/>
              <a:gd name="connsiteY2" fmla="*/ 4084320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511040 w 11301984"/>
              <a:gd name="connsiteY2" fmla="*/ 4084320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437888 w 11301984"/>
              <a:gd name="connsiteY2" fmla="*/ 4133088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437888 w 11301984"/>
              <a:gd name="connsiteY2" fmla="*/ 4133088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437888 w 11301984"/>
              <a:gd name="connsiteY2" fmla="*/ 4133088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01984" h="6858000">
                <a:moveTo>
                  <a:pt x="0" y="6858000"/>
                </a:moveTo>
                <a:lnTo>
                  <a:pt x="0" y="0"/>
                </a:lnTo>
                <a:cubicBezTo>
                  <a:pt x="1597152" y="1873504"/>
                  <a:pt x="2145792" y="2466848"/>
                  <a:pt x="4437888" y="4133088"/>
                </a:cubicBezTo>
                <a:cubicBezTo>
                  <a:pt x="6433312" y="5492496"/>
                  <a:pt x="8843264" y="6156960"/>
                  <a:pt x="11301984" y="6858000"/>
                </a:cubicBez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3" name="Triángulo rectángulo 2"/>
          <p:cNvSpPr/>
          <p:nvPr/>
        </p:nvSpPr>
        <p:spPr>
          <a:xfrm flipH="1">
            <a:off x="-3417524" y="6947493"/>
            <a:ext cx="15569184" cy="6858000"/>
          </a:xfrm>
          <a:custGeom>
            <a:avLst/>
            <a:gdLst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11301984 w 11301984"/>
              <a:gd name="connsiteY2" fmla="*/ 6858000 h 6858000"/>
              <a:gd name="connsiteX3" fmla="*/ 0 w 11301984"/>
              <a:gd name="connsiteY3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913376 w 11301984"/>
              <a:gd name="connsiteY2" fmla="*/ 3913632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913376 w 11301984"/>
              <a:gd name="connsiteY2" fmla="*/ 3913632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913376 w 11301984"/>
              <a:gd name="connsiteY2" fmla="*/ 3913632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5474208 w 11301984"/>
              <a:gd name="connsiteY2" fmla="*/ 4315968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5474208 w 11301984"/>
              <a:gd name="connsiteY2" fmla="*/ 4315968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511040 w 11301984"/>
              <a:gd name="connsiteY2" fmla="*/ 4084320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511040 w 11301984"/>
              <a:gd name="connsiteY2" fmla="*/ 4084320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511040 w 11301984"/>
              <a:gd name="connsiteY2" fmla="*/ 4084320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437888 w 11301984"/>
              <a:gd name="connsiteY2" fmla="*/ 4133088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437888 w 11301984"/>
              <a:gd name="connsiteY2" fmla="*/ 4133088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  <a:gd name="connsiteX0" fmla="*/ 0 w 11301984"/>
              <a:gd name="connsiteY0" fmla="*/ 6858000 h 6858000"/>
              <a:gd name="connsiteX1" fmla="*/ 0 w 11301984"/>
              <a:gd name="connsiteY1" fmla="*/ 0 h 6858000"/>
              <a:gd name="connsiteX2" fmla="*/ 4437888 w 11301984"/>
              <a:gd name="connsiteY2" fmla="*/ 4133088 h 6858000"/>
              <a:gd name="connsiteX3" fmla="*/ 11301984 w 11301984"/>
              <a:gd name="connsiteY3" fmla="*/ 6858000 h 6858000"/>
              <a:gd name="connsiteX4" fmla="*/ 0 w 11301984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01984" h="6858000">
                <a:moveTo>
                  <a:pt x="0" y="6858000"/>
                </a:moveTo>
                <a:lnTo>
                  <a:pt x="0" y="0"/>
                </a:lnTo>
                <a:cubicBezTo>
                  <a:pt x="1597152" y="1873504"/>
                  <a:pt x="2145792" y="2466848"/>
                  <a:pt x="4437888" y="4133088"/>
                </a:cubicBezTo>
                <a:cubicBezTo>
                  <a:pt x="6433312" y="5492496"/>
                  <a:pt x="8843264" y="6156960"/>
                  <a:pt x="1130198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pic>
        <p:nvPicPr>
          <p:cNvPr id="6820" name="Imagen 6819"/>
          <p:cNvPicPr>
            <a:picLocks noChangeAspect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868" y="4691527"/>
            <a:ext cx="4398083" cy="330697"/>
          </a:xfrm>
          <a:prstGeom prst="rect">
            <a:avLst/>
          </a:prstGeom>
        </p:spPr>
      </p:pic>
      <p:pic>
        <p:nvPicPr>
          <p:cNvPr id="6827" name="Imagen 68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513" y="4524454"/>
            <a:ext cx="4439187" cy="56050"/>
          </a:xfrm>
          <a:prstGeom prst="rect">
            <a:avLst/>
          </a:prstGeom>
        </p:spPr>
      </p:pic>
      <p:pic>
        <p:nvPicPr>
          <p:cNvPr id="6829" name="Imagen 6828"/>
          <p:cNvPicPr>
            <a:picLocks noChangeAspect="1"/>
          </p:cNvPicPr>
          <p:nvPr/>
        </p:nvPicPr>
        <p:blipFill>
          <a:blip r:embed="rId6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197" y="5152598"/>
            <a:ext cx="4407425" cy="261568"/>
          </a:xfrm>
          <a:prstGeom prst="rect">
            <a:avLst/>
          </a:prstGeom>
        </p:spPr>
      </p:pic>
      <p:pic>
        <p:nvPicPr>
          <p:cNvPr id="6830" name="Imagen 6829"/>
          <p:cNvPicPr>
            <a:picLocks noChangeAspect="1"/>
          </p:cNvPicPr>
          <p:nvPr/>
        </p:nvPicPr>
        <p:blipFill>
          <a:blip r:embed="rId7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353" y="5649477"/>
            <a:ext cx="4454134" cy="736128"/>
          </a:xfrm>
          <a:prstGeom prst="rect">
            <a:avLst/>
          </a:prstGeom>
        </p:spPr>
      </p:pic>
      <p:pic>
        <p:nvPicPr>
          <p:cNvPr id="6832" name="Imagen 6831"/>
          <p:cNvPicPr>
            <a:picLocks noChangeAspect="1"/>
          </p:cNvPicPr>
          <p:nvPr/>
        </p:nvPicPr>
        <p:blipFill>
          <a:blip r:embed="rId8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187" y="3883441"/>
            <a:ext cx="4487764" cy="495112"/>
          </a:xfrm>
          <a:prstGeom prst="rect">
            <a:avLst/>
          </a:prstGeom>
        </p:spPr>
      </p:pic>
      <p:pic>
        <p:nvPicPr>
          <p:cNvPr id="6833" name="Imagen 68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820" y="5515493"/>
            <a:ext cx="4439187" cy="56050"/>
          </a:xfrm>
          <a:prstGeom prst="rect">
            <a:avLst/>
          </a:prstGeom>
        </p:spPr>
      </p:pic>
      <p:pic>
        <p:nvPicPr>
          <p:cNvPr id="6821" name="Imagen 68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088" y="3550233"/>
            <a:ext cx="2598868" cy="379274"/>
          </a:xfrm>
          <a:prstGeom prst="rect">
            <a:avLst/>
          </a:prstGeom>
        </p:spPr>
      </p:pic>
      <p:pic>
        <p:nvPicPr>
          <p:cNvPr id="6822" name="Imagen 682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345" y="4213428"/>
            <a:ext cx="2083204" cy="379274"/>
          </a:xfrm>
          <a:prstGeom prst="rect">
            <a:avLst/>
          </a:prstGeom>
        </p:spPr>
      </p:pic>
      <p:pic>
        <p:nvPicPr>
          <p:cNvPr id="6823" name="Imagen 682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032" y="3883441"/>
            <a:ext cx="2426980" cy="379274"/>
          </a:xfrm>
          <a:prstGeom prst="rect">
            <a:avLst/>
          </a:prstGeom>
        </p:spPr>
      </p:pic>
      <p:pic>
        <p:nvPicPr>
          <p:cNvPr id="6824" name="Imagen 682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592" y="4551124"/>
            <a:ext cx="1477861" cy="257832"/>
          </a:xfrm>
          <a:prstGeom prst="rect">
            <a:avLst/>
          </a:prstGeom>
        </p:spPr>
      </p:pic>
      <p:pic>
        <p:nvPicPr>
          <p:cNvPr id="6828" name="Imagen 682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185" y="2229993"/>
            <a:ext cx="1801084" cy="1244317"/>
          </a:xfrm>
          <a:prstGeom prst="rect">
            <a:avLst/>
          </a:prstGeom>
        </p:spPr>
      </p:pic>
      <p:pic>
        <p:nvPicPr>
          <p:cNvPr id="6825" name="Imagen 682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9792" y="2359356"/>
            <a:ext cx="538083" cy="482033"/>
          </a:xfrm>
          <a:prstGeom prst="rect">
            <a:avLst/>
          </a:prstGeom>
        </p:spPr>
      </p:pic>
      <p:pic>
        <p:nvPicPr>
          <p:cNvPr id="6831" name="Imagen 683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839" y="2736638"/>
            <a:ext cx="141994" cy="14199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964" y="309569"/>
            <a:ext cx="2024834" cy="108736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158" y="307797"/>
            <a:ext cx="2325183" cy="117904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366579" y="1773287"/>
            <a:ext cx="68136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Papel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EFS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la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Identificación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Áreas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Vulnerabilidad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el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Sector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Público</a:t>
            </a:r>
            <a:endParaRPr lang="es-MX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81187" y="5772147"/>
            <a:ext cx="46059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err="1" smtClean="0"/>
              <a:t>Mtro</a:t>
            </a:r>
            <a:r>
              <a:rPr lang="en-US" b="1" dirty="0" smtClean="0"/>
              <a:t>. Benjamin Fuentes Castro </a:t>
            </a:r>
          </a:p>
          <a:p>
            <a:pPr algn="r"/>
            <a:r>
              <a:rPr lang="en-US" b="1" dirty="0" err="1" smtClean="0"/>
              <a:t>Secretario</a:t>
            </a:r>
            <a:r>
              <a:rPr lang="en-US" b="1" dirty="0" smtClean="0"/>
              <a:t> </a:t>
            </a:r>
            <a:r>
              <a:rPr lang="en-US" b="1" dirty="0" err="1" smtClean="0"/>
              <a:t>Tecnico</a:t>
            </a:r>
            <a:r>
              <a:rPr lang="en-US" b="1" dirty="0" smtClean="0"/>
              <a:t> del Auditor Superior de la </a:t>
            </a:r>
            <a:r>
              <a:rPr lang="en-US" b="1" dirty="0" err="1" smtClean="0"/>
              <a:t>Federacion</a:t>
            </a:r>
            <a:r>
              <a:rPr lang="en-US" b="1" dirty="0" smtClean="0"/>
              <a:t> de Mexico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81539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78 0.18125 L 0.02578 -1.00764 " pathEditMode="fixed" rAng="0" ptsTypes="AA">
                                      <p:cBhvr>
                                        <p:cTn id="25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9444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15494 0.01018 L -0.61601 -0.00185 " pathEditMode="fixed" rAng="0" ptsTypes="AA">
                                      <p:cBhvr>
                                        <p:cTn id="27" dur="8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555" y="-602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400"/>
                                        <p:tgtEl>
                                          <p:spTgt spid="68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400" fill="hold"/>
                                        <p:tgtEl>
                                          <p:spTgt spid="6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400" fill="hold"/>
                                        <p:tgtEl>
                                          <p:spTgt spid="6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400"/>
                                        <p:tgtEl>
                                          <p:spTgt spid="68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400" fill="hold"/>
                                        <p:tgtEl>
                                          <p:spTgt spid="6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400" fill="hold"/>
                                        <p:tgtEl>
                                          <p:spTgt spid="6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400"/>
                                        <p:tgtEl>
                                          <p:spTgt spid="6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400" fill="hold"/>
                                        <p:tgtEl>
                                          <p:spTgt spid="6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400" fill="hold"/>
                                        <p:tgtEl>
                                          <p:spTgt spid="6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400"/>
                                        <p:tgtEl>
                                          <p:spTgt spid="68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400" fill="hold"/>
                                        <p:tgtEl>
                                          <p:spTgt spid="6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400" fill="hold"/>
                                        <p:tgtEl>
                                          <p:spTgt spid="6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400"/>
                                        <p:tgtEl>
                                          <p:spTgt spid="68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400" fill="hold"/>
                                        <p:tgtEl>
                                          <p:spTgt spid="6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400" fill="hold"/>
                                        <p:tgtEl>
                                          <p:spTgt spid="6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1000"/>
                                        <p:tgtEl>
                                          <p:spTgt spid="6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1000"/>
                                        <p:tgtEl>
                                          <p:spTgt spid="6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9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4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1" dur="8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>
                <a:solidFill>
                  <a:srgbClr val="7B9899"/>
                </a:solidFill>
              </a:rPr>
              <a:t>Introducción</a:t>
            </a:r>
            <a:endParaRPr lang="en-US" altLang="en-US" dirty="0" smtClean="0">
              <a:solidFill>
                <a:srgbClr val="7B9899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2078849" y="1527175"/>
            <a:ext cx="8504238" cy="4572000"/>
          </a:xfrm>
        </p:spPr>
        <p:txBody>
          <a:bodyPr/>
          <a:lstStyle/>
          <a:p>
            <a:pPr algn="just" eaLnBrk="1" hangingPunct="1"/>
            <a:r>
              <a:rPr lang="en-US" altLang="en-US" dirty="0" smtClean="0"/>
              <a:t>Las EFS se </a:t>
            </a:r>
            <a:r>
              <a:rPr lang="en-US" altLang="en-US" dirty="0" err="1" smtClean="0"/>
              <a:t>encuentran</a:t>
            </a:r>
            <a:r>
              <a:rPr lang="en-US" altLang="en-US" dirty="0" smtClean="0"/>
              <a:t> en la </a:t>
            </a:r>
            <a:r>
              <a:rPr lang="en-US" altLang="en-US" dirty="0" err="1" smtClean="0"/>
              <a:t>posición</a:t>
            </a:r>
            <a:r>
              <a:rPr lang="en-US" altLang="en-US" dirty="0" smtClean="0"/>
              <a:t> ideal para </a:t>
            </a:r>
            <a:r>
              <a:rPr lang="en-US" altLang="en-US" dirty="0" err="1" smtClean="0"/>
              <a:t>identificar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estas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áreas</a:t>
            </a:r>
            <a:r>
              <a:rPr lang="en-US" altLang="en-US" dirty="0" smtClean="0"/>
              <a:t> de alto </a:t>
            </a:r>
            <a:r>
              <a:rPr lang="en-US" altLang="en-US" dirty="0" err="1" smtClean="0"/>
              <a:t>riesgo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mediante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perspectiva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amplia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auditoría</a:t>
            </a:r>
            <a:r>
              <a:rPr lang="en-US" altLang="en-US" dirty="0" smtClean="0"/>
              <a:t> y las </a:t>
            </a:r>
            <a:r>
              <a:rPr lang="en-US" altLang="en-US" dirty="0" err="1" smtClean="0"/>
              <a:t>disciplinas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analíticas</a:t>
            </a:r>
            <a:r>
              <a:rPr lang="en-US" altLang="en-US" dirty="0" smtClean="0"/>
              <a:t> que se </a:t>
            </a:r>
            <a:r>
              <a:rPr lang="en-US" altLang="en-US" dirty="0" err="1" smtClean="0"/>
              <a:t>aplican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rutinariamente</a:t>
            </a:r>
            <a:r>
              <a:rPr lang="en-US" altLang="en-US" dirty="0" smtClean="0"/>
              <a:t> en el </a:t>
            </a:r>
            <a:r>
              <a:rPr lang="en-US" altLang="en-US" dirty="0" err="1" smtClean="0"/>
              <a:t>gobierno</a:t>
            </a:r>
            <a:r>
              <a:rPr lang="en-US" altLang="en-US" dirty="0" smtClean="0"/>
              <a:t>.</a:t>
            </a:r>
          </a:p>
          <a:p>
            <a:pPr algn="just" eaLnBrk="1" hangingPunct="1"/>
            <a:endParaRPr lang="en-US" altLang="en-US" dirty="0" smtClean="0"/>
          </a:p>
          <a:p>
            <a:pPr algn="just" eaLnBrk="1" hangingPunct="1"/>
            <a:r>
              <a:rPr lang="en-US" altLang="en-US" dirty="0" err="1" smtClean="0"/>
              <a:t>Esta</a:t>
            </a:r>
            <a:r>
              <a:rPr lang="en-US" altLang="en-US" dirty="0" smtClean="0"/>
              <a:t> labor </a:t>
            </a:r>
            <a:r>
              <a:rPr lang="en-US" altLang="en-US" dirty="0" err="1" smtClean="0"/>
              <a:t>puede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resultar</a:t>
            </a:r>
            <a:r>
              <a:rPr lang="en-US" altLang="en-US" dirty="0" smtClean="0"/>
              <a:t> en el </a:t>
            </a:r>
            <a:r>
              <a:rPr lang="en-US" altLang="en-US" dirty="0" err="1" smtClean="0"/>
              <a:t>enfoque</a:t>
            </a:r>
            <a:r>
              <a:rPr lang="en-US" altLang="en-US" dirty="0" smtClean="0"/>
              <a:t> de la </a:t>
            </a:r>
            <a:r>
              <a:rPr lang="en-US" altLang="en-US" dirty="0" err="1" smtClean="0"/>
              <a:t>atención</a:t>
            </a:r>
            <a:r>
              <a:rPr lang="en-US" altLang="en-US" dirty="0" smtClean="0"/>
              <a:t> de los </a:t>
            </a:r>
            <a:r>
              <a:rPr lang="en-US" altLang="en-US" dirty="0" err="1" smtClean="0"/>
              <a:t>responsables</a:t>
            </a:r>
            <a:r>
              <a:rPr lang="en-US" altLang="en-US" dirty="0" smtClean="0"/>
              <a:t> de la </a:t>
            </a:r>
            <a:r>
              <a:rPr lang="en-US" altLang="en-US" dirty="0" err="1" smtClean="0"/>
              <a:t>toma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decisiones</a:t>
            </a:r>
            <a:r>
              <a:rPr lang="en-US" altLang="en-US" dirty="0" smtClean="0"/>
              <a:t> en </a:t>
            </a:r>
            <a:r>
              <a:rPr lang="en-US" altLang="en-US" dirty="0" err="1" smtClean="0"/>
              <a:t>áreas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críticas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importantes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gobierno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mejorando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así</a:t>
            </a:r>
            <a:r>
              <a:rPr lang="en-US" altLang="en-US" dirty="0" smtClean="0"/>
              <a:t> la </a:t>
            </a:r>
            <a:r>
              <a:rPr lang="en-US" altLang="en-US" dirty="0" err="1" smtClean="0"/>
              <a:t>calidad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profundidad</a:t>
            </a:r>
            <a:r>
              <a:rPr lang="en-US" altLang="en-US" dirty="0" smtClean="0"/>
              <a:t> del debate </a:t>
            </a:r>
            <a:r>
              <a:rPr lang="en-US" altLang="en-US" dirty="0" err="1" smtClean="0"/>
              <a:t>público</a:t>
            </a:r>
            <a:r>
              <a:rPr lang="en-US" altLang="en-US" dirty="0" smtClean="0"/>
              <a:t>, y </a:t>
            </a:r>
            <a:r>
              <a:rPr lang="en-US" altLang="en-US" dirty="0" err="1" smtClean="0"/>
              <a:t>promoviendo</a:t>
            </a:r>
            <a:r>
              <a:rPr lang="en-US" altLang="en-US" dirty="0" smtClean="0"/>
              <a:t> el </a:t>
            </a:r>
            <a:r>
              <a:rPr lang="en-US" altLang="en-US" dirty="0" err="1" smtClean="0"/>
              <a:t>seguimiento</a:t>
            </a:r>
            <a:r>
              <a:rPr lang="en-US" altLang="en-US" dirty="0" smtClean="0"/>
              <a:t> para </a:t>
            </a:r>
            <a:r>
              <a:rPr lang="en-US" altLang="en-US" dirty="0" err="1" smtClean="0"/>
              <a:t>asegurar</a:t>
            </a:r>
            <a:r>
              <a:rPr lang="en-US" altLang="en-US" dirty="0" smtClean="0"/>
              <a:t> que se </a:t>
            </a:r>
            <a:r>
              <a:rPr lang="en-US" altLang="en-US" dirty="0" err="1" smtClean="0"/>
              <a:t>han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resuelto</a:t>
            </a:r>
            <a:r>
              <a:rPr lang="en-US" altLang="en-US" dirty="0" smtClean="0"/>
              <a:t> los </a:t>
            </a:r>
            <a:r>
              <a:rPr lang="en-US" altLang="en-US" dirty="0" err="1" smtClean="0"/>
              <a:t>temas</a:t>
            </a:r>
            <a:r>
              <a:rPr lang="en-US" altLang="en-US" dirty="0" smtClean="0"/>
              <a:t>.</a:t>
            </a:r>
          </a:p>
        </p:txBody>
      </p:sp>
      <p:sp>
        <p:nvSpPr>
          <p:cNvPr id="16388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886450" y="1027114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057DB6-A295-43C3-A1BC-929105DE0ACB}" type="slidenum">
              <a:rPr lang="en-US" altLang="es-MX" sz="1600">
                <a:solidFill>
                  <a:srgbClr val="7B989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s-MX" sz="1600" dirty="0">
              <a:solidFill>
                <a:srgbClr val="7B98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26855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61720" y="333764"/>
            <a:ext cx="8534400" cy="758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err="1" smtClean="0">
                <a:solidFill>
                  <a:srgbClr val="7B9899"/>
                </a:solidFill>
              </a:rPr>
              <a:t>Definición</a:t>
            </a:r>
            <a:r>
              <a:rPr lang="en-US" altLang="en-US" dirty="0" smtClean="0">
                <a:solidFill>
                  <a:srgbClr val="7B9899"/>
                </a:solidFill>
              </a:rPr>
              <a:t> de </a:t>
            </a:r>
            <a:r>
              <a:rPr lang="en-US" altLang="en-US" dirty="0" err="1" smtClean="0">
                <a:solidFill>
                  <a:srgbClr val="7B9899"/>
                </a:solidFill>
              </a:rPr>
              <a:t>las</a:t>
            </a:r>
            <a:r>
              <a:rPr lang="en-US" altLang="en-US" dirty="0" smtClean="0">
                <a:solidFill>
                  <a:srgbClr val="7B9899"/>
                </a:solidFill>
              </a:rPr>
              <a:t> </a:t>
            </a:r>
            <a:r>
              <a:rPr lang="en-US" altLang="en-US" dirty="0" err="1" smtClean="0">
                <a:solidFill>
                  <a:srgbClr val="7B9899"/>
                </a:solidFill>
              </a:rPr>
              <a:t>Áreas</a:t>
            </a:r>
            <a:r>
              <a:rPr lang="en-US" altLang="en-US" dirty="0" smtClean="0">
                <a:solidFill>
                  <a:srgbClr val="7B9899"/>
                </a:solidFill>
              </a:rPr>
              <a:t> de </a:t>
            </a:r>
            <a:r>
              <a:rPr lang="en-US" altLang="en-US" dirty="0" err="1" smtClean="0">
                <a:solidFill>
                  <a:srgbClr val="7B9899"/>
                </a:solidFill>
              </a:rPr>
              <a:t>Riesgo</a:t>
            </a:r>
            <a:r>
              <a:rPr lang="en-US" altLang="en-US" dirty="0" smtClean="0">
                <a:solidFill>
                  <a:srgbClr val="7B9899"/>
                </a:solidFill>
              </a:rPr>
              <a:t> </a:t>
            </a:r>
            <a:br>
              <a:rPr lang="en-US" altLang="en-US" dirty="0" smtClean="0">
                <a:solidFill>
                  <a:srgbClr val="7B9899"/>
                </a:solidFill>
              </a:rPr>
            </a:br>
            <a:r>
              <a:rPr lang="en-US" altLang="en-US" dirty="0" smtClean="0">
                <a:solidFill>
                  <a:srgbClr val="7B9899"/>
                </a:solidFill>
              </a:rPr>
              <a:t>en el Sector </a:t>
            </a:r>
            <a:r>
              <a:rPr lang="en-US" altLang="en-US" dirty="0" err="1" smtClean="0">
                <a:solidFill>
                  <a:srgbClr val="7B9899"/>
                </a:solidFill>
              </a:rPr>
              <a:t>Público</a:t>
            </a:r>
            <a:endParaRPr lang="en-US" altLang="en-US" dirty="0" smtClean="0">
              <a:solidFill>
                <a:srgbClr val="7B9899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2036645" y="1527175"/>
            <a:ext cx="9452990" cy="4572000"/>
          </a:xfrm>
        </p:spPr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en-US" altLang="en-US" dirty="0" smtClean="0"/>
              <a:t>Un </a:t>
            </a:r>
            <a:r>
              <a:rPr lang="en-US" altLang="en-US" dirty="0" err="1"/>
              <a:t>área</a:t>
            </a:r>
            <a:r>
              <a:rPr lang="en-US" altLang="en-US" dirty="0"/>
              <a:t> de alto </a:t>
            </a:r>
            <a:r>
              <a:rPr lang="en-US" altLang="en-US" dirty="0" err="1"/>
              <a:t>riesgo</a:t>
            </a:r>
            <a:r>
              <a:rPr lang="en-US" altLang="en-US" dirty="0"/>
              <a:t> </a:t>
            </a:r>
            <a:r>
              <a:rPr lang="en-US" altLang="en-US" dirty="0" err="1"/>
              <a:t>puede</a:t>
            </a:r>
            <a:r>
              <a:rPr lang="en-US" altLang="en-US" dirty="0"/>
              <a:t> </a:t>
            </a:r>
            <a:r>
              <a:rPr lang="en-US" altLang="en-US" dirty="0" err="1"/>
              <a:t>definirse</a:t>
            </a:r>
            <a:r>
              <a:rPr lang="en-US" altLang="en-US" dirty="0"/>
              <a:t> </a:t>
            </a:r>
            <a:r>
              <a:rPr lang="en-US" altLang="en-US" dirty="0" err="1"/>
              <a:t>como</a:t>
            </a:r>
            <a:r>
              <a:rPr lang="en-US" altLang="en-US" dirty="0"/>
              <a:t> un </a:t>
            </a:r>
            <a:r>
              <a:rPr lang="en-US" altLang="en-US" dirty="0" err="1"/>
              <a:t>programa</a:t>
            </a:r>
            <a:r>
              <a:rPr lang="en-US" altLang="en-US" dirty="0"/>
              <a:t> o </a:t>
            </a:r>
            <a:r>
              <a:rPr lang="en-US" altLang="en-US" dirty="0" err="1"/>
              <a:t>agencia</a:t>
            </a:r>
            <a:r>
              <a:rPr lang="en-US" altLang="en-US" dirty="0"/>
              <a:t> </a:t>
            </a:r>
            <a:r>
              <a:rPr lang="en-US" altLang="en-US" dirty="0" err="1"/>
              <a:t>que</a:t>
            </a:r>
            <a:r>
              <a:rPr lang="en-US" altLang="en-US" dirty="0"/>
              <a:t> se </a:t>
            </a:r>
            <a:r>
              <a:rPr lang="en-US" altLang="en-US" dirty="0" err="1"/>
              <a:t>encuentra</a:t>
            </a:r>
            <a:r>
              <a:rPr lang="en-US" altLang="en-US" dirty="0"/>
              <a:t> en </a:t>
            </a:r>
            <a:r>
              <a:rPr lang="en-US" altLang="en-US" dirty="0" err="1"/>
              <a:t>riesgo</a:t>
            </a:r>
            <a:r>
              <a:rPr lang="en-US" altLang="en-US" dirty="0"/>
              <a:t> de </a:t>
            </a:r>
            <a:r>
              <a:rPr lang="en-US" altLang="en-US" dirty="0" err="1" smtClean="0"/>
              <a:t>incumplir</a:t>
            </a:r>
            <a:r>
              <a:rPr lang="en-US" altLang="en-US" dirty="0" smtClean="0"/>
              <a:t> </a:t>
            </a:r>
            <a:r>
              <a:rPr lang="en-US" altLang="en-US" dirty="0" err="1"/>
              <a:t>su</a:t>
            </a:r>
            <a:r>
              <a:rPr lang="en-US" altLang="en-US" dirty="0"/>
              <a:t> </a:t>
            </a:r>
            <a:r>
              <a:rPr lang="en-US" altLang="en-US" dirty="0" err="1"/>
              <a:t>mandato</a:t>
            </a:r>
            <a:r>
              <a:rPr lang="en-US" altLang="en-US" dirty="0"/>
              <a:t> o </a:t>
            </a:r>
            <a:r>
              <a:rPr lang="en-US" altLang="en-US" dirty="0" err="1"/>
              <a:t>sujeto</a:t>
            </a:r>
            <a:r>
              <a:rPr lang="en-US" altLang="en-US" dirty="0"/>
              <a:t> a </a:t>
            </a:r>
            <a:r>
              <a:rPr lang="en-US" altLang="en-US" dirty="0" err="1"/>
              <a:t>fraude</a:t>
            </a:r>
            <a:r>
              <a:rPr lang="en-US" altLang="en-US" dirty="0" smtClean="0"/>
              <a:t>, </a:t>
            </a:r>
            <a:r>
              <a:rPr lang="en-US" altLang="en-US" dirty="0" err="1"/>
              <a:t>abuso</a:t>
            </a:r>
            <a:r>
              <a:rPr lang="en-US" altLang="en-US" dirty="0"/>
              <a:t> o </a:t>
            </a:r>
            <a:r>
              <a:rPr lang="en-US" altLang="en-US" dirty="0" err="1"/>
              <a:t>gestión</a:t>
            </a:r>
            <a:r>
              <a:rPr lang="en-US" altLang="en-US" dirty="0"/>
              <a:t> </a:t>
            </a:r>
            <a:r>
              <a:rPr lang="en-US" altLang="en-US" dirty="0" err="1"/>
              <a:t>inadecuada</a:t>
            </a:r>
            <a:r>
              <a:rPr lang="en-US" altLang="en-US" dirty="0"/>
              <a:t>.</a:t>
            </a:r>
          </a:p>
          <a:p>
            <a:pPr algn="just" eaLnBrk="1" hangingPunct="1">
              <a:defRPr/>
            </a:pPr>
            <a:endParaRPr lang="en-US" altLang="en-US" dirty="0"/>
          </a:p>
          <a:p>
            <a:pPr algn="just" eaLnBrk="1" hangingPunct="1">
              <a:defRPr/>
            </a:pPr>
            <a:r>
              <a:rPr lang="en-US" altLang="en-US" dirty="0" err="1"/>
              <a:t>Éstas</a:t>
            </a:r>
            <a:r>
              <a:rPr lang="en-US" altLang="en-US" dirty="0"/>
              <a:t> </a:t>
            </a:r>
            <a:r>
              <a:rPr lang="en-US" altLang="en-US" dirty="0" err="1"/>
              <a:t>pueden</a:t>
            </a:r>
            <a:r>
              <a:rPr lang="en-US" altLang="en-US" dirty="0"/>
              <a:t> </a:t>
            </a:r>
            <a:r>
              <a:rPr lang="en-US" altLang="en-US" dirty="0" err="1"/>
              <a:t>incluir</a:t>
            </a:r>
            <a:r>
              <a:rPr lang="en-US" altLang="en-US" dirty="0"/>
              <a:t> </a:t>
            </a:r>
            <a:r>
              <a:rPr lang="en-US" altLang="en-US" dirty="0" err="1"/>
              <a:t>problemas</a:t>
            </a:r>
            <a:r>
              <a:rPr lang="en-US" altLang="en-US" dirty="0"/>
              <a:t> de </a:t>
            </a:r>
            <a:r>
              <a:rPr lang="en-US" altLang="en-US" dirty="0" err="1"/>
              <a:t>corto</a:t>
            </a:r>
            <a:r>
              <a:rPr lang="en-US" altLang="en-US" dirty="0"/>
              <a:t> y largo </a:t>
            </a:r>
            <a:r>
              <a:rPr lang="en-US" altLang="en-US" dirty="0" err="1" smtClean="0"/>
              <a:t>plazos</a:t>
            </a:r>
            <a:r>
              <a:rPr lang="en-US" altLang="en-US" dirty="0" smtClean="0"/>
              <a:t>, </a:t>
            </a:r>
            <a:r>
              <a:rPr lang="en-US" altLang="en-US" dirty="0"/>
              <a:t>y </a:t>
            </a:r>
            <a:r>
              <a:rPr lang="en-US" altLang="en-US" dirty="0" err="1"/>
              <a:t>pueden</a:t>
            </a:r>
            <a:r>
              <a:rPr lang="en-US" altLang="en-US" dirty="0"/>
              <a:t> </a:t>
            </a:r>
            <a:r>
              <a:rPr lang="en-US" altLang="en-US" dirty="0" err="1"/>
              <a:t>ser</a:t>
            </a:r>
            <a:r>
              <a:rPr lang="en-US" altLang="en-US" dirty="0"/>
              <a:t> </a:t>
            </a:r>
            <a:r>
              <a:rPr lang="en-US" altLang="en-US" dirty="0" err="1"/>
              <a:t>transversales</a:t>
            </a:r>
            <a:r>
              <a:rPr lang="en-US" altLang="en-US" dirty="0"/>
              <a:t> o </a:t>
            </a:r>
            <a:r>
              <a:rPr lang="en-US" altLang="en-US" dirty="0" err="1"/>
              <a:t>enfocarse</a:t>
            </a:r>
            <a:r>
              <a:rPr lang="en-US" altLang="en-US" dirty="0"/>
              <a:t> en </a:t>
            </a:r>
            <a:r>
              <a:rPr lang="en-US" altLang="en-US" dirty="0" err="1"/>
              <a:t>una</a:t>
            </a:r>
            <a:r>
              <a:rPr lang="en-US" altLang="en-US" dirty="0"/>
              <a:t> sola </a:t>
            </a:r>
            <a:r>
              <a:rPr lang="en-US" altLang="en-US" dirty="0" err="1"/>
              <a:t>agencia</a:t>
            </a:r>
            <a:r>
              <a:rPr lang="en-US" altLang="en-US" dirty="0"/>
              <a:t>.</a:t>
            </a:r>
          </a:p>
          <a:p>
            <a:pPr marL="0" indent="0" algn="just">
              <a:buNone/>
              <a:defRPr/>
            </a:pPr>
            <a:endParaRPr lang="en-US" altLang="en-US" dirty="0"/>
          </a:p>
          <a:p>
            <a:pPr algn="just" eaLnBrk="1" hangingPunct="1">
              <a:defRPr/>
            </a:pPr>
            <a:r>
              <a:rPr lang="en-US" altLang="en-US" dirty="0" err="1"/>
              <a:t>Estos</a:t>
            </a:r>
            <a:r>
              <a:rPr lang="en-US" altLang="en-US" dirty="0"/>
              <a:t> </a:t>
            </a:r>
            <a:r>
              <a:rPr lang="en-US" altLang="en-US" dirty="0" err="1"/>
              <a:t>riesgos</a:t>
            </a:r>
            <a:r>
              <a:rPr lang="en-US" altLang="en-US" dirty="0"/>
              <a:t> </a:t>
            </a:r>
            <a:r>
              <a:rPr lang="en-US" altLang="en-US" dirty="0" err="1"/>
              <a:t>pueden</a:t>
            </a:r>
            <a:r>
              <a:rPr lang="en-US" altLang="en-US" dirty="0"/>
              <a:t> </a:t>
            </a:r>
            <a:r>
              <a:rPr lang="en-US" altLang="en-US" dirty="0" err="1"/>
              <a:t>causar</a:t>
            </a:r>
            <a:r>
              <a:rPr lang="en-US" altLang="en-US" dirty="0"/>
              <a:t> </a:t>
            </a:r>
            <a:r>
              <a:rPr lang="en-US" altLang="en-US" dirty="0" err="1"/>
              <a:t>efectos</a:t>
            </a:r>
            <a:r>
              <a:rPr lang="en-US" altLang="en-US" dirty="0"/>
              <a:t> </a:t>
            </a:r>
            <a:r>
              <a:rPr lang="en-US" altLang="en-US" dirty="0" err="1"/>
              <a:t>negativos</a:t>
            </a:r>
            <a:r>
              <a:rPr lang="en-US" altLang="en-US" dirty="0"/>
              <a:t> </a:t>
            </a:r>
            <a:r>
              <a:rPr lang="en-US" altLang="en-US" dirty="0" err="1"/>
              <a:t>sobre</a:t>
            </a:r>
            <a:r>
              <a:rPr lang="en-US" altLang="en-US" dirty="0"/>
              <a:t> </a:t>
            </a:r>
            <a:r>
              <a:rPr lang="en-US" altLang="en-US" dirty="0" err="1"/>
              <a:t>temas</a:t>
            </a:r>
            <a:r>
              <a:rPr lang="en-US" altLang="en-US" dirty="0"/>
              <a:t> </a:t>
            </a:r>
            <a:r>
              <a:rPr lang="en-US" altLang="en-US" dirty="0" err="1"/>
              <a:t>críticos</a:t>
            </a:r>
            <a:r>
              <a:rPr lang="en-US" altLang="en-US" dirty="0"/>
              <a:t>, </a:t>
            </a:r>
            <a:r>
              <a:rPr lang="en-US" altLang="en-US" dirty="0" err="1"/>
              <a:t>como</a:t>
            </a:r>
            <a:r>
              <a:rPr lang="en-US" altLang="en-US" dirty="0"/>
              <a:t> el </a:t>
            </a:r>
            <a:r>
              <a:rPr lang="en-US" altLang="en-US" dirty="0" err="1"/>
              <a:t>bienestar</a:t>
            </a:r>
            <a:r>
              <a:rPr lang="en-US" altLang="en-US" dirty="0"/>
              <a:t> social y </a:t>
            </a:r>
            <a:r>
              <a:rPr lang="en-US" altLang="en-US" dirty="0" err="1"/>
              <a:t>económico</a:t>
            </a:r>
            <a:r>
              <a:rPr lang="en-US" altLang="en-US" dirty="0"/>
              <a:t>, la </a:t>
            </a:r>
            <a:r>
              <a:rPr lang="en-US" altLang="en-US" dirty="0" err="1"/>
              <a:t>confianza</a:t>
            </a:r>
            <a:r>
              <a:rPr lang="en-US" altLang="en-US" dirty="0"/>
              <a:t> </a:t>
            </a:r>
            <a:r>
              <a:rPr lang="en-US" altLang="en-US" dirty="0" err="1"/>
              <a:t>pública</a:t>
            </a:r>
            <a:r>
              <a:rPr lang="en-US" altLang="en-US" dirty="0"/>
              <a:t> en el </a:t>
            </a:r>
            <a:r>
              <a:rPr lang="en-US" altLang="en-US" dirty="0" err="1"/>
              <a:t>gobierno</a:t>
            </a:r>
            <a:r>
              <a:rPr lang="en-US" altLang="en-US" dirty="0"/>
              <a:t>, y el </a:t>
            </a:r>
            <a:r>
              <a:rPr lang="en-US" altLang="en-US" dirty="0" err="1"/>
              <a:t>uso</a:t>
            </a:r>
            <a:r>
              <a:rPr lang="en-US" altLang="en-US" dirty="0"/>
              <a:t> de </a:t>
            </a:r>
            <a:r>
              <a:rPr lang="en-US" altLang="en-US" dirty="0" err="1"/>
              <a:t>fondos</a:t>
            </a:r>
            <a:r>
              <a:rPr lang="en-US" altLang="en-US" dirty="0"/>
              <a:t> de </a:t>
            </a:r>
            <a:r>
              <a:rPr lang="en-US" altLang="en-US" dirty="0" err="1"/>
              <a:t>manera</a:t>
            </a:r>
            <a:r>
              <a:rPr lang="en-US" altLang="en-US" dirty="0"/>
              <a:t> </a:t>
            </a:r>
            <a:r>
              <a:rPr lang="en-US" altLang="en-US" dirty="0" err="1"/>
              <a:t>eficiente</a:t>
            </a:r>
            <a:r>
              <a:rPr lang="en-US" altLang="en-US" dirty="0"/>
              <a:t> y </a:t>
            </a:r>
            <a:r>
              <a:rPr lang="en-US" altLang="en-US" dirty="0" err="1"/>
              <a:t>eficaz</a:t>
            </a:r>
            <a:r>
              <a:rPr lang="en-US" altLang="en-US" dirty="0"/>
              <a:t>.</a:t>
            </a:r>
            <a:endParaRPr lang="en-US" altLang="en-US" sz="3200" dirty="0" smtClean="0"/>
          </a:p>
          <a:p>
            <a:pPr lvl="1" algn="just" eaLnBrk="1" hangingPunct="1">
              <a:defRPr/>
            </a:pPr>
            <a:endParaRPr lang="en-US" altLang="en-US" dirty="0" smtClean="0"/>
          </a:p>
          <a:p>
            <a:pPr algn="just" eaLnBrk="1" hangingPunct="1">
              <a:defRPr/>
            </a:pPr>
            <a:endParaRPr lang="en-US" altLang="en-US" dirty="0" smtClean="0"/>
          </a:p>
          <a:p>
            <a:pPr lvl="1" algn="just" eaLnBrk="1" hangingPunct="1">
              <a:defRPr/>
            </a:pPr>
            <a:endParaRPr lang="en-US" altLang="en-US" dirty="0" smtClean="0"/>
          </a:p>
          <a:p>
            <a:pPr lvl="1" algn="just" eaLnBrk="1" hangingPunct="1">
              <a:defRPr/>
            </a:pPr>
            <a:endParaRPr lang="en-US" altLang="en-US" dirty="0" smtClean="0"/>
          </a:p>
          <a:p>
            <a:pPr lvl="1" algn="just" eaLnBrk="1" hangingPunct="1">
              <a:defRPr/>
            </a:pPr>
            <a:endParaRPr lang="en-US" altLang="en-US" dirty="0" smtClean="0"/>
          </a:p>
        </p:txBody>
      </p:sp>
      <p:sp>
        <p:nvSpPr>
          <p:cNvPr id="17412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886450" y="1027114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AAD4D52-7F8D-4749-B2B5-D2F34B9528DB}" type="slidenum">
              <a:rPr lang="en-US" altLang="es-MX" sz="1600">
                <a:solidFill>
                  <a:srgbClr val="7B989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s-MX" sz="1600">
              <a:solidFill>
                <a:srgbClr val="7B98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16589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275790" y="347832"/>
            <a:ext cx="8534400" cy="758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err="1" smtClean="0">
                <a:solidFill>
                  <a:srgbClr val="7B9899"/>
                </a:solidFill>
              </a:rPr>
              <a:t>Factores</a:t>
            </a:r>
            <a:r>
              <a:rPr lang="en-US" altLang="en-US" dirty="0" smtClean="0">
                <a:solidFill>
                  <a:srgbClr val="7B9899"/>
                </a:solidFill>
              </a:rPr>
              <a:t> </a:t>
            </a:r>
            <a:r>
              <a:rPr lang="en-US" altLang="en-US" dirty="0" err="1" smtClean="0">
                <a:solidFill>
                  <a:srgbClr val="7B9899"/>
                </a:solidFill>
              </a:rPr>
              <a:t>que</a:t>
            </a:r>
            <a:r>
              <a:rPr lang="en-US" altLang="en-US" dirty="0" smtClean="0">
                <a:solidFill>
                  <a:srgbClr val="7B9899"/>
                </a:solidFill>
              </a:rPr>
              <a:t> </a:t>
            </a:r>
            <a:r>
              <a:rPr lang="en-US" altLang="en-US" dirty="0" err="1" smtClean="0">
                <a:solidFill>
                  <a:srgbClr val="7B9899"/>
                </a:solidFill>
              </a:rPr>
              <a:t>Afectan</a:t>
            </a:r>
            <a:r>
              <a:rPr lang="en-US" altLang="en-US" dirty="0" smtClean="0">
                <a:solidFill>
                  <a:srgbClr val="7B9899"/>
                </a:solidFill>
              </a:rPr>
              <a:t> los </a:t>
            </a:r>
            <a:r>
              <a:rPr lang="en-US" altLang="en-US" dirty="0" err="1" smtClean="0">
                <a:solidFill>
                  <a:srgbClr val="7B9899"/>
                </a:solidFill>
              </a:rPr>
              <a:t>Riesgos</a:t>
            </a:r>
            <a:r>
              <a:rPr lang="en-US" altLang="en-US" dirty="0" smtClean="0">
                <a:solidFill>
                  <a:srgbClr val="7B9899"/>
                </a:solidFill>
              </a:rPr>
              <a:t> </a:t>
            </a:r>
            <a:br>
              <a:rPr lang="en-US" altLang="en-US" dirty="0" smtClean="0">
                <a:solidFill>
                  <a:srgbClr val="7B9899"/>
                </a:solidFill>
              </a:rPr>
            </a:br>
            <a:r>
              <a:rPr lang="en-US" altLang="en-US" dirty="0" smtClean="0">
                <a:solidFill>
                  <a:srgbClr val="7B9899"/>
                </a:solidFill>
              </a:rPr>
              <a:t>en el Sector </a:t>
            </a:r>
            <a:r>
              <a:rPr lang="en-US" altLang="en-US" dirty="0" err="1" smtClean="0">
                <a:solidFill>
                  <a:srgbClr val="7B9899"/>
                </a:solidFill>
              </a:rPr>
              <a:t>Público</a:t>
            </a:r>
            <a:endParaRPr lang="en-US" altLang="en-US" dirty="0" smtClean="0">
              <a:solidFill>
                <a:srgbClr val="7B9899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2036644" y="1527175"/>
            <a:ext cx="9393355" cy="4572000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n-US" altLang="en-US" dirty="0"/>
              <a:t>Los </a:t>
            </a:r>
            <a:r>
              <a:rPr lang="en-US" altLang="en-US" dirty="0" err="1"/>
              <a:t>riesgos</a:t>
            </a:r>
            <a:r>
              <a:rPr lang="en-US" altLang="en-US" dirty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el </a:t>
            </a:r>
            <a:r>
              <a:rPr lang="en-US" altLang="en-US" dirty="0"/>
              <a:t>sector </a:t>
            </a:r>
            <a:r>
              <a:rPr lang="en-US" altLang="en-US" dirty="0" err="1"/>
              <a:t>público</a:t>
            </a:r>
            <a:r>
              <a:rPr lang="en-US" altLang="en-US" dirty="0"/>
              <a:t> </a:t>
            </a:r>
            <a:r>
              <a:rPr lang="en-US" altLang="en-US" dirty="0" err="1"/>
              <a:t>pueden</a:t>
            </a:r>
            <a:r>
              <a:rPr lang="en-US" altLang="en-US" dirty="0"/>
              <a:t> </a:t>
            </a:r>
            <a:r>
              <a:rPr lang="en-US" altLang="en-US" dirty="0" err="1"/>
              <a:t>ser</a:t>
            </a:r>
            <a:r>
              <a:rPr lang="en-US" altLang="en-US" dirty="0"/>
              <a:t> </a:t>
            </a:r>
            <a:r>
              <a:rPr lang="en-US" altLang="en-US" dirty="0" err="1"/>
              <a:t>causados</a:t>
            </a:r>
            <a:r>
              <a:rPr lang="en-US" altLang="en-US" dirty="0"/>
              <a:t> o verse </a:t>
            </a:r>
            <a:r>
              <a:rPr lang="en-US" altLang="en-US" dirty="0" err="1"/>
              <a:t>afectados</a:t>
            </a:r>
            <a:r>
              <a:rPr lang="en-US" altLang="en-US" dirty="0"/>
              <a:t> </a:t>
            </a:r>
            <a:r>
              <a:rPr lang="en-US" altLang="en-US" dirty="0" err="1"/>
              <a:t>por</a:t>
            </a:r>
            <a:r>
              <a:rPr lang="en-US" altLang="en-US" dirty="0"/>
              <a:t> </a:t>
            </a:r>
            <a:r>
              <a:rPr lang="en-US" altLang="en-US" dirty="0" err="1"/>
              <a:t>una</a:t>
            </a:r>
            <a:r>
              <a:rPr lang="en-US" altLang="en-US" dirty="0"/>
              <a:t> </a:t>
            </a:r>
            <a:r>
              <a:rPr lang="en-US" altLang="en-US" dirty="0" err="1"/>
              <a:t>serie</a:t>
            </a:r>
            <a:r>
              <a:rPr lang="en-US" altLang="en-US" dirty="0"/>
              <a:t> de </a:t>
            </a:r>
            <a:r>
              <a:rPr lang="en-US" altLang="en-US" dirty="0" err="1"/>
              <a:t>factores</a:t>
            </a:r>
            <a:r>
              <a:rPr lang="en-US" altLang="en-US" dirty="0"/>
              <a:t>, </a:t>
            </a:r>
            <a:r>
              <a:rPr lang="en-US" altLang="en-US" dirty="0" smtClean="0"/>
              <a:t>tales </a:t>
            </a:r>
            <a:r>
              <a:rPr lang="en-US" altLang="en-US" dirty="0" err="1" smtClean="0"/>
              <a:t>como</a:t>
            </a:r>
            <a:r>
              <a:rPr lang="en-US" altLang="en-US" dirty="0" smtClean="0"/>
              <a:t>:</a:t>
            </a:r>
          </a:p>
          <a:p>
            <a:pPr marL="0" indent="0" algn="just" eaLnBrk="1" hangingPunct="1">
              <a:buNone/>
            </a:pPr>
            <a:endParaRPr lang="en-US" altLang="en-US" dirty="0"/>
          </a:p>
          <a:p>
            <a:pPr marL="971550" lvl="1" indent="-514350" algn="just" eaLnBrk="1" hangingPunct="1">
              <a:buFont typeface="+mj-lt"/>
              <a:buAutoNum type="arabicPeriod"/>
            </a:pPr>
            <a:r>
              <a:rPr lang="en-US" altLang="en-US" sz="2800" dirty="0" err="1" smtClean="0">
                <a:solidFill>
                  <a:schemeClr val="tx1"/>
                </a:solidFill>
              </a:rPr>
              <a:t>Factores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internacionales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que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generen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estrés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económico</a:t>
            </a:r>
            <a:r>
              <a:rPr lang="en-US" altLang="en-US" sz="2800" dirty="0" smtClean="0">
                <a:solidFill>
                  <a:schemeClr val="tx1"/>
                </a:solidFill>
              </a:rPr>
              <a:t> y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financiero</a:t>
            </a:r>
            <a:r>
              <a:rPr lang="en-US" altLang="en-US" sz="2800" dirty="0" smtClean="0">
                <a:solidFill>
                  <a:schemeClr val="tx1"/>
                </a:solidFill>
              </a:rPr>
              <a:t> en el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gobierno</a:t>
            </a:r>
            <a:r>
              <a:rPr lang="en-US" altLang="en-US" sz="2800" dirty="0" smtClean="0">
                <a:solidFill>
                  <a:schemeClr val="tx1"/>
                </a:solidFill>
              </a:rPr>
              <a:t> y la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ciudadanía</a:t>
            </a:r>
            <a:r>
              <a:rPr lang="en-US" altLang="en-US" sz="2800" dirty="0" smtClean="0">
                <a:solidFill>
                  <a:schemeClr val="tx1"/>
                </a:solidFill>
              </a:rPr>
              <a:t>.</a:t>
            </a:r>
          </a:p>
          <a:p>
            <a:pPr marL="971550" lvl="1" indent="-514350" algn="just" eaLnBrk="1" hangingPunct="1">
              <a:buFont typeface="+mj-lt"/>
              <a:buAutoNum type="arabicPeriod"/>
            </a:pPr>
            <a:endParaRPr lang="en-US" altLang="en-US" sz="2800" dirty="0" smtClean="0">
              <a:solidFill>
                <a:schemeClr val="tx1"/>
              </a:solidFill>
            </a:endParaRPr>
          </a:p>
          <a:p>
            <a:pPr marL="971550" lvl="1" indent="-514350" algn="just" eaLnBrk="1" hangingPunct="1">
              <a:buFont typeface="+mj-lt"/>
              <a:buAutoNum type="arabicPeriod"/>
            </a:pPr>
            <a:r>
              <a:rPr lang="en-US" altLang="en-US" sz="2800" dirty="0" err="1" smtClean="0">
                <a:solidFill>
                  <a:schemeClr val="tx1"/>
                </a:solidFill>
              </a:rPr>
              <a:t>Patrones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sociales</a:t>
            </a:r>
            <a:r>
              <a:rPr lang="en-US" altLang="en-US" sz="2800" dirty="0" smtClean="0">
                <a:solidFill>
                  <a:schemeClr val="tx1"/>
                </a:solidFill>
              </a:rPr>
              <a:t> y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culturales</a:t>
            </a:r>
            <a:r>
              <a:rPr lang="en-US" altLang="en-US" sz="2800" dirty="0" smtClean="0">
                <a:solidFill>
                  <a:schemeClr val="tx1"/>
                </a:solidFill>
              </a:rPr>
              <a:t> en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algunos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países</a:t>
            </a:r>
            <a:r>
              <a:rPr lang="en-US" altLang="en-US" sz="2800" dirty="0" smtClean="0">
                <a:solidFill>
                  <a:schemeClr val="tx1"/>
                </a:solidFill>
              </a:rPr>
              <a:t>,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como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una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cultura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excesivamente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burocrática</a:t>
            </a:r>
            <a:r>
              <a:rPr lang="en-US" altLang="en-US" sz="2800" dirty="0" smtClean="0">
                <a:solidFill>
                  <a:schemeClr val="tx1"/>
                </a:solidFill>
              </a:rPr>
              <a:t>,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falta</a:t>
            </a:r>
            <a:r>
              <a:rPr lang="en-US" altLang="en-US" sz="2800" dirty="0" smtClean="0">
                <a:solidFill>
                  <a:schemeClr val="tx1"/>
                </a:solidFill>
              </a:rPr>
              <a:t> de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confianza</a:t>
            </a:r>
            <a:r>
              <a:rPr lang="en-US" altLang="en-US" sz="2800" dirty="0" smtClean="0">
                <a:solidFill>
                  <a:schemeClr val="tx1"/>
                </a:solidFill>
              </a:rPr>
              <a:t> en el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gobierno</a:t>
            </a:r>
            <a:r>
              <a:rPr lang="en-US" altLang="en-US" sz="2800" dirty="0" smtClean="0">
                <a:solidFill>
                  <a:schemeClr val="tx1"/>
                </a:solidFill>
              </a:rPr>
              <a:t>, e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influencia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política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indebida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sobre</a:t>
            </a:r>
            <a:r>
              <a:rPr lang="en-US" altLang="en-US" sz="2800" dirty="0" smtClean="0">
                <a:solidFill>
                  <a:schemeClr val="tx1"/>
                </a:solidFill>
              </a:rPr>
              <a:t> el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gobierno</a:t>
            </a:r>
            <a:r>
              <a:rPr lang="en-US" altLang="en-US" sz="2800" dirty="0" smtClean="0">
                <a:solidFill>
                  <a:schemeClr val="tx1"/>
                </a:solidFill>
              </a:rPr>
              <a:t>.</a:t>
            </a:r>
            <a:endParaRPr lang="en-US" altLang="en-US" sz="2800" dirty="0" smtClean="0"/>
          </a:p>
          <a:p>
            <a:pPr lvl="1" algn="just" eaLnBrk="1" hangingPunct="1"/>
            <a:endParaRPr lang="en-US" altLang="en-US" sz="2800" dirty="0" smtClean="0"/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886450" y="1027114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BB12FED-2B3E-4314-91BA-E78B7AF6E229}" type="slidenum">
              <a:rPr lang="en-US" altLang="es-MX" sz="1600">
                <a:solidFill>
                  <a:srgbClr val="7B989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s-MX" sz="1600">
              <a:solidFill>
                <a:srgbClr val="7B98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01419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275790" y="347832"/>
            <a:ext cx="8534400" cy="758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err="1" smtClean="0">
                <a:solidFill>
                  <a:srgbClr val="7B9899"/>
                </a:solidFill>
              </a:rPr>
              <a:t>Factores</a:t>
            </a:r>
            <a:r>
              <a:rPr lang="en-US" altLang="en-US" dirty="0" smtClean="0">
                <a:solidFill>
                  <a:srgbClr val="7B9899"/>
                </a:solidFill>
              </a:rPr>
              <a:t> </a:t>
            </a:r>
            <a:r>
              <a:rPr lang="en-US" altLang="en-US" dirty="0" err="1" smtClean="0">
                <a:solidFill>
                  <a:srgbClr val="7B9899"/>
                </a:solidFill>
              </a:rPr>
              <a:t>que</a:t>
            </a:r>
            <a:r>
              <a:rPr lang="en-US" altLang="en-US" dirty="0" smtClean="0">
                <a:solidFill>
                  <a:srgbClr val="7B9899"/>
                </a:solidFill>
              </a:rPr>
              <a:t> </a:t>
            </a:r>
            <a:r>
              <a:rPr lang="en-US" altLang="en-US" dirty="0" err="1" smtClean="0">
                <a:solidFill>
                  <a:srgbClr val="7B9899"/>
                </a:solidFill>
              </a:rPr>
              <a:t>Afectan</a:t>
            </a:r>
            <a:r>
              <a:rPr lang="en-US" altLang="en-US" dirty="0" smtClean="0">
                <a:solidFill>
                  <a:srgbClr val="7B9899"/>
                </a:solidFill>
              </a:rPr>
              <a:t> los </a:t>
            </a:r>
            <a:r>
              <a:rPr lang="en-US" altLang="en-US" dirty="0" err="1" smtClean="0">
                <a:solidFill>
                  <a:srgbClr val="7B9899"/>
                </a:solidFill>
              </a:rPr>
              <a:t>Riesgos</a:t>
            </a:r>
            <a:r>
              <a:rPr lang="en-US" altLang="en-US" dirty="0" smtClean="0">
                <a:solidFill>
                  <a:srgbClr val="7B9899"/>
                </a:solidFill>
              </a:rPr>
              <a:t> </a:t>
            </a:r>
            <a:br>
              <a:rPr lang="en-US" altLang="en-US" dirty="0" smtClean="0">
                <a:solidFill>
                  <a:srgbClr val="7B9899"/>
                </a:solidFill>
              </a:rPr>
            </a:br>
            <a:r>
              <a:rPr lang="en-US" altLang="en-US" dirty="0" smtClean="0">
                <a:solidFill>
                  <a:srgbClr val="7B9899"/>
                </a:solidFill>
              </a:rPr>
              <a:t>en el Sector </a:t>
            </a:r>
            <a:r>
              <a:rPr lang="en-US" altLang="en-US" dirty="0" err="1" smtClean="0">
                <a:solidFill>
                  <a:srgbClr val="7B9899"/>
                </a:solidFill>
              </a:rPr>
              <a:t>Público</a:t>
            </a:r>
            <a:endParaRPr lang="en-US" altLang="en-US" dirty="0" smtClean="0">
              <a:solidFill>
                <a:srgbClr val="7B9899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2036644" y="1527175"/>
            <a:ext cx="9393355" cy="4572000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n-US" altLang="en-US" dirty="0"/>
              <a:t>Los </a:t>
            </a:r>
            <a:r>
              <a:rPr lang="en-US" altLang="en-US" dirty="0" err="1"/>
              <a:t>riesgos</a:t>
            </a:r>
            <a:r>
              <a:rPr lang="en-US" altLang="en-US" dirty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el </a:t>
            </a:r>
            <a:r>
              <a:rPr lang="en-US" altLang="en-US" dirty="0"/>
              <a:t>sector </a:t>
            </a:r>
            <a:r>
              <a:rPr lang="en-US" altLang="en-US" dirty="0" err="1"/>
              <a:t>público</a:t>
            </a:r>
            <a:r>
              <a:rPr lang="en-US" altLang="en-US" dirty="0"/>
              <a:t> </a:t>
            </a:r>
            <a:r>
              <a:rPr lang="en-US" altLang="en-US" dirty="0" err="1"/>
              <a:t>pueden</a:t>
            </a:r>
            <a:r>
              <a:rPr lang="en-US" altLang="en-US" dirty="0"/>
              <a:t> </a:t>
            </a:r>
            <a:r>
              <a:rPr lang="en-US" altLang="en-US" dirty="0" err="1"/>
              <a:t>ser</a:t>
            </a:r>
            <a:r>
              <a:rPr lang="en-US" altLang="en-US" dirty="0"/>
              <a:t> </a:t>
            </a:r>
            <a:r>
              <a:rPr lang="en-US" altLang="en-US" dirty="0" err="1"/>
              <a:t>causados</a:t>
            </a:r>
            <a:r>
              <a:rPr lang="en-US" altLang="en-US" dirty="0"/>
              <a:t> o verse </a:t>
            </a:r>
            <a:r>
              <a:rPr lang="en-US" altLang="en-US" dirty="0" err="1"/>
              <a:t>afectados</a:t>
            </a:r>
            <a:r>
              <a:rPr lang="en-US" altLang="en-US" dirty="0"/>
              <a:t> </a:t>
            </a:r>
            <a:r>
              <a:rPr lang="en-US" altLang="en-US" dirty="0" err="1"/>
              <a:t>por</a:t>
            </a:r>
            <a:r>
              <a:rPr lang="en-US" altLang="en-US" dirty="0"/>
              <a:t> </a:t>
            </a:r>
            <a:r>
              <a:rPr lang="en-US" altLang="en-US" dirty="0" err="1"/>
              <a:t>una</a:t>
            </a:r>
            <a:r>
              <a:rPr lang="en-US" altLang="en-US" dirty="0"/>
              <a:t> </a:t>
            </a:r>
            <a:r>
              <a:rPr lang="en-US" altLang="en-US" dirty="0" err="1"/>
              <a:t>serie</a:t>
            </a:r>
            <a:r>
              <a:rPr lang="en-US" altLang="en-US" dirty="0"/>
              <a:t> de </a:t>
            </a:r>
            <a:r>
              <a:rPr lang="en-US" altLang="en-US" dirty="0" err="1"/>
              <a:t>factores</a:t>
            </a:r>
            <a:r>
              <a:rPr lang="en-US" altLang="en-US" dirty="0"/>
              <a:t>, </a:t>
            </a:r>
            <a:r>
              <a:rPr lang="en-US" altLang="en-US" dirty="0" err="1" smtClean="0"/>
              <a:t>tal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como</a:t>
            </a:r>
            <a:r>
              <a:rPr lang="en-US" altLang="en-US" dirty="0" smtClean="0"/>
              <a:t>:</a:t>
            </a:r>
          </a:p>
          <a:p>
            <a:pPr eaLnBrk="1" hangingPunct="1"/>
            <a:endParaRPr lang="en-US" altLang="en-US" dirty="0"/>
          </a:p>
          <a:p>
            <a:pPr marL="971550" lvl="1" indent="-514350" algn="just" eaLnBrk="1" hangingPunct="1">
              <a:buFont typeface="+mj-lt"/>
              <a:buAutoNum type="arabicPeriod" startAt="3"/>
            </a:pPr>
            <a:r>
              <a:rPr lang="en-US" altLang="en-US" sz="2800" dirty="0" err="1" smtClean="0">
                <a:solidFill>
                  <a:schemeClr val="tx1"/>
                </a:solidFill>
              </a:rPr>
              <a:t>Vulnerabilidades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estructurales</a:t>
            </a:r>
            <a:r>
              <a:rPr lang="en-US" altLang="en-US" sz="2800" dirty="0" smtClean="0">
                <a:solidFill>
                  <a:schemeClr val="tx1"/>
                </a:solidFill>
              </a:rPr>
              <a:t>,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como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controles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internos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débiles</a:t>
            </a:r>
            <a:r>
              <a:rPr lang="en-US" altLang="en-US" sz="2800" dirty="0" smtClean="0">
                <a:solidFill>
                  <a:schemeClr val="tx1"/>
                </a:solidFill>
              </a:rPr>
              <a:t>,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brechas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tecnológicas</a:t>
            </a:r>
            <a:r>
              <a:rPr lang="en-US" altLang="en-US" sz="2800" dirty="0" smtClean="0">
                <a:solidFill>
                  <a:schemeClr val="tx1"/>
                </a:solidFill>
              </a:rPr>
              <a:t>,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falta</a:t>
            </a:r>
            <a:r>
              <a:rPr lang="en-US" altLang="en-US" sz="2800" dirty="0" smtClean="0">
                <a:solidFill>
                  <a:schemeClr val="tx1"/>
                </a:solidFill>
              </a:rPr>
              <a:t> de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habilidades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técnicas</a:t>
            </a:r>
            <a:r>
              <a:rPr lang="en-US" altLang="en-US" sz="2800" dirty="0" smtClean="0">
                <a:solidFill>
                  <a:schemeClr val="tx1"/>
                </a:solidFill>
              </a:rPr>
              <a:t>, y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limitaciones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financieras</a:t>
            </a:r>
            <a:r>
              <a:rPr lang="en-US" altLang="en-US" sz="2800" dirty="0" smtClean="0">
                <a:solidFill>
                  <a:schemeClr val="tx1"/>
                </a:solidFill>
              </a:rPr>
              <a:t>.</a:t>
            </a:r>
          </a:p>
          <a:p>
            <a:pPr marL="971550" lvl="1" indent="-514350" eaLnBrk="1" hangingPunct="1">
              <a:buFont typeface="+mj-lt"/>
              <a:buAutoNum type="arabicPeriod" startAt="3"/>
            </a:pPr>
            <a:endParaRPr lang="en-US" altLang="en-US" sz="2800" dirty="0" smtClean="0">
              <a:solidFill>
                <a:schemeClr val="tx1"/>
              </a:solidFill>
            </a:endParaRPr>
          </a:p>
          <a:p>
            <a:pPr marL="971550" lvl="1" indent="-514350" algn="just" eaLnBrk="1" hangingPunct="1">
              <a:buFont typeface="+mj-lt"/>
              <a:buAutoNum type="arabicPeriod" startAt="3"/>
            </a:pPr>
            <a:r>
              <a:rPr lang="en-US" altLang="en-US" sz="2800" dirty="0" err="1" smtClean="0">
                <a:solidFill>
                  <a:schemeClr val="tx1"/>
                </a:solidFill>
              </a:rPr>
              <a:t>Brechas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legales</a:t>
            </a:r>
            <a:r>
              <a:rPr lang="en-US" altLang="en-US" sz="2800" dirty="0" smtClean="0">
                <a:solidFill>
                  <a:schemeClr val="tx1"/>
                </a:solidFill>
              </a:rPr>
              <a:t> y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regulatorias</a:t>
            </a:r>
            <a:r>
              <a:rPr lang="en-US" altLang="en-US" sz="2800" dirty="0" smtClean="0">
                <a:solidFill>
                  <a:schemeClr val="tx1"/>
                </a:solidFill>
              </a:rPr>
              <a:t>,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que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puedan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causar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incentivos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perversos</a:t>
            </a:r>
            <a:r>
              <a:rPr lang="en-US" altLang="en-US" sz="2800" dirty="0" smtClean="0">
                <a:solidFill>
                  <a:schemeClr val="tx1"/>
                </a:solidFill>
              </a:rPr>
              <a:t> e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impedir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una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aplicación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adecuada</a:t>
            </a:r>
            <a:r>
              <a:rPr lang="en-US" altLang="en-US" sz="2800" dirty="0" smtClean="0">
                <a:solidFill>
                  <a:schemeClr val="tx1"/>
                </a:solidFill>
              </a:rPr>
              <a:t>.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886450" y="1027114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BB12FED-2B3E-4314-91BA-E78B7AF6E229}" type="slidenum">
              <a:rPr lang="en-US" altLang="es-MX" sz="1600">
                <a:solidFill>
                  <a:srgbClr val="7B989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s-MX" sz="1600">
              <a:solidFill>
                <a:srgbClr val="7B98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56713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247660" y="291560"/>
            <a:ext cx="8534400" cy="758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err="1" smtClean="0">
                <a:solidFill>
                  <a:srgbClr val="7B9899"/>
                </a:solidFill>
              </a:rPr>
              <a:t>Enfoques</a:t>
            </a:r>
            <a:r>
              <a:rPr lang="en-US" altLang="en-US" dirty="0" smtClean="0">
                <a:solidFill>
                  <a:srgbClr val="7B9899"/>
                </a:solidFill>
              </a:rPr>
              <a:t> </a:t>
            </a:r>
            <a:r>
              <a:rPr lang="en-US" altLang="en-US" dirty="0" err="1" smtClean="0">
                <a:solidFill>
                  <a:srgbClr val="7B9899"/>
                </a:solidFill>
              </a:rPr>
              <a:t>Empleados</a:t>
            </a:r>
            <a:r>
              <a:rPr lang="en-US" altLang="en-US" dirty="0" smtClean="0">
                <a:solidFill>
                  <a:srgbClr val="7B9899"/>
                </a:solidFill>
              </a:rPr>
              <a:t> en la </a:t>
            </a:r>
            <a:br>
              <a:rPr lang="en-US" altLang="en-US" dirty="0" smtClean="0">
                <a:solidFill>
                  <a:srgbClr val="7B9899"/>
                </a:solidFill>
              </a:rPr>
            </a:br>
            <a:r>
              <a:rPr lang="en-US" altLang="en-US" dirty="0" err="1" smtClean="0">
                <a:solidFill>
                  <a:srgbClr val="7B9899"/>
                </a:solidFill>
              </a:rPr>
              <a:t>Identificación</a:t>
            </a:r>
            <a:r>
              <a:rPr lang="en-US" altLang="en-US" dirty="0" smtClean="0">
                <a:solidFill>
                  <a:srgbClr val="7B9899"/>
                </a:solidFill>
              </a:rPr>
              <a:t> de </a:t>
            </a:r>
            <a:r>
              <a:rPr lang="en-US" altLang="en-US" dirty="0" err="1" smtClean="0">
                <a:solidFill>
                  <a:srgbClr val="7B9899"/>
                </a:solidFill>
              </a:rPr>
              <a:t>Áreas</a:t>
            </a:r>
            <a:r>
              <a:rPr lang="en-US" altLang="en-US" dirty="0" smtClean="0">
                <a:solidFill>
                  <a:srgbClr val="7B9899"/>
                </a:solidFill>
              </a:rPr>
              <a:t> de </a:t>
            </a:r>
            <a:r>
              <a:rPr lang="en-US" altLang="en-US" dirty="0" err="1" smtClean="0">
                <a:solidFill>
                  <a:srgbClr val="7B9899"/>
                </a:solidFill>
              </a:rPr>
              <a:t>Riesgo</a:t>
            </a:r>
            <a:endParaRPr lang="en-US" altLang="en-US" dirty="0" smtClean="0">
              <a:solidFill>
                <a:srgbClr val="7B9899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2008509" y="1527175"/>
            <a:ext cx="8504238" cy="4572000"/>
          </a:xfrm>
        </p:spPr>
        <p:txBody>
          <a:bodyPr>
            <a:normAutofit/>
          </a:bodyPr>
          <a:lstStyle/>
          <a:p>
            <a:pPr marL="274638" lvl="1" indent="0" algn="just">
              <a:buNone/>
              <a:defRPr/>
            </a:pPr>
            <a:r>
              <a:rPr lang="en-US" altLang="en-US" sz="2800" dirty="0"/>
              <a:t>Las EFS </a:t>
            </a:r>
            <a:r>
              <a:rPr lang="en-US" altLang="en-US" sz="2800" dirty="0" err="1"/>
              <a:t>pueden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emplear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varios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enfoques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metodológicos</a:t>
            </a:r>
            <a:r>
              <a:rPr lang="en-US" altLang="en-US" sz="2800" dirty="0"/>
              <a:t> para </a:t>
            </a:r>
            <a:r>
              <a:rPr lang="en-US" altLang="en-US" sz="2800" dirty="0" err="1"/>
              <a:t>identificar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áreas</a:t>
            </a:r>
            <a:r>
              <a:rPr lang="en-US" altLang="en-US" sz="2800" dirty="0"/>
              <a:t> de </a:t>
            </a:r>
            <a:r>
              <a:rPr lang="en-US" altLang="en-US" sz="2800" dirty="0" err="1"/>
              <a:t>riesgo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como</a:t>
            </a:r>
            <a:r>
              <a:rPr lang="en-US" altLang="en-US" sz="2800" dirty="0" smtClean="0"/>
              <a:t>:</a:t>
            </a:r>
          </a:p>
          <a:p>
            <a:pPr marL="274638" lvl="1" indent="0" algn="just">
              <a:buNone/>
              <a:defRPr/>
            </a:pPr>
            <a:endParaRPr lang="en-US" altLang="en-US" sz="2800" dirty="0"/>
          </a:p>
          <a:p>
            <a:pPr lvl="2" algn="just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sz="2800" dirty="0" err="1"/>
              <a:t>Analizar</a:t>
            </a:r>
            <a:r>
              <a:rPr lang="en-US" altLang="en-US" sz="2800" dirty="0"/>
              <a:t> los </a:t>
            </a:r>
            <a:r>
              <a:rPr lang="en-US" altLang="en-US" sz="2800" dirty="0" err="1"/>
              <a:t>resultados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individuales</a:t>
            </a:r>
            <a:r>
              <a:rPr lang="en-US" altLang="en-US" sz="2800" dirty="0"/>
              <a:t> de </a:t>
            </a:r>
            <a:r>
              <a:rPr lang="en-US" altLang="en-US" sz="2800" dirty="0" err="1"/>
              <a:t>una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auditoría</a:t>
            </a:r>
            <a:r>
              <a:rPr lang="en-US" altLang="en-US" sz="2800" dirty="0"/>
              <a:t> a fin de </a:t>
            </a:r>
            <a:r>
              <a:rPr lang="en-US" altLang="en-US" sz="2800" dirty="0" err="1"/>
              <a:t>definir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patrones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recurrentes</a:t>
            </a:r>
            <a:r>
              <a:rPr lang="en-US" altLang="en-US" sz="2800" dirty="0"/>
              <a:t> en los </a:t>
            </a:r>
            <a:r>
              <a:rPr lang="en-US" altLang="en-US" sz="2800" dirty="0" err="1"/>
              <a:t>hallazgos</a:t>
            </a:r>
            <a:r>
              <a:rPr lang="en-US" altLang="en-US" sz="2800" dirty="0"/>
              <a:t> de la </a:t>
            </a:r>
            <a:r>
              <a:rPr lang="en-US" altLang="en-US" sz="2800" dirty="0" err="1"/>
              <a:t>misma</a:t>
            </a:r>
            <a:r>
              <a:rPr lang="en-US" altLang="en-US" sz="2800" dirty="0" smtClean="0"/>
              <a:t>.</a:t>
            </a:r>
          </a:p>
          <a:p>
            <a:pPr lvl="2" algn="just" eaLnBrk="1" hangingPunct="1">
              <a:buFont typeface="Courier New" panose="02070309020205020404" pitchFamily="49" charset="0"/>
              <a:buChar char="o"/>
              <a:defRPr/>
            </a:pPr>
            <a:endParaRPr lang="en-US" altLang="en-US" sz="2800" dirty="0"/>
          </a:p>
          <a:p>
            <a:pPr lvl="2" algn="just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sz="2800" dirty="0" err="1"/>
              <a:t>Establecer</a:t>
            </a:r>
            <a:r>
              <a:rPr lang="en-US" altLang="en-US" sz="2800" dirty="0"/>
              <a:t> un </a:t>
            </a:r>
            <a:r>
              <a:rPr lang="en-US" altLang="en-US" sz="2800" dirty="0" err="1"/>
              <a:t>marco</a:t>
            </a:r>
            <a:r>
              <a:rPr lang="en-US" altLang="en-US" sz="2800" dirty="0"/>
              <a:t> de </a:t>
            </a:r>
            <a:r>
              <a:rPr lang="en-US" altLang="en-US" sz="2800" dirty="0" err="1"/>
              <a:t>evaluación</a:t>
            </a:r>
            <a:r>
              <a:rPr lang="en-US" altLang="en-US" sz="2800" dirty="0"/>
              <a:t> de </a:t>
            </a:r>
            <a:r>
              <a:rPr lang="en-US" altLang="en-US" sz="2800" dirty="0" err="1"/>
              <a:t>riesgos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que</a:t>
            </a:r>
            <a:r>
              <a:rPr lang="en-US" altLang="en-US" sz="2800" dirty="0"/>
              <a:t> combine un </a:t>
            </a:r>
            <a:r>
              <a:rPr lang="en-US" altLang="en-US" sz="2800" dirty="0" err="1"/>
              <a:t>análisis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cualitativo</a:t>
            </a:r>
            <a:r>
              <a:rPr lang="en-US" altLang="en-US" sz="2800" dirty="0"/>
              <a:t> y </a:t>
            </a:r>
            <a:r>
              <a:rPr lang="en-US" altLang="en-US" sz="2800" dirty="0" err="1"/>
              <a:t>cuantitativo</a:t>
            </a:r>
            <a:r>
              <a:rPr lang="en-US" altLang="en-US" sz="2800" dirty="0"/>
              <a:t>.</a:t>
            </a:r>
          </a:p>
          <a:p>
            <a:pPr marL="457200" lvl="1" indent="0" eaLnBrk="1" hangingPunct="1">
              <a:buNone/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sz="2400" dirty="0"/>
          </a:p>
          <a:p>
            <a:pPr lvl="1" eaLnBrk="1" hangingPunct="1">
              <a:defRPr/>
            </a:pPr>
            <a:endParaRPr lang="en-US" altLang="en-US" dirty="0"/>
          </a:p>
          <a:p>
            <a:pPr lvl="1" eaLnBrk="1" hangingPunct="1">
              <a:defRPr/>
            </a:pPr>
            <a:endParaRPr lang="en-US" altLang="en-US" dirty="0"/>
          </a:p>
          <a:p>
            <a:pPr lvl="1" eaLnBrk="1" hangingPunct="1">
              <a:defRPr/>
            </a:pPr>
            <a:endParaRPr lang="en-US" altLang="en-US" dirty="0"/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886450" y="1027114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2D0EC9-1FDD-4004-B9A7-65C0147D59BA}" type="slidenum">
              <a:rPr lang="en-US" altLang="es-MX" sz="1600">
                <a:solidFill>
                  <a:srgbClr val="7B989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s-MX" sz="1600">
              <a:solidFill>
                <a:srgbClr val="7B98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22025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247660" y="291560"/>
            <a:ext cx="8534400" cy="758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err="1" smtClean="0">
                <a:solidFill>
                  <a:srgbClr val="7B9899"/>
                </a:solidFill>
              </a:rPr>
              <a:t>Enfoques</a:t>
            </a:r>
            <a:r>
              <a:rPr lang="en-US" altLang="en-US" dirty="0" smtClean="0">
                <a:solidFill>
                  <a:srgbClr val="7B9899"/>
                </a:solidFill>
              </a:rPr>
              <a:t> </a:t>
            </a:r>
            <a:r>
              <a:rPr lang="en-US" altLang="en-US" dirty="0" err="1" smtClean="0">
                <a:solidFill>
                  <a:srgbClr val="7B9899"/>
                </a:solidFill>
              </a:rPr>
              <a:t>Empleados</a:t>
            </a:r>
            <a:r>
              <a:rPr lang="en-US" altLang="en-US" dirty="0" smtClean="0">
                <a:solidFill>
                  <a:srgbClr val="7B9899"/>
                </a:solidFill>
              </a:rPr>
              <a:t> en la </a:t>
            </a:r>
            <a:br>
              <a:rPr lang="en-US" altLang="en-US" dirty="0" smtClean="0">
                <a:solidFill>
                  <a:srgbClr val="7B9899"/>
                </a:solidFill>
              </a:rPr>
            </a:br>
            <a:r>
              <a:rPr lang="en-US" altLang="en-US" dirty="0" err="1" smtClean="0">
                <a:solidFill>
                  <a:srgbClr val="7B9899"/>
                </a:solidFill>
              </a:rPr>
              <a:t>Identificación</a:t>
            </a:r>
            <a:r>
              <a:rPr lang="en-US" altLang="en-US" dirty="0" smtClean="0">
                <a:solidFill>
                  <a:srgbClr val="7B9899"/>
                </a:solidFill>
              </a:rPr>
              <a:t> de </a:t>
            </a:r>
            <a:r>
              <a:rPr lang="en-US" altLang="en-US" dirty="0" err="1" smtClean="0">
                <a:solidFill>
                  <a:srgbClr val="7B9899"/>
                </a:solidFill>
              </a:rPr>
              <a:t>Áreas</a:t>
            </a:r>
            <a:r>
              <a:rPr lang="en-US" altLang="en-US" dirty="0" smtClean="0">
                <a:solidFill>
                  <a:srgbClr val="7B9899"/>
                </a:solidFill>
              </a:rPr>
              <a:t> de </a:t>
            </a:r>
            <a:r>
              <a:rPr lang="en-US" altLang="en-US" dirty="0" err="1" smtClean="0">
                <a:solidFill>
                  <a:srgbClr val="7B9899"/>
                </a:solidFill>
              </a:rPr>
              <a:t>Riesgo</a:t>
            </a:r>
            <a:endParaRPr lang="en-US" altLang="en-US" dirty="0" smtClean="0">
              <a:solidFill>
                <a:srgbClr val="7B9899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2008509" y="1527175"/>
            <a:ext cx="8504238" cy="4572000"/>
          </a:xfrm>
        </p:spPr>
        <p:txBody>
          <a:bodyPr>
            <a:normAutofit/>
          </a:bodyPr>
          <a:lstStyle/>
          <a:p>
            <a:pPr marL="274638" lvl="1" indent="0" algn="just">
              <a:buNone/>
              <a:defRPr/>
            </a:pPr>
            <a:r>
              <a:rPr lang="en-US" altLang="en-US" sz="2800" dirty="0"/>
              <a:t>Las EFS </a:t>
            </a:r>
            <a:r>
              <a:rPr lang="en-US" altLang="en-US" sz="2800" dirty="0" err="1"/>
              <a:t>pueden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emplear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varios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enfoques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metodológicos</a:t>
            </a:r>
            <a:r>
              <a:rPr lang="en-US" altLang="en-US" sz="2800" dirty="0"/>
              <a:t> para </a:t>
            </a:r>
            <a:r>
              <a:rPr lang="en-US" altLang="en-US" sz="2800" dirty="0" err="1"/>
              <a:t>identificar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áreas</a:t>
            </a:r>
            <a:r>
              <a:rPr lang="en-US" altLang="en-US" sz="2800" dirty="0"/>
              <a:t> de </a:t>
            </a:r>
            <a:r>
              <a:rPr lang="en-US" altLang="en-US" sz="2800" dirty="0" err="1"/>
              <a:t>riesgo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como</a:t>
            </a:r>
            <a:r>
              <a:rPr lang="en-US" altLang="en-US" sz="2800" dirty="0" smtClean="0"/>
              <a:t>:</a:t>
            </a:r>
          </a:p>
          <a:p>
            <a:pPr marL="274638" lvl="1" indent="0" algn="just">
              <a:buNone/>
              <a:defRPr/>
            </a:pPr>
            <a:endParaRPr lang="en-US" altLang="en-US" sz="2800" dirty="0"/>
          </a:p>
          <a:p>
            <a:pPr lvl="2" algn="just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sz="2800" dirty="0" err="1" smtClean="0"/>
              <a:t>Analizar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la </a:t>
            </a:r>
            <a:r>
              <a:rPr lang="en-US" altLang="en-US" sz="2800" dirty="0" err="1"/>
              <a:t>información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relevante</a:t>
            </a:r>
            <a:r>
              <a:rPr lang="en-US" altLang="en-US" sz="2800" dirty="0"/>
              <a:t> de </a:t>
            </a:r>
            <a:r>
              <a:rPr lang="en-US" altLang="en-US" sz="2800" dirty="0" err="1"/>
              <a:t>fuentes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externas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como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indicadores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sociales</a:t>
            </a:r>
            <a:r>
              <a:rPr lang="en-US" altLang="en-US" sz="2800" dirty="0"/>
              <a:t> y </a:t>
            </a:r>
            <a:r>
              <a:rPr lang="en-US" altLang="en-US" sz="2800" dirty="0" err="1"/>
              <a:t>económicos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tendencias</a:t>
            </a:r>
            <a:r>
              <a:rPr lang="en-US" altLang="en-US" sz="2800" dirty="0"/>
              <a:t> en </a:t>
            </a:r>
            <a:r>
              <a:rPr lang="en-US" altLang="en-US" sz="2800" dirty="0" err="1"/>
              <a:t>las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finanzas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públicas</a:t>
            </a:r>
            <a:r>
              <a:rPr lang="en-US" altLang="en-US" sz="2800" dirty="0"/>
              <a:t>, e </a:t>
            </a:r>
            <a:r>
              <a:rPr lang="en-US" altLang="en-US" sz="2800" dirty="0" err="1"/>
              <a:t>indicadores</a:t>
            </a:r>
            <a:r>
              <a:rPr lang="en-US" altLang="en-US" sz="2800" dirty="0"/>
              <a:t> de </a:t>
            </a:r>
            <a:r>
              <a:rPr lang="en-US" altLang="en-US" sz="2800" dirty="0" err="1"/>
              <a:t>servicio</a:t>
            </a:r>
            <a:r>
              <a:rPr lang="en-US" altLang="en-US" sz="2800" dirty="0"/>
              <a:t> al </a:t>
            </a:r>
            <a:r>
              <a:rPr lang="en-US" altLang="en-US" sz="2800" dirty="0" err="1"/>
              <a:t>público</a:t>
            </a:r>
            <a:r>
              <a:rPr lang="en-US" altLang="en-US" sz="2800" dirty="0" smtClean="0"/>
              <a:t>.</a:t>
            </a:r>
          </a:p>
          <a:p>
            <a:pPr lvl="2" algn="just" eaLnBrk="1" hangingPunct="1">
              <a:buFont typeface="Courier New" panose="02070309020205020404" pitchFamily="49" charset="0"/>
              <a:buChar char="o"/>
              <a:defRPr/>
            </a:pPr>
            <a:endParaRPr lang="en-US" altLang="en-US" sz="2800" dirty="0"/>
          </a:p>
          <a:p>
            <a:pPr lvl="2" algn="just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sz="2800" dirty="0" err="1"/>
              <a:t>Aplicar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encuestas</a:t>
            </a:r>
            <a:r>
              <a:rPr lang="en-US" altLang="en-US" sz="2800" dirty="0"/>
              <a:t> o </a:t>
            </a:r>
            <a:r>
              <a:rPr lang="en-US" altLang="en-US" sz="2800" dirty="0" err="1"/>
              <a:t>grupos</a:t>
            </a:r>
            <a:r>
              <a:rPr lang="en-US" altLang="en-US" sz="2800" dirty="0"/>
              <a:t> de </a:t>
            </a:r>
            <a:r>
              <a:rPr lang="en-US" altLang="en-US" sz="2800" dirty="0" err="1"/>
              <a:t>discusión</a:t>
            </a:r>
            <a:r>
              <a:rPr lang="en-US" altLang="en-US" sz="2800" dirty="0"/>
              <a:t> entre </a:t>
            </a:r>
            <a:r>
              <a:rPr lang="en-US" altLang="en-US" sz="2800" dirty="0" err="1"/>
              <a:t>partes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interesadas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relevantes</a:t>
            </a:r>
            <a:r>
              <a:rPr lang="en-US" altLang="en-US" sz="2800" dirty="0"/>
              <a:t>.</a:t>
            </a:r>
          </a:p>
          <a:p>
            <a:pPr lvl="1"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sz="2400" dirty="0"/>
          </a:p>
          <a:p>
            <a:pPr lvl="1" eaLnBrk="1" hangingPunct="1">
              <a:defRPr/>
            </a:pPr>
            <a:endParaRPr lang="en-US" altLang="en-US" dirty="0"/>
          </a:p>
          <a:p>
            <a:pPr lvl="1" eaLnBrk="1" hangingPunct="1">
              <a:defRPr/>
            </a:pPr>
            <a:endParaRPr lang="en-US" altLang="en-US" dirty="0"/>
          </a:p>
          <a:p>
            <a:pPr lvl="1" eaLnBrk="1" hangingPunct="1">
              <a:defRPr/>
            </a:pPr>
            <a:endParaRPr lang="en-US" altLang="en-US" dirty="0"/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886450" y="1027114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2D0EC9-1FDD-4004-B9A7-65C0147D59BA}" type="slidenum">
              <a:rPr lang="en-US" altLang="es-MX" sz="1600">
                <a:solidFill>
                  <a:srgbClr val="7B989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s-MX" sz="1600">
              <a:solidFill>
                <a:srgbClr val="7B98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718086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solidFill>
                  <a:srgbClr val="7B9899"/>
                </a:solidFill>
              </a:rPr>
              <a:t>Usuarios de Información de Riesgo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2078849" y="1527175"/>
            <a:ext cx="8504238" cy="45720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dirty="0" err="1" smtClean="0"/>
              <a:t>Agencias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responsables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atender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áreas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riesgo</a:t>
            </a:r>
            <a:r>
              <a:rPr lang="en-US" altLang="en-US" dirty="0" smtClean="0"/>
              <a:t>.</a:t>
            </a:r>
          </a:p>
          <a:p>
            <a:pPr algn="just" eaLnBrk="1" hangingPunct="1"/>
            <a:r>
              <a:rPr lang="en-US" altLang="en-US" dirty="0" err="1" smtClean="0"/>
              <a:t>Legislaturas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consideran</a:t>
            </a:r>
            <a:r>
              <a:rPr lang="en-US" altLang="en-US" dirty="0" smtClean="0"/>
              <a:t> la </a:t>
            </a:r>
            <a:r>
              <a:rPr lang="en-US" altLang="en-US" dirty="0" err="1" smtClean="0"/>
              <a:t>elaboración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presupuestos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iniciativas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legislativas</a:t>
            </a:r>
            <a:r>
              <a:rPr lang="en-US" altLang="en-US" dirty="0" smtClean="0"/>
              <a:t> para </a:t>
            </a:r>
            <a:r>
              <a:rPr lang="en-US" altLang="en-US" dirty="0" err="1" smtClean="0"/>
              <a:t>mitigar</a:t>
            </a:r>
            <a:r>
              <a:rPr lang="en-US" altLang="en-US" dirty="0" smtClean="0"/>
              <a:t> los </a:t>
            </a:r>
            <a:r>
              <a:rPr lang="en-US" altLang="en-US" dirty="0" err="1" smtClean="0"/>
              <a:t>riesgos</a:t>
            </a:r>
            <a:r>
              <a:rPr lang="en-US" altLang="en-US" dirty="0" smtClean="0"/>
              <a:t>.</a:t>
            </a:r>
          </a:p>
          <a:p>
            <a:pPr algn="just" eaLnBrk="1" hangingPunct="1"/>
            <a:r>
              <a:rPr lang="en-US" altLang="en-US" dirty="0" err="1" smtClean="0"/>
              <a:t>Planeación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priorización</a:t>
            </a:r>
            <a:r>
              <a:rPr lang="en-US" altLang="en-US" dirty="0" smtClean="0"/>
              <a:t> de las EFS e </a:t>
            </a:r>
            <a:r>
              <a:rPr lang="en-US" altLang="en-US" dirty="0" err="1" smtClean="0"/>
              <a:t>inspectores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generales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respecto</a:t>
            </a:r>
            <a:r>
              <a:rPr lang="en-US" altLang="en-US" dirty="0" smtClean="0"/>
              <a:t> al </a:t>
            </a:r>
            <a:r>
              <a:rPr lang="en-US" altLang="en-US" dirty="0" err="1" smtClean="0"/>
              <a:t>trabajo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auditoría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futuro</a:t>
            </a:r>
            <a:r>
              <a:rPr lang="en-US" altLang="en-US" dirty="0" smtClean="0"/>
              <a:t> para </a:t>
            </a:r>
            <a:r>
              <a:rPr lang="en-US" altLang="en-US" dirty="0" err="1" smtClean="0"/>
              <a:t>asegurar</a:t>
            </a:r>
            <a:r>
              <a:rPr lang="en-US" altLang="en-US" dirty="0" smtClean="0"/>
              <a:t> que se </a:t>
            </a:r>
            <a:r>
              <a:rPr lang="en-US" altLang="en-US" dirty="0" err="1" smtClean="0"/>
              <a:t>atiendan</a:t>
            </a:r>
            <a:r>
              <a:rPr lang="en-US" altLang="en-US" dirty="0" smtClean="0"/>
              <a:t> los </a:t>
            </a:r>
            <a:r>
              <a:rPr lang="en-US" altLang="en-US" dirty="0" err="1" smtClean="0"/>
              <a:t>problemas</a:t>
            </a:r>
            <a:r>
              <a:rPr lang="en-US" altLang="en-US" dirty="0" smtClean="0"/>
              <a:t>.</a:t>
            </a:r>
          </a:p>
          <a:p>
            <a:pPr algn="just"/>
            <a:r>
              <a:rPr lang="en-US" altLang="en-US" dirty="0" err="1" smtClean="0"/>
              <a:t>Investigadores</a:t>
            </a:r>
            <a:r>
              <a:rPr lang="en-US" altLang="en-US" dirty="0" smtClean="0"/>
              <a:t> que </a:t>
            </a:r>
            <a:r>
              <a:rPr lang="en-US" altLang="en-US" dirty="0" err="1"/>
              <a:t>evalúen</a:t>
            </a:r>
            <a:r>
              <a:rPr lang="en-US" altLang="en-US" dirty="0"/>
              <a:t> </a:t>
            </a:r>
            <a:r>
              <a:rPr lang="en-US" altLang="en-US" dirty="0" smtClean="0"/>
              <a:t>el </a:t>
            </a:r>
            <a:r>
              <a:rPr lang="en-US" altLang="en-US" dirty="0" err="1" smtClean="0"/>
              <a:t>desempeño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programa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sus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políticas</a:t>
            </a:r>
            <a:r>
              <a:rPr lang="en-US" altLang="en-US" dirty="0" smtClean="0"/>
              <a:t>.</a:t>
            </a:r>
          </a:p>
          <a:p>
            <a:pPr algn="just" eaLnBrk="1" hangingPunct="1"/>
            <a:r>
              <a:rPr lang="en-US" altLang="en-US" dirty="0" err="1" smtClean="0"/>
              <a:t>Ciudadanos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obtienen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transparencia</a:t>
            </a:r>
            <a:r>
              <a:rPr lang="en-US" altLang="en-US" dirty="0" smtClean="0"/>
              <a:t> en los </a:t>
            </a:r>
            <a:r>
              <a:rPr lang="en-US" altLang="en-US" dirty="0" err="1" smtClean="0"/>
              <a:t>programas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operaciones</a:t>
            </a:r>
            <a:r>
              <a:rPr lang="en-US" altLang="en-US" dirty="0" smtClean="0"/>
              <a:t> del sector </a:t>
            </a:r>
            <a:r>
              <a:rPr lang="en-US" altLang="en-US" dirty="0" err="1" smtClean="0"/>
              <a:t>público</a:t>
            </a:r>
            <a:r>
              <a:rPr lang="en-US" altLang="en-US" dirty="0" smtClean="0"/>
              <a:t>.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886450" y="1027114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2192CB-E92D-4F1B-B538-6F58646C0EFE}" type="slidenum">
              <a:rPr lang="en-US" altLang="es-MX" sz="1600">
                <a:solidFill>
                  <a:srgbClr val="7B989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s-MX" sz="1600">
              <a:solidFill>
                <a:srgbClr val="7B98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54004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ema de Office">
  <a:themeElements>
    <a:clrScheme name="Personalizado 1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2186</Words>
  <Application>Microsoft Office PowerPoint</Application>
  <PresentationFormat>Widescreen</PresentationFormat>
  <Paragraphs>269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Georgia</vt:lpstr>
      <vt:lpstr>Wingdings 2</vt:lpstr>
      <vt:lpstr>Tema de Office</vt:lpstr>
      <vt:lpstr>PowerPoint Presentation</vt:lpstr>
      <vt:lpstr>Introducción</vt:lpstr>
      <vt:lpstr>Introducción</vt:lpstr>
      <vt:lpstr>Definición de las Áreas de Riesgo  en el Sector Público</vt:lpstr>
      <vt:lpstr>Factores que Afectan los Riesgos  en el Sector Público</vt:lpstr>
      <vt:lpstr>Factores que Afectan los Riesgos  en el Sector Público</vt:lpstr>
      <vt:lpstr>Enfoques Empleados en la  Identificación de Áreas de Riesgo</vt:lpstr>
      <vt:lpstr>Enfoques Empleados en la  Identificación de Áreas de Riesgo</vt:lpstr>
      <vt:lpstr>Usuarios de Información de Riesgo</vt:lpstr>
      <vt:lpstr>Estudios de Caso de la EFS: GAO</vt:lpstr>
      <vt:lpstr>Estudios de Caso de la EFS: GAO</vt:lpstr>
      <vt:lpstr>Estudios de Caso de la EFS: GAO</vt:lpstr>
      <vt:lpstr>Estudios de Caso de la EFS: GAO</vt:lpstr>
      <vt:lpstr>Estudios de Caso de la EFS: GAO</vt:lpstr>
      <vt:lpstr>Estudios de Caso de la EFS: GAO</vt:lpstr>
      <vt:lpstr>Estudios de Caso de la EFS: GAO</vt:lpstr>
      <vt:lpstr>Estudios de Caso de la EFS: GAO</vt:lpstr>
      <vt:lpstr>Estudios de Caso de la EFS: GAO</vt:lpstr>
      <vt:lpstr>Estudios de Caso de la EFS: GAO</vt:lpstr>
      <vt:lpstr>Estudios de Caso de la EFS: GAO</vt:lpstr>
      <vt:lpstr>Estudios de Caso de la EFS: ASF</vt:lpstr>
      <vt:lpstr>Estudios de Caso de la EFS: ASF</vt:lpstr>
      <vt:lpstr>Estudios de Caso de la EFS: ASF</vt:lpstr>
      <vt:lpstr>Estudios de Caso de la EFS: ASF</vt:lpstr>
      <vt:lpstr>Estudios de Caso de la EFS: ASF</vt:lpstr>
      <vt:lpstr>Estudios de Caso de la EFS: ASF</vt:lpstr>
      <vt:lpstr>Estudios de Caso de la EFS: Conclusión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Boris Galvez Guzman</dc:creator>
  <cp:lastModifiedBy>Olacefs</cp:lastModifiedBy>
  <cp:revision>42</cp:revision>
  <dcterms:created xsi:type="dcterms:W3CDTF">2016-09-28T13:31:00Z</dcterms:created>
  <dcterms:modified xsi:type="dcterms:W3CDTF">2016-10-18T19:47:09Z</dcterms:modified>
</cp:coreProperties>
</file>