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310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3" r:id="rId10"/>
    <p:sldId id="322" r:id="rId11"/>
    <p:sldId id="324" r:id="rId12"/>
    <p:sldId id="326" r:id="rId13"/>
    <p:sldId id="312" r:id="rId14"/>
    <p:sldId id="332" r:id="rId15"/>
    <p:sldId id="333" r:id="rId16"/>
    <p:sldId id="327" r:id="rId17"/>
    <p:sldId id="328" r:id="rId18"/>
    <p:sldId id="330" r:id="rId19"/>
    <p:sldId id="329" r:id="rId20"/>
    <p:sldId id="331" r:id="rId21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19"/>
    <a:srgbClr val="000099"/>
    <a:srgbClr val="FF5050"/>
    <a:srgbClr val="996633"/>
    <a:srgbClr val="FFFF66"/>
    <a:srgbClr val="FFFF3B"/>
    <a:srgbClr val="FFFF99"/>
    <a:srgbClr val="009900"/>
    <a:srgbClr val="0080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5737" autoAdjust="0"/>
  </p:normalViewPr>
  <p:slideViewPr>
    <p:cSldViewPr>
      <p:cViewPr>
        <p:scale>
          <a:sx n="66" d="100"/>
          <a:sy n="66" d="100"/>
        </p:scale>
        <p:origin x="-14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16DCB2-D459-442E-8473-75107B311987}" type="datetimeFigureOut">
              <a:rPr lang="es-DO" smtClean="0"/>
              <a:t>18/10/2016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3441B4-7684-4DCB-828D-F7039E1AF9B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98486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40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37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90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08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42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09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03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45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53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12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9CCF-E91C-483C-9A93-ED42153B8835}" type="datetimeFigureOut">
              <a:rPr lang="es-ES" smtClean="0"/>
              <a:t>18/10/2016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3F36-AE06-4BCB-B47C-FA50C0F461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95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mailto:jmarcelo_palermo@hotmail.co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hyperlink" Target="http://www.olacef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http://www.olacefs.com/wp-content/uploads/2015/01/logo_es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39552" y="1484784"/>
            <a:ext cx="8064896" cy="4032448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 smtClean="0"/>
              <a:t>Objetivos de Desarrollo  Sostenible</a:t>
            </a:r>
          </a:p>
          <a:p>
            <a:pPr algn="ctr"/>
            <a:endParaRPr lang="es-HN" sz="2800" b="1" dirty="0"/>
          </a:p>
          <a:p>
            <a:pPr algn="ctr"/>
            <a:r>
              <a:rPr lang="es-HN" sz="5400" b="1" dirty="0" smtClean="0"/>
              <a:t>ODS</a:t>
            </a:r>
          </a:p>
          <a:p>
            <a:pPr algn="ctr"/>
            <a:r>
              <a:rPr lang="es-HN" dirty="0" smtClean="0"/>
              <a:t> </a:t>
            </a:r>
          </a:p>
          <a:p>
            <a:pPr algn="ctr"/>
            <a:r>
              <a:rPr lang="es-HN" sz="3200" b="1" dirty="0" smtClean="0"/>
              <a:t>Un </a:t>
            </a:r>
            <a:r>
              <a:rPr lang="es-HN" sz="4000" b="1" dirty="0" smtClean="0"/>
              <a:t>NUEVO RETO</a:t>
            </a:r>
            <a:r>
              <a:rPr lang="es-HN" sz="3200" b="1" dirty="0" smtClean="0"/>
              <a:t>,  en la ESTRATEGIAS de las</a:t>
            </a:r>
          </a:p>
          <a:p>
            <a:pPr algn="ctr"/>
            <a:r>
              <a:rPr lang="es-HN" sz="3200" b="1" dirty="0" smtClean="0"/>
              <a:t> </a:t>
            </a:r>
          </a:p>
          <a:p>
            <a:pPr algn="ctr"/>
            <a:r>
              <a:rPr lang="es-HN" sz="4800" b="1" dirty="0" smtClean="0"/>
              <a:t>ENTIDADES FISCALIZADORAS?</a:t>
            </a:r>
            <a:r>
              <a:rPr lang="es-HN" sz="4000" b="1" dirty="0" smtClean="0"/>
              <a:t>.</a:t>
            </a:r>
            <a:endParaRPr lang="es-HN" sz="4000" b="1" dirty="0"/>
          </a:p>
        </p:txBody>
      </p:sp>
    </p:spTree>
    <p:extLst>
      <p:ext uri="{BB962C8B-B14F-4D97-AF65-F5344CB8AC3E}">
        <p14:creationId xmlns:p14="http://schemas.microsoft.com/office/powerpoint/2010/main" val="32409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1412776"/>
            <a:ext cx="8262156" cy="5423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s-HN" sz="2400" b="1" dirty="0">
                <a:solidFill>
                  <a:prstClr val="white"/>
                </a:solidFill>
              </a:rPr>
              <a:t>S</a:t>
            </a:r>
            <a:r>
              <a:rPr lang="es-HN" sz="2400" b="1" dirty="0" smtClean="0">
                <a:solidFill>
                  <a:prstClr val="white"/>
                </a:solidFill>
              </a:rPr>
              <a:t>on </a:t>
            </a:r>
            <a:r>
              <a:rPr lang="es-HN" sz="2800" dirty="0" smtClean="0">
                <a:solidFill>
                  <a:prstClr val="white"/>
                </a:solidFill>
              </a:rPr>
              <a:t>17</a:t>
            </a:r>
            <a:r>
              <a:rPr lang="es-HN" sz="2400" dirty="0" smtClean="0">
                <a:solidFill>
                  <a:prstClr val="white"/>
                </a:solidFill>
              </a:rPr>
              <a:t> </a:t>
            </a:r>
            <a:r>
              <a:rPr lang="es-HN" sz="2800" dirty="0" smtClean="0">
                <a:solidFill>
                  <a:prstClr val="white"/>
                </a:solidFill>
              </a:rPr>
              <a:t>ODS</a:t>
            </a:r>
            <a:r>
              <a:rPr lang="es-HN" sz="2400" dirty="0" smtClean="0">
                <a:solidFill>
                  <a:prstClr val="white"/>
                </a:solidFill>
              </a:rPr>
              <a:t> que integran la </a:t>
            </a:r>
            <a:r>
              <a:rPr lang="es-HN" sz="2400" b="1" dirty="0" smtClean="0">
                <a:solidFill>
                  <a:prstClr val="white"/>
                </a:solidFill>
              </a:rPr>
              <a:t>AGENDA 2030</a:t>
            </a:r>
          </a:p>
          <a:p>
            <a:pPr lvl="0" algn="ctr"/>
            <a:endParaRPr lang="es-HN" sz="2000" b="1" dirty="0" smtClean="0">
              <a:solidFill>
                <a:prstClr val="white"/>
              </a:solidFill>
            </a:endParaRPr>
          </a:p>
          <a:p>
            <a:pPr lvl="0" algn="ctr"/>
            <a:endParaRPr lang="es-HN" sz="2400" b="1" dirty="0" smtClean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7" y="1916832"/>
            <a:ext cx="8052445" cy="49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3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22527" y="1302627"/>
            <a:ext cx="820891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HN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es-HN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83567" y="1393706"/>
            <a:ext cx="7747871" cy="51464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HN" b="1" dirty="0">
                <a:solidFill>
                  <a:schemeClr val="bg1"/>
                </a:solidFill>
              </a:rPr>
              <a:t>¿</a:t>
            </a:r>
            <a:r>
              <a:rPr lang="es-HN" b="1" dirty="0" smtClean="0">
                <a:solidFill>
                  <a:schemeClr val="bg1"/>
                </a:solidFill>
              </a:rPr>
              <a:t>Cuáles son los</a:t>
            </a:r>
            <a:r>
              <a:rPr lang="es-HN" sz="4400" b="1" dirty="0" smtClean="0">
                <a:solidFill>
                  <a:schemeClr val="bg1"/>
                </a:solidFill>
              </a:rPr>
              <a:t> 2 </a:t>
            </a:r>
            <a:r>
              <a:rPr lang="es-HN" b="1" dirty="0" smtClean="0">
                <a:solidFill>
                  <a:schemeClr val="bg1"/>
                </a:solidFill>
              </a:rPr>
              <a:t>Principios básicos sobre los cuales los ODS fueron construidos?</a:t>
            </a:r>
            <a:endParaRPr lang="es-HN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s-HN" sz="3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HN" sz="3000" b="1" dirty="0" smtClean="0">
                <a:solidFill>
                  <a:schemeClr val="bg1"/>
                </a:solidFill>
              </a:rPr>
              <a:t>UNIVERSALIDAD:</a:t>
            </a:r>
            <a:r>
              <a:rPr lang="es-HN" sz="2800" b="1" dirty="0" smtClean="0">
                <a:solidFill>
                  <a:schemeClr val="bg1"/>
                </a:solidFill>
              </a:rPr>
              <a:t> </a:t>
            </a:r>
            <a:r>
              <a:rPr lang="es-HN" sz="2800" b="1" dirty="0">
                <a:solidFill>
                  <a:schemeClr val="bg1"/>
                </a:solidFill>
              </a:rPr>
              <a:t>Hay responsabilidades para </a:t>
            </a:r>
            <a:r>
              <a:rPr lang="es-HN" sz="2800" b="1" dirty="0" smtClean="0">
                <a:solidFill>
                  <a:schemeClr val="bg1"/>
                </a:solidFill>
              </a:rPr>
              <a:t>TODOS los países </a:t>
            </a:r>
            <a:r>
              <a:rPr lang="es-HN" sz="2800" dirty="0" smtClean="0">
                <a:solidFill>
                  <a:schemeClr val="bg1"/>
                </a:solidFill>
              </a:rPr>
              <a:t>de reportar </a:t>
            </a:r>
            <a:r>
              <a:rPr lang="es-HN" sz="2800" dirty="0">
                <a:solidFill>
                  <a:schemeClr val="bg1"/>
                </a:solidFill>
              </a:rPr>
              <a:t>al sistema internacional de NNUU</a:t>
            </a:r>
            <a:r>
              <a:rPr lang="es-HN" sz="28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s-HN" sz="28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HN" sz="2800" b="1" dirty="0" smtClean="0">
                <a:solidFill>
                  <a:schemeClr val="bg1"/>
                </a:solidFill>
              </a:rPr>
              <a:t>INTEGRALIDAD</a:t>
            </a:r>
            <a:r>
              <a:rPr lang="es-HN" sz="2800" dirty="0" smtClean="0">
                <a:solidFill>
                  <a:schemeClr val="bg1"/>
                </a:solidFill>
              </a:rPr>
              <a:t>. </a:t>
            </a:r>
            <a:r>
              <a:rPr lang="es-HN" sz="2800" dirty="0">
                <a:solidFill>
                  <a:schemeClr val="bg1"/>
                </a:solidFill>
              </a:rPr>
              <a:t>No pueden abordarse los objetivos de manera </a:t>
            </a:r>
            <a:r>
              <a:rPr lang="es-HN" sz="2800" dirty="0" smtClean="0">
                <a:solidFill>
                  <a:schemeClr val="bg1"/>
                </a:solidFill>
              </a:rPr>
              <a:t>independiente</a:t>
            </a:r>
            <a:r>
              <a:rPr lang="es-HN" sz="2800" b="1" dirty="0" smtClean="0">
                <a:solidFill>
                  <a:schemeClr val="bg1"/>
                </a:solidFill>
              </a:rPr>
              <a:t>. </a:t>
            </a:r>
            <a:r>
              <a:rPr lang="es-HN" sz="2800" dirty="0" smtClean="0">
                <a:solidFill>
                  <a:schemeClr val="bg1"/>
                </a:solidFill>
              </a:rPr>
              <a:t>Se </a:t>
            </a:r>
            <a:r>
              <a:rPr lang="es-HN" sz="2800" dirty="0">
                <a:solidFill>
                  <a:schemeClr val="bg1"/>
                </a:solidFill>
              </a:rPr>
              <a:t>parte de un </a:t>
            </a:r>
            <a:r>
              <a:rPr lang="es-HN" sz="2800" b="1" dirty="0">
                <a:solidFill>
                  <a:schemeClr val="bg1"/>
                </a:solidFill>
              </a:rPr>
              <a:t>principio de </a:t>
            </a:r>
            <a:r>
              <a:rPr lang="es-HN" sz="2800" b="1" dirty="0" smtClean="0">
                <a:solidFill>
                  <a:schemeClr val="bg1"/>
                </a:solidFill>
              </a:rPr>
              <a:t>interrelación </a:t>
            </a:r>
            <a:r>
              <a:rPr lang="es-HN" sz="2800" dirty="0" smtClean="0">
                <a:solidFill>
                  <a:schemeClr val="bg1"/>
                </a:solidFill>
              </a:rPr>
              <a:t>que </a:t>
            </a:r>
            <a:r>
              <a:rPr lang="es-HN" sz="2800" dirty="0">
                <a:solidFill>
                  <a:schemeClr val="bg1"/>
                </a:solidFill>
              </a:rPr>
              <a:t>se </a:t>
            </a:r>
            <a:r>
              <a:rPr lang="es-HN" sz="2800" b="1" dirty="0" smtClean="0">
                <a:solidFill>
                  <a:schemeClr val="bg1"/>
                </a:solidFill>
              </a:rPr>
              <a:t>retroalimenta </a:t>
            </a:r>
            <a:r>
              <a:rPr lang="es-HN" sz="2800" b="1" dirty="0">
                <a:solidFill>
                  <a:schemeClr val="bg1"/>
                </a:solidFill>
              </a:rPr>
              <a:t>sinérgicamente. </a:t>
            </a:r>
          </a:p>
          <a:p>
            <a:pPr>
              <a:buFont typeface="Wingdings" pitchFamily="2" charset="2"/>
              <a:buChar char="Ø"/>
            </a:pPr>
            <a:endParaRPr lang="es-H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22527" y="1302627"/>
            <a:ext cx="820891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HN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es-HN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22527" y="1302627"/>
            <a:ext cx="8208911" cy="5438741"/>
          </a:xfrm>
          <a:solidFill>
            <a:srgbClr val="996633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HN" b="1" dirty="0" smtClean="0">
                <a:solidFill>
                  <a:schemeClr val="bg1"/>
                </a:solidFill>
              </a:rPr>
              <a:t>¿Cuáles son las </a:t>
            </a:r>
            <a:r>
              <a:rPr lang="es-HN" sz="3500" b="1" dirty="0" smtClean="0">
                <a:solidFill>
                  <a:schemeClr val="bg1"/>
                </a:solidFill>
              </a:rPr>
              <a:t>Estrategias Regionales y Nacionales</a:t>
            </a:r>
            <a:r>
              <a:rPr lang="es-HN" sz="4000" b="1" dirty="0" smtClean="0">
                <a:solidFill>
                  <a:schemeClr val="bg1"/>
                </a:solidFill>
              </a:rPr>
              <a:t>, </a:t>
            </a:r>
            <a:r>
              <a:rPr lang="es-HN" sz="3600" dirty="0" smtClean="0">
                <a:solidFill>
                  <a:schemeClr val="bg1"/>
                </a:solidFill>
              </a:rPr>
              <a:t>para </a:t>
            </a:r>
            <a:r>
              <a:rPr lang="es-HN" sz="3000" b="1" dirty="0" smtClean="0">
                <a:solidFill>
                  <a:schemeClr val="bg1"/>
                </a:solidFill>
              </a:rPr>
              <a:t>AL </a:t>
            </a:r>
            <a:r>
              <a:rPr lang="es-HN" sz="3000" dirty="0" smtClean="0">
                <a:solidFill>
                  <a:schemeClr val="bg1"/>
                </a:solidFill>
              </a:rPr>
              <a:t>y el </a:t>
            </a:r>
            <a:r>
              <a:rPr lang="es-HN" sz="3000" b="1" dirty="0" smtClean="0">
                <a:solidFill>
                  <a:schemeClr val="bg1"/>
                </a:solidFill>
              </a:rPr>
              <a:t>Caribe</a:t>
            </a:r>
            <a:r>
              <a:rPr lang="es-HN" sz="3600" dirty="0" smtClean="0">
                <a:solidFill>
                  <a:schemeClr val="bg1"/>
                </a:solidFill>
              </a:rPr>
              <a:t>?  </a:t>
            </a: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Apoyo en materia de </a:t>
            </a:r>
            <a:r>
              <a:rPr lang="es-HN" sz="2800" b="1" dirty="0" smtClean="0">
                <a:solidFill>
                  <a:schemeClr val="bg1"/>
                </a:solidFill>
              </a:rPr>
              <a:t>ABOGACÍA Y POSICIONAMIENTO  en Agenda </a:t>
            </a:r>
            <a:r>
              <a:rPr lang="es-HN" sz="2800" dirty="0" smtClean="0">
                <a:solidFill>
                  <a:schemeClr val="bg1"/>
                </a:solidFill>
              </a:rPr>
              <a:t>de los </a:t>
            </a:r>
            <a:r>
              <a:rPr lang="es-HN" sz="2800" b="1" dirty="0" smtClean="0">
                <a:solidFill>
                  <a:schemeClr val="bg1"/>
                </a:solidFill>
              </a:rPr>
              <a:t>ODS</a:t>
            </a:r>
            <a:r>
              <a:rPr lang="es-HN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HN" sz="2800" dirty="0">
                <a:solidFill>
                  <a:schemeClr val="bg1"/>
                </a:solidFill>
              </a:rPr>
              <a:t>Apoyo a los procesos de </a:t>
            </a:r>
            <a:r>
              <a:rPr lang="es-HN" sz="2800" b="1" dirty="0" smtClean="0">
                <a:solidFill>
                  <a:schemeClr val="bg1"/>
                </a:solidFill>
              </a:rPr>
              <a:t>GOBERNANZA,</a:t>
            </a:r>
            <a:r>
              <a:rPr lang="es-HN" sz="2800" b="1" dirty="0">
                <a:solidFill>
                  <a:schemeClr val="bg1"/>
                </a:solidFill>
              </a:rPr>
              <a:t> PARTICIPACIÓN </a:t>
            </a:r>
            <a:r>
              <a:rPr lang="es-HN" sz="2800" b="1" dirty="0" smtClean="0">
                <a:solidFill>
                  <a:schemeClr val="bg1"/>
                </a:solidFill>
              </a:rPr>
              <a:t>SOCIAL y TRANSPARENCIA.</a:t>
            </a:r>
            <a:endParaRPr lang="es-HN" sz="28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Apoyo a los procesos de </a:t>
            </a:r>
            <a:r>
              <a:rPr lang="es-HN" sz="2800" b="1" dirty="0" smtClean="0">
                <a:solidFill>
                  <a:schemeClr val="bg1"/>
                </a:solidFill>
              </a:rPr>
              <a:t>INTEGRACIÓN</a:t>
            </a:r>
            <a:r>
              <a:rPr lang="es-HN" sz="2800" dirty="0" smtClean="0">
                <a:solidFill>
                  <a:schemeClr val="bg1"/>
                </a:solidFill>
              </a:rPr>
              <a:t> de</a:t>
            </a:r>
            <a:r>
              <a:rPr lang="es-HN" sz="2800" b="1" dirty="0" smtClean="0">
                <a:solidFill>
                  <a:schemeClr val="bg1"/>
                </a:solidFill>
              </a:rPr>
              <a:t> ODS </a:t>
            </a:r>
            <a:r>
              <a:rPr lang="es-HN" sz="2800" dirty="0" smtClean="0">
                <a:solidFill>
                  <a:schemeClr val="bg1"/>
                </a:solidFill>
              </a:rPr>
              <a:t>a la </a:t>
            </a:r>
            <a:r>
              <a:rPr lang="es-HN" sz="2800" b="1" dirty="0" smtClean="0">
                <a:solidFill>
                  <a:schemeClr val="bg1"/>
                </a:solidFill>
              </a:rPr>
              <a:t>PLANIFICACIÓN, </a:t>
            </a:r>
            <a:r>
              <a:rPr lang="es-HN" sz="2800" dirty="0" smtClean="0">
                <a:solidFill>
                  <a:schemeClr val="bg1"/>
                </a:solidFill>
              </a:rPr>
              <a:t>regional </a:t>
            </a:r>
            <a:r>
              <a:rPr lang="es-HN" sz="2800" dirty="0">
                <a:solidFill>
                  <a:schemeClr val="bg1"/>
                </a:solidFill>
              </a:rPr>
              <a:t>y nacionales.</a:t>
            </a:r>
            <a:endParaRPr lang="es-HN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Apoyo a la </a:t>
            </a:r>
            <a:r>
              <a:rPr lang="es-HN" sz="2800" b="1" dirty="0" smtClean="0">
                <a:solidFill>
                  <a:schemeClr val="bg1"/>
                </a:solidFill>
              </a:rPr>
              <a:t>PREVISIÓN PRESUPUESTARIA</a:t>
            </a:r>
            <a:r>
              <a:rPr lang="es-HN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Apoyo a los proceso de </a:t>
            </a:r>
            <a:r>
              <a:rPr lang="es-HN" sz="2800" b="1" dirty="0" smtClean="0">
                <a:solidFill>
                  <a:schemeClr val="bg1"/>
                </a:solidFill>
              </a:rPr>
              <a:t>PRIORIZACION Y SECUENCIALIDAD</a:t>
            </a:r>
            <a:r>
              <a:rPr lang="es-HN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Apoyo a los procesos </a:t>
            </a:r>
            <a:r>
              <a:rPr lang="es-HN" sz="2800" b="1" dirty="0" smtClean="0">
                <a:solidFill>
                  <a:schemeClr val="bg1"/>
                </a:solidFill>
              </a:rPr>
              <a:t>de SEGUIMIENTO, MONITOREOY EVALUACIÓN Y REPORTE.</a:t>
            </a:r>
          </a:p>
        </p:txBody>
      </p:sp>
    </p:spTree>
    <p:extLst>
      <p:ext uri="{BB962C8B-B14F-4D97-AF65-F5344CB8AC3E}">
        <p14:creationId xmlns:p14="http://schemas.microsoft.com/office/powerpoint/2010/main" val="19715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pic>
        <p:nvPicPr>
          <p:cNvPr id="4" name="Picture 2" descr="C:\Users\user\AppData\Local\Temp\Rar$DI40.600\1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22" y="3429000"/>
            <a:ext cx="281022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29000"/>
            <a:ext cx="2592288" cy="286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683568" y="1700808"/>
            <a:ext cx="8030325" cy="1152128"/>
          </a:xfrm>
          <a:prstGeom prst="rect">
            <a:avLst/>
          </a:prstGeom>
          <a:solidFill>
            <a:srgbClr val="FF19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2000" dirty="0" smtClean="0"/>
              <a:t>En cuales  de estos </a:t>
            </a:r>
            <a:r>
              <a:rPr lang="es-HN" sz="2800" dirty="0" smtClean="0"/>
              <a:t>Objetivos de Desarrollo </a:t>
            </a:r>
            <a:r>
              <a:rPr lang="es-HN" sz="2000" b="1" dirty="0" smtClean="0"/>
              <a:t>podríamos basarnos  </a:t>
            </a:r>
          </a:p>
          <a:p>
            <a:pPr algn="ctr"/>
            <a:endParaRPr lang="es-HN" sz="2000" b="1" dirty="0"/>
          </a:p>
          <a:p>
            <a:pPr algn="ctr"/>
            <a:r>
              <a:rPr lang="es-HN" sz="2000" b="1" dirty="0" smtClean="0"/>
              <a:t>desde las </a:t>
            </a:r>
            <a:r>
              <a:rPr lang="es-HN" sz="3200" b="1" dirty="0" smtClean="0"/>
              <a:t>EFS ?</a:t>
            </a:r>
            <a:endParaRPr lang="es-HN" sz="3200" b="1" dirty="0"/>
          </a:p>
        </p:txBody>
      </p:sp>
      <p:sp>
        <p:nvSpPr>
          <p:cNvPr id="7" name="6 Flecha derecha"/>
          <p:cNvSpPr/>
          <p:nvPr/>
        </p:nvSpPr>
        <p:spPr>
          <a:xfrm>
            <a:off x="4997946" y="4869160"/>
            <a:ext cx="5821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8" name="7 Flecha derecha"/>
          <p:cNvSpPr/>
          <p:nvPr/>
        </p:nvSpPr>
        <p:spPr>
          <a:xfrm rot="10800000">
            <a:off x="4139951" y="4869160"/>
            <a:ext cx="6480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258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pic>
        <p:nvPicPr>
          <p:cNvPr id="4" name="Picture 2" descr="C:\Users\user\AppData\Local\Temp\Rar$DI40.600\1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73" y="1302627"/>
            <a:ext cx="253605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79512" y="4077072"/>
            <a:ext cx="8030325" cy="2520280"/>
          </a:xfrm>
          <a:prstGeom prst="rect">
            <a:avLst/>
          </a:prstGeom>
          <a:solidFill>
            <a:srgbClr val="FF19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2800" b="1" dirty="0"/>
              <a:t>PROMOVER SOCIEDADES PACÍFICAS E INCLUSIVAS PARA EL DESARROLLO SOSTENIBLE, FACILITAR EL ACCESO A LA JUSTICIA PARA TODOS Y CREAR</a:t>
            </a:r>
          </a:p>
          <a:p>
            <a:pPr algn="ctr"/>
            <a:r>
              <a:rPr lang="es-HN" sz="2800" b="1" dirty="0"/>
              <a:t>INSTITUCIONES EFICACES, RESPONSABLES E</a:t>
            </a:r>
          </a:p>
          <a:p>
            <a:pPr algn="ctr"/>
            <a:r>
              <a:rPr lang="es-HN" sz="2800" b="1" dirty="0"/>
              <a:t>INCLUSIVAS A TODOS LOS NIVELES</a:t>
            </a:r>
            <a:endParaRPr lang="es-H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452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0909" y="1302627"/>
            <a:ext cx="8332865" cy="5555373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HN" sz="2400" dirty="0"/>
              <a:t>E</a:t>
            </a:r>
            <a:r>
              <a:rPr lang="es-HN" sz="2400" dirty="0" smtClean="0"/>
              <a:t>ste ODS persigue mecanismos fundamentales para la generación de Desarrollo, ya sea humano, económico  basado en:</a:t>
            </a:r>
          </a:p>
          <a:p>
            <a:endParaRPr lang="es-HN" sz="2400" dirty="0"/>
          </a:p>
          <a:p>
            <a:pPr algn="ctr"/>
            <a:r>
              <a:rPr lang="es-HN" sz="2400" b="1" dirty="0" smtClean="0"/>
              <a:t> </a:t>
            </a:r>
            <a:r>
              <a:rPr lang="es-HN" sz="2800" b="1" dirty="0" smtClean="0"/>
              <a:t> PAZ, DDHH y Estado de Derecho.</a:t>
            </a:r>
            <a:endParaRPr lang="es-HN" sz="2400" b="1" dirty="0"/>
          </a:p>
          <a:p>
            <a:endParaRPr lang="es-HN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s-HN" sz="2800" dirty="0" smtClean="0"/>
              <a:t>Reducir </a:t>
            </a:r>
            <a:r>
              <a:rPr lang="es-HN" sz="2800" dirty="0"/>
              <a:t>el crimen, la tortura y la </a:t>
            </a:r>
            <a:r>
              <a:rPr lang="es-HN" sz="2800" dirty="0" smtClean="0"/>
              <a:t>explotación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HN" sz="2800" dirty="0"/>
              <a:t>T</a:t>
            </a:r>
            <a:r>
              <a:rPr lang="es-HN" sz="2800" dirty="0" smtClean="0"/>
              <a:t>odas </a:t>
            </a:r>
            <a:r>
              <a:rPr lang="es-HN" sz="2800" dirty="0"/>
              <a:t>las formas de violencia </a:t>
            </a:r>
            <a:r>
              <a:rPr lang="es-HN" sz="2800" dirty="0" smtClean="0"/>
              <a:t>y </a:t>
            </a:r>
            <a:r>
              <a:rPr lang="es-HN" sz="2800" dirty="0"/>
              <a:t>a comunidades </a:t>
            </a:r>
            <a:endParaRPr lang="es-HN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s-HN" sz="2800" dirty="0"/>
              <a:t>E</a:t>
            </a:r>
            <a:r>
              <a:rPr lang="es-HN" sz="2800" dirty="0" smtClean="0"/>
              <a:t>ncontrar </a:t>
            </a:r>
            <a:r>
              <a:rPr lang="es-HN" sz="2800" dirty="0"/>
              <a:t>soluciones perdurables a conflictos </a:t>
            </a:r>
            <a:endParaRPr lang="es-HN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s-HN" sz="2800" dirty="0"/>
              <a:t>R</a:t>
            </a:r>
            <a:r>
              <a:rPr lang="es-HN" sz="2800" dirty="0" smtClean="0"/>
              <a:t>educir la inseguridad</a:t>
            </a:r>
            <a:r>
              <a:rPr lang="es-HN" sz="2800" dirty="0"/>
              <a:t>. </a:t>
            </a:r>
            <a:endParaRPr lang="es-HN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s-HN" sz="2800" dirty="0" smtClean="0"/>
              <a:t>Reducir </a:t>
            </a:r>
            <a:r>
              <a:rPr lang="es-HN" sz="2800" dirty="0"/>
              <a:t>el flujo de armas ilícitas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HN" sz="2800" dirty="0" smtClean="0"/>
              <a:t>Fortalecer </a:t>
            </a:r>
            <a:r>
              <a:rPr lang="es-HN" sz="2800" dirty="0"/>
              <a:t>el estado de derecho, </a:t>
            </a:r>
            <a:endParaRPr lang="es-HN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s-HN" sz="2800" dirty="0" smtClean="0"/>
              <a:t>Fortalecer las  </a:t>
            </a:r>
            <a:r>
              <a:rPr lang="es-HN" sz="2800" dirty="0"/>
              <a:t>instituciones de gobernanza </a:t>
            </a:r>
            <a:r>
              <a:rPr lang="es-HN" sz="2800" dirty="0" smtClean="0"/>
              <a:t>mundial</a:t>
            </a:r>
          </a:p>
        </p:txBody>
      </p:sp>
    </p:spTree>
    <p:extLst>
      <p:ext uri="{BB962C8B-B14F-4D97-AF65-F5344CB8AC3E}">
        <p14:creationId xmlns:p14="http://schemas.microsoft.com/office/powerpoint/2010/main" val="17834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22527" y="1302627"/>
            <a:ext cx="820891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HN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es-HN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22527" y="1302627"/>
            <a:ext cx="8208911" cy="5438741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La adopción de los </a:t>
            </a:r>
            <a:r>
              <a:rPr lang="es-HN" sz="2800" b="1" dirty="0" smtClean="0">
                <a:solidFill>
                  <a:schemeClr val="bg1"/>
                </a:solidFill>
              </a:rPr>
              <a:t>ODS por los Estados miembros,   </a:t>
            </a:r>
            <a:r>
              <a:rPr lang="es-HN" b="1" dirty="0" smtClean="0">
                <a:solidFill>
                  <a:schemeClr val="bg1"/>
                </a:solidFill>
              </a:rPr>
              <a:t>implica una ampliación conceptual </a:t>
            </a:r>
            <a:r>
              <a:rPr lang="es-HN" sz="2800" dirty="0" smtClean="0">
                <a:solidFill>
                  <a:schemeClr val="bg1"/>
                </a:solidFill>
              </a:rPr>
              <a:t>en los procesos de control y fiscalización.</a:t>
            </a:r>
          </a:p>
          <a:p>
            <a:pPr>
              <a:buFont typeface="Wingdings" pitchFamily="2" charset="2"/>
              <a:buChar char="Ø"/>
            </a:pPr>
            <a:r>
              <a:rPr lang="es-HN" sz="2800" b="1" dirty="0" smtClean="0">
                <a:solidFill>
                  <a:schemeClr val="bg1"/>
                </a:solidFill>
              </a:rPr>
              <a:t>Incorporar,</a:t>
            </a:r>
            <a:r>
              <a:rPr lang="es-HN" sz="2800" dirty="0">
                <a:solidFill>
                  <a:schemeClr val="bg1"/>
                </a:solidFill>
              </a:rPr>
              <a:t> </a:t>
            </a:r>
            <a:r>
              <a:rPr lang="es-HN" sz="3500" b="1" dirty="0">
                <a:solidFill>
                  <a:schemeClr val="bg1"/>
                </a:solidFill>
              </a:rPr>
              <a:t>desde la perspectiva del </a:t>
            </a:r>
            <a:r>
              <a:rPr lang="es-HN" sz="3500" b="1" dirty="0" smtClean="0">
                <a:solidFill>
                  <a:schemeClr val="bg1"/>
                </a:solidFill>
              </a:rPr>
              <a:t>control</a:t>
            </a:r>
            <a:r>
              <a:rPr lang="es-HN" sz="2800" dirty="0" smtClean="0">
                <a:solidFill>
                  <a:schemeClr val="bg1"/>
                </a:solidFill>
              </a:rPr>
              <a:t>,  tanto a </a:t>
            </a:r>
            <a:r>
              <a:rPr lang="es-HN" sz="2800" dirty="0">
                <a:solidFill>
                  <a:schemeClr val="bg1"/>
                </a:solidFill>
              </a:rPr>
              <a:t>nivel </a:t>
            </a:r>
            <a:r>
              <a:rPr lang="es-HN" sz="2800" dirty="0" smtClean="0">
                <a:solidFill>
                  <a:schemeClr val="bg1"/>
                </a:solidFill>
              </a:rPr>
              <a:t>regional como en cada país,  al </a:t>
            </a:r>
            <a:r>
              <a:rPr lang="es-HN" sz="2800" b="1" u="sng" dirty="0" smtClean="0">
                <a:solidFill>
                  <a:schemeClr val="bg1"/>
                </a:solidFill>
              </a:rPr>
              <a:t>conjunto de actores institucionales necesarios</a:t>
            </a:r>
            <a:r>
              <a:rPr lang="es-HN" sz="2800" b="1" dirty="0" smtClean="0">
                <a:solidFill>
                  <a:schemeClr val="bg1"/>
                </a:solidFill>
              </a:rPr>
              <a:t>, </a:t>
            </a:r>
            <a:r>
              <a:rPr lang="es-HN" sz="2800" dirty="0" smtClean="0">
                <a:solidFill>
                  <a:schemeClr val="bg1"/>
                </a:solidFill>
              </a:rPr>
              <a:t>para el abordaje de los ODM.</a:t>
            </a: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El pre- requisito de incremento de la </a:t>
            </a:r>
            <a:r>
              <a:rPr lang="es-HN" sz="2800" b="1" dirty="0" smtClean="0">
                <a:solidFill>
                  <a:schemeClr val="bg1"/>
                </a:solidFill>
              </a:rPr>
              <a:t>Gobernanza</a:t>
            </a:r>
            <a:r>
              <a:rPr lang="es-HN" sz="2800" dirty="0" smtClean="0">
                <a:solidFill>
                  <a:schemeClr val="bg1"/>
                </a:solidFill>
              </a:rPr>
              <a:t>, implica la </a:t>
            </a:r>
            <a:r>
              <a:rPr lang="es-HN" sz="3000" b="1" u="sng" dirty="0" smtClean="0">
                <a:solidFill>
                  <a:schemeClr val="bg1"/>
                </a:solidFill>
              </a:rPr>
              <a:t>incorporación de nuevos actores sociales</a:t>
            </a:r>
            <a:r>
              <a:rPr lang="es-HN" sz="3000" u="sng" dirty="0" smtClean="0">
                <a:solidFill>
                  <a:schemeClr val="bg1"/>
                </a:solidFill>
              </a:rPr>
              <a:t> </a:t>
            </a:r>
            <a:r>
              <a:rPr lang="es-HN" sz="2800" dirty="0" smtClean="0">
                <a:solidFill>
                  <a:schemeClr val="bg1"/>
                </a:solidFill>
              </a:rPr>
              <a:t>al proceso de control.(</a:t>
            </a:r>
            <a:r>
              <a:rPr lang="es-HN" sz="2800" dirty="0" err="1" smtClean="0">
                <a:solidFill>
                  <a:schemeClr val="bg1"/>
                </a:solidFill>
              </a:rPr>
              <a:t>Ej</a:t>
            </a:r>
            <a:r>
              <a:rPr lang="es-HN" sz="2800" dirty="0" smtClean="0">
                <a:solidFill>
                  <a:schemeClr val="bg1"/>
                </a:solidFill>
              </a:rPr>
              <a:t>: </a:t>
            </a:r>
            <a:r>
              <a:rPr lang="es-HN" sz="2800" dirty="0" err="1" smtClean="0">
                <a:solidFill>
                  <a:schemeClr val="bg1"/>
                </a:solidFill>
              </a:rPr>
              <a:t>UAs</a:t>
            </a:r>
            <a:r>
              <a:rPr lang="es-HN" sz="2800" dirty="0" smtClean="0">
                <a:solidFill>
                  <a:schemeClr val="bg1"/>
                </a:solidFill>
              </a:rPr>
              <a:t>, sector privado, </a:t>
            </a:r>
            <a:r>
              <a:rPr lang="es-HN" sz="2800" dirty="0" smtClean="0">
                <a:solidFill>
                  <a:schemeClr val="bg1"/>
                </a:solidFill>
              </a:rPr>
              <a:t>empresa</a:t>
            </a:r>
            <a:r>
              <a:rPr lang="es-HN" sz="2800" dirty="0" smtClean="0">
                <a:solidFill>
                  <a:schemeClr val="bg1"/>
                </a:solidFill>
              </a:rPr>
              <a:t>, ambiental, iglesias, género, </a:t>
            </a:r>
            <a:r>
              <a:rPr lang="es-HN" sz="2800" dirty="0" smtClean="0">
                <a:solidFill>
                  <a:schemeClr val="bg1"/>
                </a:solidFill>
              </a:rPr>
              <a:t>etc</a:t>
            </a:r>
            <a:r>
              <a:rPr lang="es-HN" sz="2800" dirty="0" smtClean="0">
                <a:solidFill>
                  <a:schemeClr val="bg1"/>
                </a:solidFill>
              </a:rPr>
              <a:t>. ) </a:t>
            </a:r>
          </a:p>
          <a:p>
            <a:pPr>
              <a:buFont typeface="Wingdings" pitchFamily="2" charset="2"/>
              <a:buChar char="Ø"/>
            </a:pPr>
            <a:r>
              <a:rPr lang="es-HN" sz="2800" b="1" u="sng" dirty="0" smtClean="0">
                <a:solidFill>
                  <a:schemeClr val="bg1"/>
                </a:solidFill>
              </a:rPr>
              <a:t>Para </a:t>
            </a:r>
            <a:r>
              <a:rPr lang="es-HN" sz="2800" b="1" u="sng" dirty="0">
                <a:solidFill>
                  <a:schemeClr val="bg1"/>
                </a:solidFill>
              </a:rPr>
              <a:t>lograr </a:t>
            </a:r>
            <a:r>
              <a:rPr lang="es-HN" sz="2800" b="1" u="sng" dirty="0" smtClean="0">
                <a:solidFill>
                  <a:schemeClr val="bg1"/>
                </a:solidFill>
              </a:rPr>
              <a:t>desarrollo, l</a:t>
            </a:r>
            <a:r>
              <a:rPr lang="es-HN" sz="2800" dirty="0" smtClean="0">
                <a:solidFill>
                  <a:schemeClr val="bg1"/>
                </a:solidFill>
              </a:rPr>
              <a:t>a rendición de cuentas </a:t>
            </a:r>
            <a:r>
              <a:rPr lang="es-HN" sz="3500" b="1" dirty="0" smtClean="0">
                <a:solidFill>
                  <a:schemeClr val="bg1"/>
                </a:solidFill>
              </a:rPr>
              <a:t>no solo debe perseguir ilícitos</a:t>
            </a:r>
            <a:r>
              <a:rPr lang="es-HN" sz="2800" dirty="0" smtClean="0">
                <a:solidFill>
                  <a:schemeClr val="bg1"/>
                </a:solidFill>
              </a:rPr>
              <a:t>, sino de </a:t>
            </a:r>
            <a:r>
              <a:rPr lang="es-HN" sz="2800" b="1" u="sng" dirty="0" smtClean="0">
                <a:solidFill>
                  <a:schemeClr val="bg1"/>
                </a:solidFill>
              </a:rPr>
              <a:t>integrar procesos del control social </a:t>
            </a:r>
            <a:r>
              <a:rPr lang="es-HN" sz="2800" dirty="0" smtClean="0">
                <a:solidFill>
                  <a:schemeClr val="bg1"/>
                </a:solidFill>
              </a:rPr>
              <a:t>e </a:t>
            </a:r>
            <a:r>
              <a:rPr lang="es-HN" sz="2800" b="1" u="sng" dirty="0" smtClean="0">
                <a:solidFill>
                  <a:schemeClr val="bg1"/>
                </a:solidFill>
              </a:rPr>
              <a:t>incremento de transparencia,</a:t>
            </a:r>
            <a:r>
              <a:rPr lang="es-HN" sz="2800" dirty="0" smtClean="0">
                <a:solidFill>
                  <a:schemeClr val="bg1"/>
                </a:solidFill>
              </a:rPr>
              <a:t>.</a:t>
            </a:r>
            <a:r>
              <a:rPr lang="es-HN" sz="2400" dirty="0" smtClean="0">
                <a:solidFill>
                  <a:schemeClr val="bg1"/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endParaRPr lang="es-HN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22527" y="1302627"/>
            <a:ext cx="820891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HN" dirty="0" smtClean="0"/>
              <a:t> </a:t>
            </a:r>
            <a:endParaRPr lang="es-HN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es-HN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22527" y="1302627"/>
            <a:ext cx="8208911" cy="5438741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HN" sz="2800" b="1" dirty="0">
                <a:solidFill>
                  <a:schemeClr val="bg1"/>
                </a:solidFill>
              </a:rPr>
              <a:t>INCLUIR los </a:t>
            </a:r>
            <a:r>
              <a:rPr lang="es-HN" sz="2800" b="1" dirty="0" smtClean="0">
                <a:solidFill>
                  <a:schemeClr val="bg1"/>
                </a:solidFill>
              </a:rPr>
              <a:t>ODS en </a:t>
            </a:r>
            <a:r>
              <a:rPr lang="es-HN" sz="2800" b="1" dirty="0" smtClean="0">
                <a:solidFill>
                  <a:schemeClr val="bg1"/>
                </a:solidFill>
              </a:rPr>
              <a:t>la </a:t>
            </a:r>
            <a:r>
              <a:rPr lang="es-HN" sz="2800" b="1" dirty="0" smtClean="0">
                <a:solidFill>
                  <a:schemeClr val="bg1"/>
                </a:solidFill>
              </a:rPr>
              <a:t>Auditoría de Gestión y Desempeño, </a:t>
            </a:r>
            <a:endParaRPr lang="es-HN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HN" sz="2800" b="1" dirty="0" smtClean="0">
                <a:solidFill>
                  <a:schemeClr val="bg1"/>
                </a:solidFill>
              </a:rPr>
              <a:t>Incluir la dimensión del control en los equipos multidisciplinarios de los </a:t>
            </a:r>
            <a:r>
              <a:rPr lang="es-HN" sz="2800" b="1" dirty="0">
                <a:solidFill>
                  <a:schemeClr val="bg1"/>
                </a:solidFill>
              </a:rPr>
              <a:t>E</a:t>
            </a:r>
            <a:r>
              <a:rPr lang="es-HN" sz="2800" b="1" dirty="0" smtClean="0">
                <a:solidFill>
                  <a:schemeClr val="bg1"/>
                </a:solidFill>
              </a:rPr>
              <a:t>stados  </a:t>
            </a:r>
            <a:endParaRPr lang="es-HN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Ante la histórica </a:t>
            </a:r>
            <a:r>
              <a:rPr lang="es-HN" sz="2800" b="1" dirty="0" smtClean="0">
                <a:solidFill>
                  <a:schemeClr val="bg1"/>
                </a:solidFill>
              </a:rPr>
              <a:t>falta de recursos</a:t>
            </a:r>
            <a:r>
              <a:rPr lang="es-HN" sz="2800" dirty="0" smtClean="0">
                <a:solidFill>
                  <a:schemeClr val="bg1"/>
                </a:solidFill>
              </a:rPr>
              <a:t>, financieros, capital humano, etc. Se impone la </a:t>
            </a:r>
            <a:r>
              <a:rPr lang="es-HN" sz="2800" b="1" dirty="0" smtClean="0">
                <a:solidFill>
                  <a:schemeClr val="bg1"/>
                </a:solidFill>
              </a:rPr>
              <a:t>OPTIMIZACION y REENFOQUE</a:t>
            </a:r>
            <a:r>
              <a:rPr lang="es-HN" sz="2800" dirty="0" smtClean="0">
                <a:solidFill>
                  <a:schemeClr val="bg1"/>
                </a:solidFill>
              </a:rPr>
              <a:t> de los recursos existentes. </a:t>
            </a: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Los criterios de </a:t>
            </a:r>
            <a:r>
              <a:rPr lang="es-HN" sz="3000" b="1" dirty="0" smtClean="0">
                <a:solidFill>
                  <a:schemeClr val="bg1"/>
                </a:solidFill>
              </a:rPr>
              <a:t>eficacia, eficiencia y economía </a:t>
            </a:r>
            <a:r>
              <a:rPr lang="es-HN" sz="2800" dirty="0" smtClean="0">
                <a:solidFill>
                  <a:schemeClr val="bg1"/>
                </a:solidFill>
              </a:rPr>
              <a:t>deberían tener mayor focalización.</a:t>
            </a: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Establecer </a:t>
            </a:r>
            <a:r>
              <a:rPr lang="es-HN" sz="2800" dirty="0" smtClean="0">
                <a:solidFill>
                  <a:schemeClr val="bg1"/>
                </a:solidFill>
              </a:rPr>
              <a:t> desde la OLACEFS </a:t>
            </a:r>
            <a:r>
              <a:rPr lang="es-HN" sz="3000" b="1" dirty="0" smtClean="0">
                <a:solidFill>
                  <a:schemeClr val="bg1"/>
                </a:solidFill>
              </a:rPr>
              <a:t>mecanismos </a:t>
            </a:r>
            <a:r>
              <a:rPr lang="es-HN" sz="3000" b="1" dirty="0" smtClean="0">
                <a:solidFill>
                  <a:schemeClr val="bg1"/>
                </a:solidFill>
              </a:rPr>
              <a:t>periódicos eficientes de </a:t>
            </a:r>
            <a:r>
              <a:rPr lang="es-HN" sz="3000" b="1" dirty="0" smtClean="0">
                <a:solidFill>
                  <a:schemeClr val="bg1"/>
                </a:solidFill>
              </a:rPr>
              <a:t>seguimiento</a:t>
            </a:r>
            <a:r>
              <a:rPr lang="es-HN" sz="2800" b="1" dirty="0" smtClean="0">
                <a:solidFill>
                  <a:schemeClr val="bg1"/>
                </a:solidFill>
              </a:rPr>
              <a:t> </a:t>
            </a:r>
            <a:r>
              <a:rPr lang="es-HN" sz="2800" dirty="0" smtClean="0">
                <a:solidFill>
                  <a:schemeClr val="bg1"/>
                </a:solidFill>
              </a:rPr>
              <a:t>y monitoreo </a:t>
            </a:r>
            <a:r>
              <a:rPr lang="es-HN" sz="2800" dirty="0" smtClean="0">
                <a:solidFill>
                  <a:schemeClr val="bg1"/>
                </a:solidFill>
              </a:rPr>
              <a:t> y de avances y</a:t>
            </a:r>
            <a:r>
              <a:rPr lang="es-HN" sz="2800" b="1" dirty="0" smtClean="0">
                <a:solidFill>
                  <a:schemeClr val="bg1"/>
                </a:solidFill>
              </a:rPr>
              <a:t> promoción mejores </a:t>
            </a:r>
            <a:r>
              <a:rPr lang="es-HN" sz="2800" b="1" dirty="0">
                <a:solidFill>
                  <a:schemeClr val="bg1"/>
                </a:solidFill>
              </a:rPr>
              <a:t>prácticas</a:t>
            </a:r>
            <a:r>
              <a:rPr lang="es-HN" sz="2800" dirty="0" smtClean="0">
                <a:solidFill>
                  <a:schemeClr val="bg1"/>
                </a:solidFill>
              </a:rPr>
              <a:t>.</a:t>
            </a:r>
            <a:endParaRPr lang="es-HN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HN" sz="2800" dirty="0" smtClean="0">
                <a:solidFill>
                  <a:schemeClr val="bg1"/>
                </a:solidFill>
              </a:rPr>
              <a:t>Generar </a:t>
            </a:r>
            <a:r>
              <a:rPr lang="es-HN" sz="3000" b="1" dirty="0" smtClean="0">
                <a:solidFill>
                  <a:schemeClr val="bg1"/>
                </a:solidFill>
              </a:rPr>
              <a:t>ámbitos de difusión </a:t>
            </a:r>
            <a:r>
              <a:rPr lang="es-HN" sz="2800" dirty="0" smtClean="0">
                <a:solidFill>
                  <a:schemeClr val="bg1"/>
                </a:solidFill>
              </a:rPr>
              <a:t>y </a:t>
            </a:r>
            <a:r>
              <a:rPr lang="es-HN" sz="2800" dirty="0" smtClean="0">
                <a:solidFill>
                  <a:schemeClr val="bg1"/>
                </a:solidFill>
              </a:rPr>
              <a:t>niveles de alcance logrados</a:t>
            </a:r>
          </a:p>
        </p:txBody>
      </p:sp>
    </p:spTree>
    <p:extLst>
      <p:ext uri="{BB962C8B-B14F-4D97-AF65-F5344CB8AC3E}">
        <p14:creationId xmlns:p14="http://schemas.microsoft.com/office/powerpoint/2010/main" val="32259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22527" y="1302627"/>
            <a:ext cx="820891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HN" dirty="0" smtClean="0"/>
              <a:t> </a:t>
            </a:r>
            <a:endParaRPr lang="es-HN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es-HN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22527" y="1412776"/>
            <a:ext cx="8208911" cy="532859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HN" sz="2800" dirty="0">
                <a:solidFill>
                  <a:schemeClr val="bg1"/>
                </a:solidFill>
              </a:rPr>
              <a:t>Un especial </a:t>
            </a:r>
            <a:r>
              <a:rPr lang="es-HN" sz="2800" b="1" dirty="0" smtClean="0">
                <a:solidFill>
                  <a:schemeClr val="bg1"/>
                </a:solidFill>
              </a:rPr>
              <a:t>AGRADECIMIENTO</a:t>
            </a:r>
            <a:r>
              <a:rPr lang="es-HN" sz="2800" dirty="0" smtClean="0">
                <a:solidFill>
                  <a:schemeClr val="bg1"/>
                </a:solidFill>
              </a:rPr>
              <a:t> </a:t>
            </a:r>
            <a:r>
              <a:rPr lang="es-HN" sz="2800" dirty="0" smtClean="0">
                <a:solidFill>
                  <a:schemeClr val="bg1"/>
                </a:solidFill>
              </a:rPr>
              <a:t>a:</a:t>
            </a:r>
          </a:p>
          <a:p>
            <a:pPr marL="0" indent="0">
              <a:buNone/>
            </a:pPr>
            <a:endParaRPr lang="es-HN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2800" dirty="0" err="1" smtClean="0">
                <a:solidFill>
                  <a:schemeClr val="bg1"/>
                </a:solidFill>
              </a:rPr>
              <a:t>Licelott</a:t>
            </a:r>
            <a:r>
              <a:rPr lang="es-HN" sz="2800" dirty="0" smtClean="0">
                <a:solidFill>
                  <a:schemeClr val="bg1"/>
                </a:solidFill>
              </a:rPr>
              <a:t> MARTE de Barrios, </a:t>
            </a:r>
            <a:r>
              <a:rPr lang="es-HN" sz="2800" dirty="0" err="1" smtClean="0">
                <a:solidFill>
                  <a:schemeClr val="bg1"/>
                </a:solidFill>
              </a:rPr>
              <a:t>Pdta</a:t>
            </a:r>
            <a:r>
              <a:rPr lang="es-HN" sz="2800" dirty="0" smtClean="0">
                <a:solidFill>
                  <a:schemeClr val="bg1"/>
                </a:solidFill>
              </a:rPr>
              <a:t>, Cámara de Cuentas RD.</a:t>
            </a:r>
          </a:p>
          <a:p>
            <a:pPr marL="0" indent="0" algn="ctr">
              <a:buNone/>
            </a:pPr>
            <a:endParaRPr lang="es-HN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2800" dirty="0" smtClean="0">
                <a:solidFill>
                  <a:schemeClr val="bg1"/>
                </a:solidFill>
              </a:rPr>
              <a:t>Lorenzo Martínez de Ruiz. Coord. Residente NNUU</a:t>
            </a:r>
            <a:endParaRPr lang="es-HN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HN" sz="2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2800" b="1" dirty="0" smtClean="0">
                <a:solidFill>
                  <a:schemeClr val="bg1"/>
                </a:solidFill>
              </a:rPr>
              <a:t>Francisco </a:t>
            </a:r>
            <a:r>
              <a:rPr lang="es-HN" sz="2800" b="1" dirty="0" err="1" smtClean="0">
                <a:solidFill>
                  <a:schemeClr val="bg1"/>
                </a:solidFill>
              </a:rPr>
              <a:t>Nuberg</a:t>
            </a:r>
            <a:r>
              <a:rPr lang="es-HN" sz="2800" dirty="0" smtClean="0">
                <a:solidFill>
                  <a:schemeClr val="bg1"/>
                </a:solidFill>
              </a:rPr>
              <a:t>. Director Programa PNUD de Apoyo a la </a:t>
            </a:r>
            <a:endParaRPr lang="es-HN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2800" dirty="0" smtClean="0">
                <a:solidFill>
                  <a:schemeClr val="bg1"/>
                </a:solidFill>
              </a:rPr>
              <a:t>Cámara </a:t>
            </a:r>
            <a:r>
              <a:rPr lang="es-HN" sz="2800" dirty="0" smtClean="0">
                <a:solidFill>
                  <a:schemeClr val="bg1"/>
                </a:solidFill>
              </a:rPr>
              <a:t>de Cuentas de Rep. Dominicana.</a:t>
            </a:r>
          </a:p>
          <a:p>
            <a:pPr algn="ctr">
              <a:buFont typeface="Wingdings" pitchFamily="2" charset="2"/>
              <a:buChar char="Ø"/>
            </a:pPr>
            <a:endParaRPr lang="es-HN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2800" b="1" dirty="0">
                <a:solidFill>
                  <a:schemeClr val="bg1"/>
                </a:solidFill>
              </a:rPr>
              <a:t>Fabiola Aguilar Borjas</a:t>
            </a:r>
            <a:r>
              <a:rPr lang="es-HN" sz="2800" dirty="0">
                <a:solidFill>
                  <a:schemeClr val="bg1"/>
                </a:solidFill>
              </a:rPr>
              <a:t>, PNUD Panamá.</a:t>
            </a:r>
          </a:p>
          <a:p>
            <a:pPr marL="0" indent="0" algn="ctr">
              <a:buNone/>
            </a:pPr>
            <a:endParaRPr lang="es-HN" sz="2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2800" b="1" dirty="0" smtClean="0">
                <a:solidFill>
                  <a:schemeClr val="bg1"/>
                </a:solidFill>
              </a:rPr>
              <a:t>Gonzalo </a:t>
            </a:r>
            <a:r>
              <a:rPr lang="es-HN" sz="2800" b="1" dirty="0">
                <a:solidFill>
                  <a:schemeClr val="bg1"/>
                </a:solidFill>
              </a:rPr>
              <a:t>Pizarro, </a:t>
            </a:r>
            <a:r>
              <a:rPr lang="es-HN" sz="2800" dirty="0">
                <a:solidFill>
                  <a:schemeClr val="bg1"/>
                </a:solidFill>
              </a:rPr>
              <a:t>Asesor Regional </a:t>
            </a:r>
            <a:r>
              <a:rPr lang="es-HN" sz="2800" dirty="0" smtClean="0">
                <a:solidFill>
                  <a:schemeClr val="bg1"/>
                </a:solidFill>
              </a:rPr>
              <a:t>PNUD</a:t>
            </a:r>
            <a:endParaRPr lang="es-HN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4400" b="1" dirty="0" smtClean="0">
                <a:solidFill>
                  <a:schemeClr val="bg1"/>
                </a:solidFill>
              </a:rPr>
              <a:t>A todos ellos y otros </a:t>
            </a:r>
            <a:r>
              <a:rPr lang="es-HN" sz="4400" b="1" dirty="0" smtClean="0">
                <a:solidFill>
                  <a:schemeClr val="bg1"/>
                </a:solidFill>
              </a:rPr>
              <a:t>muchos, </a:t>
            </a:r>
            <a:r>
              <a:rPr lang="es-HN" sz="4400" b="1" dirty="0" smtClean="0">
                <a:solidFill>
                  <a:schemeClr val="bg1"/>
                </a:solidFill>
              </a:rPr>
              <a:t>por su voto de confianza.</a:t>
            </a:r>
          </a:p>
          <a:p>
            <a:pPr>
              <a:buFont typeface="Wingdings" pitchFamily="2" charset="2"/>
              <a:buChar char="Ø"/>
            </a:pPr>
            <a:endParaRPr lang="es-HN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22527" y="1302627"/>
            <a:ext cx="820891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HN" dirty="0" smtClean="0"/>
              <a:t> </a:t>
            </a:r>
            <a:endParaRPr lang="es-HN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es-HN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22527" y="1412776"/>
            <a:ext cx="8208911" cy="5328592"/>
          </a:xfrm>
          <a:solidFill>
            <a:srgbClr val="000099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s-HN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HN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HN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HN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4000" b="1" dirty="0" smtClean="0">
                <a:solidFill>
                  <a:schemeClr val="bg1"/>
                </a:solidFill>
              </a:rPr>
              <a:t>MUCHÍSIMAS GRACIAS POR SU ATENCIÓN !</a:t>
            </a:r>
            <a:endParaRPr lang="es-HN" sz="40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s-HN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0909" y="1302627"/>
            <a:ext cx="8332865" cy="5366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HN" sz="3200" b="1" dirty="0" smtClean="0"/>
              <a:t>Una recorrida introductoria a los ODS:</a:t>
            </a:r>
          </a:p>
          <a:p>
            <a:pPr algn="ctr"/>
            <a:endParaRPr lang="es-H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HN" sz="3200" b="1" dirty="0" smtClean="0"/>
              <a:t>ODS. De dónde vienen? Cuál fue su proceso?</a:t>
            </a:r>
          </a:p>
          <a:p>
            <a:pPr marL="457200" indent="-457200">
              <a:buFont typeface="Arial" pitchFamily="34" charset="0"/>
              <a:buChar char="•"/>
            </a:pPr>
            <a:endParaRPr lang="es-H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HN" sz="3200" b="1" dirty="0"/>
              <a:t>S</a:t>
            </a:r>
            <a:r>
              <a:rPr lang="es-HN" sz="3200" b="1" dirty="0" smtClean="0"/>
              <a:t>us principales objetivos y metas?</a:t>
            </a:r>
          </a:p>
          <a:p>
            <a:pPr marL="457200" indent="-457200">
              <a:buFont typeface="Arial" pitchFamily="34" charset="0"/>
              <a:buChar char="•"/>
            </a:pPr>
            <a:endParaRPr lang="es-H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HN" sz="3200" b="1" dirty="0" smtClean="0"/>
              <a:t>Cuál es la estrategia Regional en AL.</a:t>
            </a:r>
          </a:p>
          <a:p>
            <a:pPr marL="457200" indent="-457200">
              <a:buFont typeface="Arial" pitchFamily="34" charset="0"/>
              <a:buChar char="•"/>
            </a:pPr>
            <a:endParaRPr lang="es-HN" sz="3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HN" sz="3200" b="1" dirty="0" smtClean="0"/>
              <a:t>Los retos conceptuales de los Organismos Regionales y de las  Entidades Superiores  de Control Nacionales?</a:t>
            </a:r>
            <a:endParaRPr lang="es-HN" sz="3200" b="1" dirty="0"/>
          </a:p>
        </p:txBody>
      </p:sp>
    </p:spTree>
    <p:extLst>
      <p:ext uri="{BB962C8B-B14F-4D97-AF65-F5344CB8AC3E}">
        <p14:creationId xmlns:p14="http://schemas.microsoft.com/office/powerpoint/2010/main" val="4156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1" y="5517232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22527" y="1302627"/>
            <a:ext cx="8208912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HN" dirty="0" smtClean="0"/>
              <a:t> </a:t>
            </a:r>
            <a:endParaRPr lang="es-HN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es-HN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22527" y="1302627"/>
            <a:ext cx="8208911" cy="5438741"/>
          </a:xfrm>
          <a:solidFill>
            <a:srgbClr val="00B0F0"/>
          </a:solidFill>
          <a:ln>
            <a:solidFill>
              <a:srgbClr val="FF1919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s-HN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HN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4000" b="1" dirty="0" smtClean="0">
                <a:solidFill>
                  <a:schemeClr val="bg1"/>
                </a:solidFill>
              </a:rPr>
              <a:t>MARCELO PALERMO, </a:t>
            </a:r>
            <a:r>
              <a:rPr lang="es-HN" sz="4000" b="1" dirty="0" err="1" smtClean="0">
                <a:solidFill>
                  <a:schemeClr val="bg1"/>
                </a:solidFill>
              </a:rPr>
              <a:t>Phd</a:t>
            </a:r>
            <a:r>
              <a:rPr lang="es-HN" sz="40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s-HN" sz="4000" b="1" i="1" dirty="0" smtClean="0">
                <a:solidFill>
                  <a:srgbClr val="FF0000"/>
                </a:solidFill>
                <a:hlinkClick r:id="rId8"/>
              </a:rPr>
              <a:t>j</a:t>
            </a:r>
            <a:r>
              <a:rPr lang="es-HN" sz="4000" b="1" i="1" dirty="0" smtClean="0">
                <a:solidFill>
                  <a:srgbClr val="FFC000"/>
                </a:solidFill>
                <a:hlinkClick r:id="rId8"/>
              </a:rPr>
              <a:t>marcelo_palermo@hotmail.com</a:t>
            </a:r>
            <a:endParaRPr lang="es-HN" sz="4000" b="1" i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s-HN" sz="4000" b="1" dirty="0" smtClean="0">
                <a:solidFill>
                  <a:schemeClr val="bg1"/>
                </a:solidFill>
              </a:rPr>
              <a:t>Skype: </a:t>
            </a:r>
            <a:r>
              <a:rPr lang="es-HN" sz="4000" b="1" dirty="0" err="1" smtClean="0">
                <a:solidFill>
                  <a:schemeClr val="bg1"/>
                </a:solidFill>
              </a:rPr>
              <a:t>jmarcelo.palermo</a:t>
            </a:r>
            <a:endParaRPr lang="es-HN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HN" sz="4000" b="1" dirty="0" err="1" smtClean="0">
                <a:solidFill>
                  <a:schemeClr val="bg1"/>
                </a:solidFill>
              </a:rPr>
              <a:t>Cel</a:t>
            </a:r>
            <a:r>
              <a:rPr lang="es-HN" sz="4000" b="1" dirty="0" smtClean="0">
                <a:solidFill>
                  <a:schemeClr val="bg1"/>
                </a:solidFill>
              </a:rPr>
              <a:t> Honduras: +504 3176 8679</a:t>
            </a:r>
            <a:endParaRPr lang="es-HN" sz="40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s-HN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0909" y="1302627"/>
            <a:ext cx="8332865" cy="5366734"/>
          </a:xfrm>
          <a:prstGeom prst="rect">
            <a:avLst/>
          </a:prstGeom>
          <a:solidFill>
            <a:srgbClr val="FF19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HN" sz="3200" b="1" dirty="0" smtClean="0"/>
              <a:t>Los ODS provienen de los </a:t>
            </a:r>
          </a:p>
          <a:p>
            <a:pPr algn="ctr"/>
            <a:r>
              <a:rPr lang="es-HN" sz="4000" b="1" dirty="0" smtClean="0"/>
              <a:t>Objetivos de Desarrollo del Milenio</a:t>
            </a:r>
          </a:p>
          <a:p>
            <a:endParaRPr lang="es-HN" sz="4000" b="1" dirty="0" smtClean="0"/>
          </a:p>
          <a:p>
            <a:pPr algn="ctr"/>
            <a:r>
              <a:rPr lang="es-HN" sz="5400" b="1" dirty="0" smtClean="0"/>
              <a:t>ODM</a:t>
            </a:r>
          </a:p>
          <a:p>
            <a:pPr algn="ctr"/>
            <a:r>
              <a:rPr lang="es-HN" sz="3200" b="1" dirty="0" smtClean="0"/>
              <a:t> </a:t>
            </a:r>
          </a:p>
          <a:p>
            <a:endParaRPr lang="es-HN" sz="3200" b="1" dirty="0"/>
          </a:p>
          <a:p>
            <a:pPr algn="ctr"/>
            <a:r>
              <a:rPr lang="es-HN" sz="3200" b="1" dirty="0" smtClean="0"/>
              <a:t>Contemplando 7 Objetivos</a:t>
            </a:r>
          </a:p>
          <a:p>
            <a:pPr algn="ctr"/>
            <a:endParaRPr lang="es-HN" sz="3200" b="1" dirty="0" smtClean="0"/>
          </a:p>
          <a:p>
            <a:pPr algn="ctr"/>
            <a:r>
              <a:rPr lang="es-HN" sz="3200" b="1" dirty="0" smtClean="0"/>
              <a:t> </a:t>
            </a:r>
            <a:r>
              <a:rPr lang="es-HN" sz="3200" b="1" dirty="0"/>
              <a:t>Vigentes entre el 1990 y 2015 </a:t>
            </a:r>
          </a:p>
          <a:p>
            <a:endParaRPr lang="es-HN" sz="3200" b="1" dirty="0" smtClean="0"/>
          </a:p>
          <a:p>
            <a:pPr marL="457200" indent="-457200">
              <a:buFont typeface="Arial" pitchFamily="34" charset="0"/>
              <a:buChar char="•"/>
            </a:pPr>
            <a:endParaRPr lang="es-HN" sz="3200" b="1" dirty="0"/>
          </a:p>
        </p:txBody>
      </p:sp>
    </p:spTree>
    <p:extLst>
      <p:ext uri="{BB962C8B-B14F-4D97-AF65-F5344CB8AC3E}">
        <p14:creationId xmlns:p14="http://schemas.microsoft.com/office/powerpoint/2010/main" val="42793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0909" y="1302626"/>
            <a:ext cx="8332865" cy="5555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s-HN" sz="2400" b="1" dirty="0" smtClean="0">
                <a:solidFill>
                  <a:prstClr val="white"/>
                </a:solidFill>
              </a:rPr>
              <a:t>Los </a:t>
            </a:r>
            <a:r>
              <a:rPr lang="es-HN" sz="3200" b="1" dirty="0" smtClean="0">
                <a:solidFill>
                  <a:prstClr val="white"/>
                </a:solidFill>
              </a:rPr>
              <a:t>ODM</a:t>
            </a:r>
            <a:r>
              <a:rPr lang="es-HN" sz="2400" b="1" dirty="0" smtClean="0">
                <a:solidFill>
                  <a:prstClr val="white"/>
                </a:solidFill>
              </a:rPr>
              <a:t> </a:t>
            </a:r>
          </a:p>
          <a:p>
            <a:pPr lvl="0" algn="ctr"/>
            <a:r>
              <a:rPr lang="es-HN" sz="3200" b="1" dirty="0" smtClean="0">
                <a:solidFill>
                  <a:prstClr val="white"/>
                </a:solidFill>
              </a:rPr>
              <a:t>Centrados en la REDUCCIÓN DE LA POBREZA y Desigualdad</a:t>
            </a:r>
            <a:r>
              <a:rPr lang="es-HN" sz="2400" b="1" dirty="0" smtClean="0">
                <a:solidFill>
                  <a:prstClr val="white"/>
                </a:solidFill>
              </a:rPr>
              <a:t>:</a:t>
            </a:r>
          </a:p>
          <a:p>
            <a:pPr lvl="0"/>
            <a:r>
              <a:rPr lang="es-HN" sz="2400" dirty="0" smtClean="0">
                <a:solidFill>
                  <a:prstClr val="white"/>
                </a:solidFill>
              </a:rPr>
              <a:t>OE 1</a:t>
            </a:r>
            <a:r>
              <a:rPr lang="es-HN" dirty="0" smtClean="0">
                <a:solidFill>
                  <a:prstClr val="white"/>
                </a:solidFill>
              </a:rPr>
              <a:t>: </a:t>
            </a:r>
            <a:r>
              <a:rPr lang="es-HN" sz="2000" dirty="0" smtClean="0">
                <a:solidFill>
                  <a:prstClr val="white"/>
                </a:solidFill>
              </a:rPr>
              <a:t>ERRADICAR LA </a:t>
            </a:r>
            <a:r>
              <a:rPr lang="es-HN" sz="2400" b="1" dirty="0" smtClean="0">
                <a:solidFill>
                  <a:prstClr val="white"/>
                </a:solidFill>
              </a:rPr>
              <a:t>POBREZA EXTREMA Y EL HAMBRE</a:t>
            </a:r>
          </a:p>
          <a:p>
            <a:r>
              <a:rPr lang="es-HN" sz="2400" dirty="0" smtClean="0">
                <a:solidFill>
                  <a:prstClr val="white"/>
                </a:solidFill>
              </a:rPr>
              <a:t>OE 2: </a:t>
            </a:r>
            <a:r>
              <a:rPr lang="es-HN" sz="2000" dirty="0"/>
              <a:t>LOGRAR LA </a:t>
            </a:r>
            <a:r>
              <a:rPr lang="es-HN" sz="2400" b="1" dirty="0"/>
              <a:t>ENSEÑANZA PRIMARIA </a:t>
            </a:r>
            <a:r>
              <a:rPr lang="es-HN" sz="2400" b="1" dirty="0" smtClean="0"/>
              <a:t>UNIVERSAL</a:t>
            </a:r>
          </a:p>
          <a:p>
            <a:r>
              <a:rPr lang="es-HN" sz="2400" dirty="0" smtClean="0"/>
              <a:t>OE 3</a:t>
            </a:r>
            <a:r>
              <a:rPr lang="es-HN" sz="2400" dirty="0"/>
              <a:t>: </a:t>
            </a:r>
            <a:r>
              <a:rPr lang="es-HN" sz="2000" dirty="0" smtClean="0"/>
              <a:t>PROMOVER </a:t>
            </a:r>
            <a:r>
              <a:rPr lang="es-HN" sz="2000" dirty="0"/>
              <a:t>LA </a:t>
            </a:r>
            <a:r>
              <a:rPr lang="es-HN" sz="2400" b="1" dirty="0"/>
              <a:t>IGUALDAD ENTRE LOS SEXOS </a:t>
            </a:r>
            <a:r>
              <a:rPr lang="es-HN" sz="2400" dirty="0"/>
              <a:t>Y EL </a:t>
            </a:r>
            <a:r>
              <a:rPr lang="es-HN" sz="2400" b="1" dirty="0"/>
              <a:t>EMPODERAMIENTO DE LA MUJER</a:t>
            </a:r>
          </a:p>
          <a:p>
            <a:r>
              <a:rPr lang="es-HN" sz="2400" dirty="0" smtClean="0"/>
              <a:t>OE 4</a:t>
            </a:r>
            <a:r>
              <a:rPr lang="es-HN" sz="2400" b="1" dirty="0" smtClean="0"/>
              <a:t>: </a:t>
            </a:r>
            <a:r>
              <a:rPr lang="es-HN" sz="2000" b="1" dirty="0" smtClean="0"/>
              <a:t>REDUCIR </a:t>
            </a:r>
            <a:r>
              <a:rPr lang="es-HN" sz="2000" b="1" dirty="0"/>
              <a:t>LA </a:t>
            </a:r>
            <a:r>
              <a:rPr lang="es-HN" sz="2400" b="1" dirty="0"/>
              <a:t>MORTALIDAD DE LOS NIÑOS </a:t>
            </a:r>
            <a:r>
              <a:rPr lang="es-HN" sz="2400" b="1" dirty="0" smtClean="0"/>
              <a:t>MENORES </a:t>
            </a:r>
            <a:r>
              <a:rPr lang="es-HN" sz="2400" b="1" dirty="0"/>
              <a:t>DE 5 AÑOS</a:t>
            </a:r>
            <a:endParaRPr lang="es-HN" sz="2400" b="1" dirty="0" smtClean="0"/>
          </a:p>
          <a:p>
            <a:r>
              <a:rPr lang="es-HN" sz="2400" dirty="0"/>
              <a:t>OE 5</a:t>
            </a:r>
            <a:r>
              <a:rPr lang="es-HN" sz="2400" dirty="0" smtClean="0"/>
              <a:t>: </a:t>
            </a:r>
            <a:r>
              <a:rPr lang="es-HN" sz="2000" dirty="0" smtClean="0"/>
              <a:t>MEJORAR</a:t>
            </a:r>
            <a:r>
              <a:rPr lang="es-HN" sz="2000" b="1" dirty="0" smtClean="0"/>
              <a:t> </a:t>
            </a:r>
            <a:r>
              <a:rPr lang="es-HN" sz="2000" b="1" dirty="0"/>
              <a:t>LA </a:t>
            </a:r>
            <a:r>
              <a:rPr lang="es-HN" sz="2400" b="1" dirty="0"/>
              <a:t>SALUD </a:t>
            </a:r>
            <a:r>
              <a:rPr lang="es-HN" sz="2400" b="1" dirty="0" smtClean="0"/>
              <a:t>MATERNA</a:t>
            </a:r>
          </a:p>
          <a:p>
            <a:r>
              <a:rPr lang="es-HN" sz="2400" dirty="0" smtClean="0"/>
              <a:t>OE6: </a:t>
            </a:r>
            <a:r>
              <a:rPr lang="es-HN" sz="2000" b="1" dirty="0" smtClean="0"/>
              <a:t>C</a:t>
            </a:r>
            <a:r>
              <a:rPr lang="es-HN" sz="2000" dirty="0" smtClean="0"/>
              <a:t>OMBATIR</a:t>
            </a:r>
            <a:r>
              <a:rPr lang="es-HN" sz="2000" b="1" dirty="0" smtClean="0"/>
              <a:t> </a:t>
            </a:r>
            <a:r>
              <a:rPr lang="es-HN" sz="2000" b="1" dirty="0"/>
              <a:t>EL </a:t>
            </a:r>
            <a:r>
              <a:rPr lang="es-HN" sz="2400" b="1" dirty="0"/>
              <a:t>VIH/SIDA, </a:t>
            </a:r>
            <a:r>
              <a:rPr lang="es-HN" sz="2000" b="1" dirty="0"/>
              <a:t>LA</a:t>
            </a:r>
            <a:r>
              <a:rPr lang="es-HN" sz="2400" b="1" dirty="0"/>
              <a:t> MALARIA </a:t>
            </a:r>
            <a:r>
              <a:rPr lang="es-HN" sz="2000" b="1" dirty="0"/>
              <a:t>Y OTRAS </a:t>
            </a:r>
            <a:r>
              <a:rPr lang="es-HN" sz="2400" b="1" dirty="0" smtClean="0"/>
              <a:t>ENFERMEDADES.</a:t>
            </a:r>
          </a:p>
          <a:p>
            <a:r>
              <a:rPr lang="es-HN" sz="2400" b="1" dirty="0" smtClean="0"/>
              <a:t>OE7: </a:t>
            </a:r>
            <a:r>
              <a:rPr lang="es-HN" sz="2000" b="1" dirty="0"/>
              <a:t>GARANTIZAR LA </a:t>
            </a:r>
            <a:r>
              <a:rPr lang="es-HN" sz="2400" b="1" dirty="0"/>
              <a:t>SOSTENIBILIDAD DEL MEDIO </a:t>
            </a:r>
            <a:r>
              <a:rPr lang="es-HN" sz="2400" b="1" dirty="0" smtClean="0"/>
              <a:t>AMBIENTE</a:t>
            </a:r>
          </a:p>
          <a:p>
            <a:r>
              <a:rPr lang="es-HN" sz="2400" b="1" dirty="0" smtClean="0"/>
              <a:t>OE 8: </a:t>
            </a:r>
            <a:r>
              <a:rPr lang="es-HN" sz="2000" b="1" dirty="0"/>
              <a:t>FOMENTAR UNA </a:t>
            </a:r>
            <a:r>
              <a:rPr lang="es-HN" sz="2400" b="1" dirty="0"/>
              <a:t>ALIANZA MUNDIAL PARA EL DESARROLLO</a:t>
            </a:r>
          </a:p>
          <a:p>
            <a:endParaRPr lang="es-HN" sz="2400" b="1" dirty="0"/>
          </a:p>
          <a:p>
            <a:endParaRPr lang="es-HN" sz="2400" b="1" dirty="0"/>
          </a:p>
          <a:p>
            <a:r>
              <a:rPr lang="es-HN" sz="2400" dirty="0" smtClean="0"/>
              <a:t/>
            </a:r>
            <a:br>
              <a:rPr lang="es-HN" sz="2400" dirty="0" smtClean="0"/>
            </a:br>
            <a:endParaRPr lang="es-HN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0909" y="1302626"/>
            <a:ext cx="8332865" cy="555537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s-HN" sz="2400" b="1" dirty="0" smtClean="0">
                <a:solidFill>
                  <a:prstClr val="white"/>
                </a:solidFill>
              </a:rPr>
              <a:t>Los  </a:t>
            </a:r>
            <a:r>
              <a:rPr lang="es-HN" sz="2800" b="1" dirty="0" smtClean="0">
                <a:solidFill>
                  <a:prstClr val="white"/>
                </a:solidFill>
              </a:rPr>
              <a:t>ODS </a:t>
            </a:r>
            <a:r>
              <a:rPr lang="es-HN" sz="2400" b="1" dirty="0" smtClean="0">
                <a:solidFill>
                  <a:prstClr val="white"/>
                </a:solidFill>
              </a:rPr>
              <a:t>- Objetivos de DESARROLLO SOSTENIBLE -</a:t>
            </a:r>
          </a:p>
          <a:p>
            <a:pPr lvl="0" algn="ctr"/>
            <a:r>
              <a:rPr lang="es-HN" sz="2400" b="1" dirty="0" smtClean="0">
                <a:solidFill>
                  <a:prstClr val="white"/>
                </a:solidFill>
              </a:rPr>
              <a:t>Tiene como marco conceptual la AGENDA 2030.</a:t>
            </a:r>
          </a:p>
          <a:p>
            <a:pPr lvl="0"/>
            <a:endParaRPr lang="es-HN" sz="2400" b="1" dirty="0" smtClean="0">
              <a:solidFill>
                <a:prstClr val="white"/>
              </a:solidFill>
            </a:endParaRPr>
          </a:p>
          <a:p>
            <a:pPr lvl="0"/>
            <a:r>
              <a:rPr lang="es-HN" sz="2400" b="1" dirty="0" smtClean="0">
                <a:solidFill>
                  <a:prstClr val="white"/>
                </a:solidFill>
              </a:rPr>
              <a:t>Contempla</a:t>
            </a:r>
            <a:r>
              <a:rPr lang="es-HN" sz="2800" b="1" dirty="0" smtClean="0">
                <a:solidFill>
                  <a:prstClr val="white"/>
                </a:solidFill>
              </a:rPr>
              <a:t> </a:t>
            </a:r>
            <a:r>
              <a:rPr lang="es-HN" sz="3200" b="1" dirty="0" smtClean="0">
                <a:solidFill>
                  <a:prstClr val="white"/>
                </a:solidFill>
              </a:rPr>
              <a:t>3</a:t>
            </a:r>
            <a:r>
              <a:rPr lang="es-HN" sz="2800" b="1" dirty="0" smtClean="0">
                <a:solidFill>
                  <a:prstClr val="white"/>
                </a:solidFill>
              </a:rPr>
              <a:t> </a:t>
            </a:r>
            <a:r>
              <a:rPr lang="es-HN" sz="2400" b="1" dirty="0" smtClean="0">
                <a:solidFill>
                  <a:prstClr val="white"/>
                </a:solidFill>
              </a:rPr>
              <a:t>ejes:</a:t>
            </a:r>
          </a:p>
          <a:p>
            <a:pPr lvl="0"/>
            <a:endParaRPr lang="es-HN" sz="2400" b="1" dirty="0" smtClean="0">
              <a:solidFill>
                <a:prstClr val="white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800" b="1" dirty="0" smtClean="0"/>
              <a:t>DESARROLLO ECONÓMICO</a:t>
            </a:r>
            <a:r>
              <a:rPr lang="es-HN" sz="2400" b="1" dirty="0"/>
              <a:t>.</a:t>
            </a:r>
            <a:endParaRPr lang="es-HN" sz="2400" dirty="0"/>
          </a:p>
          <a:p>
            <a:pPr marL="342900" lvl="0" indent="-342900">
              <a:buFont typeface="Wingdings" pitchFamily="2" charset="2"/>
              <a:buChar char="Ø"/>
            </a:pPr>
            <a:endParaRPr lang="es-HN" sz="2400" b="1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800" b="1" dirty="0" smtClean="0"/>
              <a:t>DESARROLLO SOCIAL</a:t>
            </a:r>
            <a:endParaRPr lang="es-HN" sz="2400" dirty="0"/>
          </a:p>
          <a:p>
            <a:pPr marL="342900" lvl="0" indent="-342900">
              <a:buFont typeface="Wingdings" pitchFamily="2" charset="2"/>
              <a:buChar char="Ø"/>
            </a:pPr>
            <a:endParaRPr lang="es-HN" sz="2400" b="1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800" b="1" dirty="0" smtClean="0"/>
              <a:t>SOSTENIBILIDAD AMBIENTAL  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s-HN" sz="2400" b="1" dirty="0"/>
          </a:p>
          <a:p>
            <a:pPr lvl="0" algn="ctr"/>
            <a:r>
              <a:rPr lang="es-HN" sz="2400" b="1" dirty="0" smtClean="0"/>
              <a:t>Tiene </a:t>
            </a:r>
            <a:r>
              <a:rPr lang="es-HN" sz="2800" b="1" dirty="0" smtClean="0"/>
              <a:t>17</a:t>
            </a:r>
            <a:r>
              <a:rPr lang="es-HN" sz="2400" b="1" dirty="0" smtClean="0"/>
              <a:t> OBJETIVOS Y </a:t>
            </a:r>
            <a:r>
              <a:rPr lang="es-HN" sz="2800" b="1" dirty="0" smtClean="0"/>
              <a:t>169 </a:t>
            </a:r>
            <a:r>
              <a:rPr lang="es-HN" sz="2400" b="1" dirty="0" smtClean="0"/>
              <a:t>METAS, INTEGRADAS, INDIVISIBLES  y como parte de UNA misma ESTRATEGIA.</a:t>
            </a:r>
            <a:endParaRPr lang="es-HN" sz="2400" dirty="0"/>
          </a:p>
          <a:p>
            <a:pPr lvl="0"/>
            <a:endParaRPr lang="es-HN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0909" y="1302627"/>
            <a:ext cx="8332865" cy="5366734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s-HN" sz="3600" b="1" dirty="0" smtClean="0">
                <a:solidFill>
                  <a:prstClr val="white"/>
                </a:solidFill>
              </a:rPr>
              <a:t>¿Cómo nacen los ODS?</a:t>
            </a:r>
          </a:p>
          <a:p>
            <a:pPr lvl="0" algn="ctr"/>
            <a:r>
              <a:rPr lang="es-HN" sz="2400" dirty="0" smtClean="0"/>
              <a:t>Nacen en </a:t>
            </a:r>
            <a:r>
              <a:rPr lang="es-HN" sz="2400" dirty="0"/>
              <a:t>la Cumbre de </a:t>
            </a:r>
            <a:r>
              <a:rPr lang="es-HN" sz="2400" b="1" dirty="0"/>
              <a:t>Río + 20</a:t>
            </a:r>
            <a:r>
              <a:rPr lang="es-HN" sz="2400" dirty="0"/>
              <a:t>,  en el </a:t>
            </a:r>
            <a:r>
              <a:rPr lang="es-HN" sz="2400" dirty="0" smtClean="0"/>
              <a:t>2012, en la culminación de los ODM, en </a:t>
            </a:r>
            <a:r>
              <a:rPr lang="es-HN" sz="2800" b="1" dirty="0" smtClean="0"/>
              <a:t>4 años </a:t>
            </a:r>
            <a:r>
              <a:rPr lang="es-HN" sz="2400" dirty="0" smtClean="0"/>
              <a:t>de participación activa.</a:t>
            </a:r>
          </a:p>
          <a:p>
            <a:pPr lvl="0"/>
            <a:endParaRPr lang="es-HN" sz="2400" dirty="0"/>
          </a:p>
          <a:p>
            <a:pPr lvl="0" algn="ctr"/>
            <a:r>
              <a:rPr lang="es-HN" sz="2400" dirty="0" smtClean="0"/>
              <a:t>En que se diferencian los </a:t>
            </a:r>
            <a:r>
              <a:rPr lang="es-HN" sz="3200" b="1" dirty="0" smtClean="0"/>
              <a:t>ODS</a:t>
            </a:r>
            <a:r>
              <a:rPr lang="es-HN" sz="2400" dirty="0" smtClean="0"/>
              <a:t> de los  ODM?</a:t>
            </a:r>
          </a:p>
          <a:p>
            <a:pPr lvl="0" algn="ctr"/>
            <a:endParaRPr lang="es-HN" sz="2400" dirty="0" smtClean="0"/>
          </a:p>
          <a:p>
            <a:pPr lvl="0" algn="ctr"/>
            <a:r>
              <a:rPr lang="es-HN" sz="2400" dirty="0" smtClean="0"/>
              <a:t>La </a:t>
            </a:r>
            <a:r>
              <a:rPr lang="es-HN" sz="2400" b="1" dirty="0" smtClean="0"/>
              <a:t>AGENDA 2030 </a:t>
            </a:r>
            <a:r>
              <a:rPr lang="es-HN" sz="2400" dirty="0" smtClean="0"/>
              <a:t>fue elaborada por los </a:t>
            </a:r>
            <a:r>
              <a:rPr lang="es-HN" sz="2800" b="1" dirty="0" smtClean="0"/>
              <a:t>propios países.</a:t>
            </a:r>
            <a:r>
              <a:rPr lang="es-HN" sz="2400" b="1" dirty="0"/>
              <a:t> </a:t>
            </a:r>
            <a:endParaRPr lang="es-HN" sz="2400" b="1" dirty="0" smtClean="0"/>
          </a:p>
          <a:p>
            <a:pPr lvl="0" algn="ctr"/>
            <a:endParaRPr lang="es-HN" sz="2400" b="1" dirty="0"/>
          </a:p>
          <a:p>
            <a:pPr lvl="0" algn="ctr"/>
            <a:r>
              <a:rPr lang="es-HN" sz="2400" b="1" dirty="0"/>
              <a:t>L</a:t>
            </a:r>
            <a:r>
              <a:rPr lang="es-HN" sz="2400" b="1" dirty="0" smtClean="0"/>
              <a:t>os </a:t>
            </a:r>
            <a:r>
              <a:rPr lang="es-HN" sz="2800" b="1" dirty="0"/>
              <a:t>E</a:t>
            </a:r>
            <a:r>
              <a:rPr lang="es-HN" sz="2800" b="1" dirty="0" smtClean="0"/>
              <a:t>stados </a:t>
            </a:r>
            <a:r>
              <a:rPr lang="es-HN" sz="2800" b="1" dirty="0"/>
              <a:t>M</a:t>
            </a:r>
            <a:r>
              <a:rPr lang="es-HN" sz="2800" b="1" dirty="0" smtClean="0"/>
              <a:t>iembros</a:t>
            </a:r>
            <a:r>
              <a:rPr lang="es-HN" sz="2400" b="1" dirty="0"/>
              <a:t>,</a:t>
            </a:r>
            <a:r>
              <a:rPr lang="es-HN" sz="2400" dirty="0"/>
              <a:t>  </a:t>
            </a:r>
            <a:r>
              <a:rPr lang="es-HN" sz="2400" dirty="0" smtClean="0"/>
              <a:t>- y </a:t>
            </a:r>
            <a:r>
              <a:rPr lang="es-HN" sz="2400" dirty="0"/>
              <a:t>no un grupo de </a:t>
            </a:r>
            <a:r>
              <a:rPr lang="es-HN" sz="2400" dirty="0" smtClean="0"/>
              <a:t>especialistas -, dictaron </a:t>
            </a:r>
            <a:r>
              <a:rPr lang="es-HN" sz="2400" b="1" dirty="0"/>
              <a:t>los </a:t>
            </a:r>
            <a:r>
              <a:rPr lang="es-HN" sz="2800" b="1" dirty="0"/>
              <a:t>parámetros, los objetivos y las metas</a:t>
            </a:r>
            <a:r>
              <a:rPr lang="es-HN" sz="2800" dirty="0"/>
              <a:t>,  </a:t>
            </a:r>
            <a:r>
              <a:rPr lang="es-HN" sz="2400" dirty="0"/>
              <a:t>sobre los cuales estarían basadas </a:t>
            </a:r>
            <a:r>
              <a:rPr lang="es-HN" sz="2400" b="1" dirty="0"/>
              <a:t>sus </a:t>
            </a:r>
            <a:r>
              <a:rPr lang="es-HN" sz="2400" b="1" dirty="0" smtClean="0"/>
              <a:t>AGENDAS </a:t>
            </a:r>
            <a:r>
              <a:rPr lang="es-HN" sz="2400" b="1" dirty="0"/>
              <a:t>de </a:t>
            </a:r>
            <a:r>
              <a:rPr lang="es-HN" sz="2400" b="1" dirty="0" smtClean="0"/>
              <a:t>DESARROLLO,</a:t>
            </a:r>
          </a:p>
          <a:p>
            <a:pPr lvl="0" algn="ctr"/>
            <a:r>
              <a:rPr lang="es-HN" sz="2400" dirty="0" smtClean="0"/>
              <a:t> </a:t>
            </a:r>
            <a:r>
              <a:rPr lang="es-HN" sz="2400" dirty="0"/>
              <a:t>para el futuro de sus </a:t>
            </a:r>
            <a:r>
              <a:rPr lang="es-HN" sz="2400" dirty="0" smtClean="0"/>
              <a:t>naciones.</a:t>
            </a:r>
            <a:endParaRPr lang="es-HN" sz="2400" b="1" dirty="0"/>
          </a:p>
          <a:p>
            <a:pPr lvl="0"/>
            <a:endParaRPr lang="es-HN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0909" y="1302626"/>
            <a:ext cx="8332865" cy="5555373"/>
          </a:xfrm>
          <a:prstGeom prst="rect">
            <a:avLst/>
          </a:prstGeom>
          <a:solidFill>
            <a:srgbClr val="FF19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s-HN" sz="3600" b="1" dirty="0" smtClean="0">
                <a:solidFill>
                  <a:prstClr val="white"/>
                </a:solidFill>
              </a:rPr>
              <a:t>¿Cuales fueron los aspectos superadores?</a:t>
            </a:r>
          </a:p>
          <a:p>
            <a:pPr lvl="0" algn="ctr"/>
            <a:r>
              <a:rPr lang="es-HN" sz="2400" dirty="0" smtClean="0">
                <a:solidFill>
                  <a:prstClr val="white"/>
                </a:solidFill>
              </a:rPr>
              <a:t>Más allá de los muy importantes </a:t>
            </a:r>
            <a:r>
              <a:rPr lang="es-HN" sz="2800" b="1" dirty="0" smtClean="0">
                <a:solidFill>
                  <a:prstClr val="white"/>
                </a:solidFill>
              </a:rPr>
              <a:t>avances mundiales </a:t>
            </a:r>
            <a:r>
              <a:rPr lang="es-HN" sz="2400" dirty="0" smtClean="0">
                <a:solidFill>
                  <a:prstClr val="white"/>
                </a:solidFill>
              </a:rPr>
              <a:t>que los </a:t>
            </a:r>
            <a:r>
              <a:rPr lang="es-HN" sz="2400" b="1" dirty="0" smtClean="0">
                <a:solidFill>
                  <a:prstClr val="white"/>
                </a:solidFill>
              </a:rPr>
              <a:t>ODM generaron</a:t>
            </a:r>
            <a:r>
              <a:rPr lang="es-HN" sz="2400" dirty="0" smtClean="0">
                <a:solidFill>
                  <a:prstClr val="white"/>
                </a:solidFill>
              </a:rPr>
              <a:t>, de acuerdo a la </a:t>
            </a:r>
            <a:r>
              <a:rPr lang="es-HN" sz="2800" b="1" dirty="0" smtClean="0">
                <a:solidFill>
                  <a:prstClr val="white"/>
                </a:solidFill>
              </a:rPr>
              <a:t>Comisión de Evaluación </a:t>
            </a:r>
            <a:r>
              <a:rPr lang="es-HN" sz="2400" dirty="0" smtClean="0">
                <a:solidFill>
                  <a:prstClr val="white"/>
                </a:solidFill>
              </a:rPr>
              <a:t>de los </a:t>
            </a:r>
            <a:r>
              <a:rPr lang="es-HN" sz="2400" b="1" dirty="0" smtClean="0">
                <a:solidFill>
                  <a:prstClr val="white"/>
                </a:solidFill>
              </a:rPr>
              <a:t>ODM, se evidenciaron, entre otros :</a:t>
            </a:r>
          </a:p>
          <a:p>
            <a:pPr lvl="0" algn="ctr"/>
            <a:endParaRPr lang="es-HN" sz="2400" b="1" dirty="0" smtClean="0">
              <a:solidFill>
                <a:prstClr val="white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400" b="1" dirty="0" smtClean="0">
                <a:solidFill>
                  <a:prstClr val="white"/>
                </a:solidFill>
              </a:rPr>
              <a:t>El impulso de </a:t>
            </a:r>
            <a:r>
              <a:rPr lang="es-HN" sz="2800" b="1" dirty="0" smtClean="0">
                <a:solidFill>
                  <a:prstClr val="white"/>
                </a:solidFill>
              </a:rPr>
              <a:t>múltiples estrategias</a:t>
            </a:r>
            <a:r>
              <a:rPr lang="es-HN" sz="2400" b="1" dirty="0" smtClean="0">
                <a:solidFill>
                  <a:prstClr val="white"/>
                </a:solidFill>
              </a:rPr>
              <a:t> sin la debida articulación;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400" b="1" dirty="0" smtClean="0">
                <a:solidFill>
                  <a:prstClr val="white"/>
                </a:solidFill>
              </a:rPr>
              <a:t>Importantes déficits en materia de </a:t>
            </a:r>
            <a:r>
              <a:rPr lang="es-HN" sz="2800" b="1" dirty="0" smtClean="0">
                <a:solidFill>
                  <a:prstClr val="white"/>
                </a:solidFill>
              </a:rPr>
              <a:t>gobernabilidad</a:t>
            </a:r>
            <a:r>
              <a:rPr lang="es-HN" sz="2400" b="1" dirty="0" smtClean="0">
                <a:solidFill>
                  <a:prstClr val="white"/>
                </a:solidFill>
              </a:rPr>
              <a:t>,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400" b="1" dirty="0" smtClean="0">
                <a:solidFill>
                  <a:prstClr val="white"/>
                </a:solidFill>
              </a:rPr>
              <a:t>Debilidad en procesos </a:t>
            </a:r>
            <a:r>
              <a:rPr lang="es-HN" sz="2800" b="1" dirty="0" smtClean="0">
                <a:solidFill>
                  <a:prstClr val="white"/>
                </a:solidFill>
              </a:rPr>
              <a:t>de participación de actores clave;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400" b="1" dirty="0">
                <a:solidFill>
                  <a:prstClr val="white"/>
                </a:solidFill>
              </a:rPr>
              <a:t>I</a:t>
            </a:r>
            <a:r>
              <a:rPr lang="es-HN" sz="2400" b="1" dirty="0" smtClean="0">
                <a:solidFill>
                  <a:prstClr val="white"/>
                </a:solidFill>
              </a:rPr>
              <a:t>nsuficiencia en materia de Procesos de </a:t>
            </a:r>
            <a:r>
              <a:rPr lang="es-HN" sz="2800" b="1" dirty="0" smtClean="0">
                <a:solidFill>
                  <a:prstClr val="white"/>
                </a:solidFill>
              </a:rPr>
              <a:t>Transparencia</a:t>
            </a:r>
            <a:r>
              <a:rPr lang="es-HN" sz="2400" b="1" dirty="0" smtClean="0">
                <a:solidFill>
                  <a:prstClr val="white"/>
                </a:solidFill>
              </a:rPr>
              <a:t>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400" b="1" dirty="0" smtClean="0">
                <a:solidFill>
                  <a:prstClr val="white"/>
                </a:solidFill>
              </a:rPr>
              <a:t> Importantes déficits en materia de </a:t>
            </a:r>
            <a:r>
              <a:rPr lang="es-HN" sz="2800" b="1" dirty="0">
                <a:solidFill>
                  <a:prstClr val="white"/>
                </a:solidFill>
              </a:rPr>
              <a:t>S</a:t>
            </a:r>
            <a:r>
              <a:rPr lang="es-HN" sz="2800" b="1" dirty="0" smtClean="0">
                <a:solidFill>
                  <a:prstClr val="white"/>
                </a:solidFill>
              </a:rPr>
              <a:t>eguimiento y Monitoreo</a:t>
            </a:r>
            <a:r>
              <a:rPr lang="es-HN" sz="2400" b="1" dirty="0" smtClean="0">
                <a:solidFill>
                  <a:prstClr val="white"/>
                </a:solidFill>
              </a:rPr>
              <a:t>.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s-HN" sz="2400" b="1" dirty="0">
                <a:solidFill>
                  <a:prstClr val="white"/>
                </a:solidFill>
              </a:rPr>
              <a:t>B</a:t>
            </a:r>
            <a:r>
              <a:rPr lang="es-HN" sz="2400" b="1" dirty="0" smtClean="0">
                <a:solidFill>
                  <a:prstClr val="white"/>
                </a:solidFill>
              </a:rPr>
              <a:t>aja confiabilidad de la </a:t>
            </a:r>
            <a:r>
              <a:rPr lang="es-HN" sz="2800" b="1" dirty="0" smtClean="0">
                <a:solidFill>
                  <a:prstClr val="white"/>
                </a:solidFill>
              </a:rPr>
              <a:t>data</a:t>
            </a:r>
            <a:r>
              <a:rPr lang="es-HN" sz="2400" b="1" dirty="0" smtClean="0">
                <a:solidFill>
                  <a:prstClr val="white"/>
                </a:solidFill>
              </a:rPr>
              <a:t> y </a:t>
            </a:r>
            <a:r>
              <a:rPr lang="es-HN" sz="2800" b="1" dirty="0" smtClean="0">
                <a:solidFill>
                  <a:prstClr val="white"/>
                </a:solidFill>
              </a:rPr>
              <a:t>mecanismos de reporte.  </a:t>
            </a:r>
            <a:endParaRPr lang="es-HN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21618" y="1280566"/>
            <a:ext cx="8332865" cy="5555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s-HN" sz="3200" dirty="0" smtClean="0">
                <a:solidFill>
                  <a:prstClr val="white"/>
                </a:solidFill>
              </a:rPr>
              <a:t>¿Cuáles fueron las </a:t>
            </a:r>
            <a:r>
              <a:rPr lang="es-HN" sz="3200" b="1" dirty="0" smtClean="0">
                <a:solidFill>
                  <a:prstClr val="white"/>
                </a:solidFill>
              </a:rPr>
              <a:t>consecuencias </a:t>
            </a:r>
            <a:r>
              <a:rPr lang="es-HN" sz="3200" dirty="0" smtClean="0">
                <a:solidFill>
                  <a:prstClr val="white"/>
                </a:solidFill>
              </a:rPr>
              <a:t>de este análisis para la </a:t>
            </a:r>
          </a:p>
          <a:p>
            <a:pPr lvl="0" algn="ctr"/>
            <a:r>
              <a:rPr lang="es-HN" sz="3200" b="1" dirty="0" smtClean="0">
                <a:solidFill>
                  <a:prstClr val="white"/>
                </a:solidFill>
              </a:rPr>
              <a:t>AGENDA 2030?</a:t>
            </a:r>
          </a:p>
          <a:p>
            <a:pPr lvl="0" algn="ctr"/>
            <a:endParaRPr lang="es-HN" sz="2400" b="1" dirty="0" smtClean="0">
              <a:solidFill>
                <a:prstClr val="white"/>
              </a:solidFill>
            </a:endParaRPr>
          </a:p>
          <a:p>
            <a:pPr algn="ctr"/>
            <a:r>
              <a:rPr lang="es-HN" sz="2400" dirty="0"/>
              <a:t>Los </a:t>
            </a:r>
            <a:r>
              <a:rPr lang="es-HN" sz="2400" b="1" dirty="0" smtClean="0"/>
              <a:t>Estados miembros </a:t>
            </a:r>
            <a:r>
              <a:rPr lang="es-HN" sz="2400" dirty="0"/>
              <a:t>plantearon no solo un rol  en la definición de los principios rectores, (como en el caso de los ODM), sino que los </a:t>
            </a:r>
            <a:r>
              <a:rPr lang="es-HN" sz="2800" b="1" dirty="0"/>
              <a:t>propios países asumieron el reto de </a:t>
            </a:r>
            <a:r>
              <a:rPr lang="es-HN" sz="2800" b="1" dirty="0" smtClean="0"/>
              <a:t>diseñar:</a:t>
            </a:r>
            <a:endParaRPr lang="es-HN" sz="2400" dirty="0" smtClean="0"/>
          </a:p>
          <a:p>
            <a:pPr lvl="1"/>
            <a:endParaRPr lang="es-HN" b="1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s-HN" sz="2800" b="1" dirty="0" smtClean="0"/>
              <a:t>La </a:t>
            </a:r>
            <a:r>
              <a:rPr lang="es-HN" sz="2800" b="1" dirty="0"/>
              <a:t>agenda </a:t>
            </a:r>
            <a:r>
              <a:rPr lang="es-HN" sz="2800" b="1" dirty="0" smtClean="0"/>
              <a:t>2030</a:t>
            </a:r>
            <a:r>
              <a:rPr lang="es-HN" sz="2800" dirty="0" smtClean="0"/>
              <a:t> </a:t>
            </a:r>
            <a:r>
              <a:rPr lang="es-HN" sz="2800" dirty="0"/>
              <a:t>que incluye </a:t>
            </a:r>
            <a:r>
              <a:rPr lang="es-HN" sz="2800" dirty="0" smtClean="0"/>
              <a:t>la </a:t>
            </a:r>
            <a:r>
              <a:rPr lang="es-HN" sz="2800" b="1" dirty="0"/>
              <a:t>definición y alcances</a:t>
            </a:r>
            <a:r>
              <a:rPr lang="es-HN" sz="2800" dirty="0"/>
              <a:t> de los </a:t>
            </a:r>
            <a:r>
              <a:rPr lang="es-HN" sz="2800" b="1" dirty="0"/>
              <a:t>principios rectores</a:t>
            </a:r>
            <a:r>
              <a:rPr lang="es-HN" sz="2800" dirty="0"/>
              <a:t>. 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s-HN" sz="2800" b="1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s-HN" sz="2800" b="1" dirty="0" smtClean="0"/>
              <a:t>Los </a:t>
            </a:r>
            <a:r>
              <a:rPr lang="es-HN" sz="2800" b="1" dirty="0"/>
              <a:t>Objetivos de Desarrollo Sostenible, ODS</a:t>
            </a:r>
            <a:r>
              <a:rPr lang="es-HN" sz="2800" dirty="0"/>
              <a:t>, que es el instrumento que los operacionaliza.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s-HN" sz="2800" b="1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s-HN" sz="2800" b="1" dirty="0" smtClean="0"/>
              <a:t>Las </a:t>
            </a:r>
            <a:r>
              <a:rPr lang="es-HN" sz="2800" b="1" dirty="0"/>
              <a:t>metas </a:t>
            </a:r>
            <a:r>
              <a:rPr lang="es-HN" sz="2800" dirty="0"/>
              <a:t>asociadas a los ODS</a:t>
            </a:r>
            <a:r>
              <a:rPr lang="es-HN" sz="2800" b="1" dirty="0"/>
              <a:t>.</a:t>
            </a:r>
            <a:endParaRPr lang="es-HN" sz="2800" dirty="0"/>
          </a:p>
          <a:p>
            <a:pPr marL="342900" indent="-342900" algn="ctr">
              <a:buFont typeface="Wingdings" pitchFamily="2" charset="2"/>
              <a:buChar char="Ø"/>
            </a:pPr>
            <a:endParaRPr lang="es-HN" sz="3600" dirty="0"/>
          </a:p>
          <a:p>
            <a:pPr lvl="0" algn="ctr"/>
            <a:endParaRPr lang="es-HN" sz="24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5" descr="Descripción: OLACEF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/>
          <a:stretch>
            <a:fillRect/>
          </a:stretch>
        </p:blipFill>
        <p:spPr bwMode="auto">
          <a:xfrm>
            <a:off x="7408997" y="133350"/>
            <a:ext cx="15557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8" descr="Descripción: Escudo Nacion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8" y="2286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Descripción: C:\Users\fpena\AppData\Local\Microsoft\Windows\Temporary Internet Files\Content.Outlook\IQ06QPVQ\ago_olacefs_2016_logo (002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92952"/>
            <a:ext cx="876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0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74" y="5633864"/>
            <a:ext cx="506925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21618" y="1280566"/>
            <a:ext cx="8332865" cy="5555373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s-HN" sz="2400" dirty="0" smtClean="0">
              <a:solidFill>
                <a:prstClr val="white"/>
              </a:solidFill>
            </a:endParaRPr>
          </a:p>
          <a:p>
            <a:pPr lvl="0" algn="ctr"/>
            <a:endParaRPr lang="es-HN" sz="2400" dirty="0">
              <a:solidFill>
                <a:prstClr val="white"/>
              </a:solidFill>
            </a:endParaRPr>
          </a:p>
          <a:p>
            <a:pPr lvl="0" algn="ctr"/>
            <a:r>
              <a:rPr lang="es-HN" sz="3600" b="1" dirty="0" smtClean="0">
                <a:solidFill>
                  <a:prstClr val="white"/>
                </a:solidFill>
              </a:rPr>
              <a:t>¿Cuales son </a:t>
            </a:r>
            <a:r>
              <a:rPr lang="es-HN" sz="2400" dirty="0" smtClean="0">
                <a:solidFill>
                  <a:prstClr val="white"/>
                </a:solidFill>
              </a:rPr>
              <a:t>los </a:t>
            </a:r>
            <a:r>
              <a:rPr lang="es-HN" sz="2400" b="1" dirty="0" smtClean="0">
                <a:solidFill>
                  <a:prstClr val="white"/>
                </a:solidFill>
              </a:rPr>
              <a:t>OBJETIVOS DE DESARROLLO SUSTENTABLE</a:t>
            </a:r>
            <a:r>
              <a:rPr lang="es-HN" sz="2400" dirty="0" smtClean="0">
                <a:solidFill>
                  <a:prstClr val="white"/>
                </a:solidFill>
              </a:rPr>
              <a:t>,</a:t>
            </a:r>
          </a:p>
          <a:p>
            <a:pPr lvl="0" algn="ctr"/>
            <a:endParaRPr lang="es-HN" sz="2400" dirty="0">
              <a:solidFill>
                <a:prstClr val="white"/>
              </a:solidFill>
            </a:endParaRPr>
          </a:p>
          <a:p>
            <a:pPr lvl="0" algn="ctr"/>
            <a:endParaRPr lang="es-HN" sz="2400" dirty="0" smtClean="0">
              <a:solidFill>
                <a:prstClr val="white"/>
              </a:solidFill>
            </a:endParaRPr>
          </a:p>
          <a:p>
            <a:pPr lvl="0" algn="ctr"/>
            <a:r>
              <a:rPr lang="es-HN" sz="4800" dirty="0" smtClean="0">
                <a:solidFill>
                  <a:prstClr val="white"/>
                </a:solidFill>
              </a:rPr>
              <a:t> </a:t>
            </a:r>
            <a:r>
              <a:rPr lang="es-HN" sz="5400" b="1" dirty="0" smtClean="0">
                <a:solidFill>
                  <a:prstClr val="white"/>
                </a:solidFill>
              </a:rPr>
              <a:t>ODS </a:t>
            </a:r>
          </a:p>
          <a:p>
            <a:pPr lvl="0" algn="ctr"/>
            <a:endParaRPr lang="es-HN" sz="2800" b="1" dirty="0">
              <a:solidFill>
                <a:prstClr val="white"/>
              </a:solidFill>
            </a:endParaRPr>
          </a:p>
          <a:p>
            <a:pPr lvl="0" algn="ctr"/>
            <a:r>
              <a:rPr lang="es-HN" sz="2400" dirty="0">
                <a:solidFill>
                  <a:prstClr val="white"/>
                </a:solidFill>
              </a:rPr>
              <a:t>d</a:t>
            </a:r>
            <a:r>
              <a:rPr lang="es-HN" sz="2400" dirty="0" smtClean="0">
                <a:solidFill>
                  <a:prstClr val="white"/>
                </a:solidFill>
              </a:rPr>
              <a:t>e la  </a:t>
            </a:r>
          </a:p>
          <a:p>
            <a:pPr lvl="0" algn="ctr"/>
            <a:endParaRPr lang="es-HN" sz="2400" b="1" dirty="0" smtClean="0">
              <a:solidFill>
                <a:prstClr val="white"/>
              </a:solidFill>
            </a:endParaRPr>
          </a:p>
          <a:p>
            <a:pPr lvl="0" algn="ctr"/>
            <a:endParaRPr lang="es-HN" sz="2400" b="1" dirty="0">
              <a:solidFill>
                <a:prstClr val="white"/>
              </a:solidFill>
            </a:endParaRPr>
          </a:p>
          <a:p>
            <a:pPr lvl="0" algn="ctr"/>
            <a:r>
              <a:rPr lang="es-HN" sz="3600" b="1" dirty="0" smtClean="0">
                <a:solidFill>
                  <a:prstClr val="white"/>
                </a:solidFill>
              </a:rPr>
              <a:t>AGENDA 2030?</a:t>
            </a:r>
          </a:p>
          <a:p>
            <a:pPr marL="342900" indent="-342900" algn="ctr">
              <a:buFont typeface="Wingdings" pitchFamily="2" charset="2"/>
              <a:buChar char="Ø"/>
            </a:pPr>
            <a:endParaRPr lang="es-HN" sz="3600" dirty="0"/>
          </a:p>
          <a:p>
            <a:pPr lvl="0" algn="ctr"/>
            <a:r>
              <a:rPr lang="es-HN" sz="2400" b="1" dirty="0" smtClean="0">
                <a:solidFill>
                  <a:prstClr val="white"/>
                </a:solidFill>
              </a:rPr>
              <a:t>¿</a:t>
            </a:r>
          </a:p>
        </p:txBody>
      </p:sp>
    </p:spTree>
    <p:extLst>
      <p:ext uri="{BB962C8B-B14F-4D97-AF65-F5344CB8AC3E}">
        <p14:creationId xmlns:p14="http://schemas.microsoft.com/office/powerpoint/2010/main" val="40765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10807</TotalTime>
  <Words>1078</Words>
  <Application>Microsoft Office PowerPoint</Application>
  <PresentationFormat>Presentación en pantalla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Tribunal Superior de Cuentas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Díaz</dc:creator>
  <cp:lastModifiedBy>user</cp:lastModifiedBy>
  <cp:revision>795</cp:revision>
  <cp:lastPrinted>2015-09-02T13:16:02Z</cp:lastPrinted>
  <dcterms:created xsi:type="dcterms:W3CDTF">2014-09-03T17:21:51Z</dcterms:created>
  <dcterms:modified xsi:type="dcterms:W3CDTF">2016-10-18T12:22:50Z</dcterms:modified>
</cp:coreProperties>
</file>