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5"/>
  </p:handoutMasterIdLst>
  <p:sldIdLst>
    <p:sldId id="256" r:id="rId5"/>
    <p:sldId id="258" r:id="rId6"/>
    <p:sldId id="259" r:id="rId7"/>
    <p:sldId id="260" r:id="rId8"/>
    <p:sldId id="261" r:id="rId9"/>
    <p:sldId id="267" r:id="rId10"/>
    <p:sldId id="263" r:id="rId11"/>
    <p:sldId id="264" r:id="rId12"/>
    <p:sldId id="265" r:id="rId13"/>
    <p:sldId id="266" r:id="rId14"/>
  </p:sldIdLst>
  <p:sldSz cx="12192000" cy="6858000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3659" autoAdjust="0"/>
  </p:normalViewPr>
  <p:slideViewPr>
    <p:cSldViewPr>
      <p:cViewPr varScale="1">
        <p:scale>
          <a:sx n="74" d="100"/>
          <a:sy n="74" d="100"/>
        </p:scale>
        <p:origin x="55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2FA7A-58E2-4634-AC5A-0C6CE2C11956}" type="datetimeFigureOut">
              <a:rPr lang="es-CO" smtClean="0"/>
              <a:pPr/>
              <a:t>14/12/2016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A62EF-488F-4922-9AE4-8149A576285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8471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F516-17FF-4D00-AF6D-0F19802C5E2D}" type="datetimeFigureOut">
              <a:rPr lang="es-ES" smtClean="0"/>
              <a:pPr/>
              <a:t>14/12/2016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AC97-5D5B-45FE-A11C-72E9CA7743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F516-17FF-4D00-AF6D-0F19802C5E2D}" type="datetimeFigureOut">
              <a:rPr lang="es-ES" smtClean="0"/>
              <a:pPr/>
              <a:t>14/12/2016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AC97-5D5B-45FE-A11C-72E9CA7743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F516-17FF-4D00-AF6D-0F19802C5E2D}" type="datetimeFigureOut">
              <a:rPr lang="es-ES" smtClean="0"/>
              <a:pPr/>
              <a:t>14/12/2016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AC97-5D5B-45FE-A11C-72E9CA7743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F516-17FF-4D00-AF6D-0F19802C5E2D}" type="datetimeFigureOut">
              <a:rPr lang="es-ES" smtClean="0"/>
              <a:pPr/>
              <a:t>14/12/2016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AC97-5D5B-45FE-A11C-72E9CA7743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F516-17FF-4D00-AF6D-0F19802C5E2D}" type="datetimeFigureOut">
              <a:rPr lang="es-ES" smtClean="0"/>
              <a:pPr/>
              <a:t>14/12/2016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AC97-5D5B-45FE-A11C-72E9CA7743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F516-17FF-4D00-AF6D-0F19802C5E2D}" type="datetimeFigureOut">
              <a:rPr lang="es-ES" smtClean="0"/>
              <a:pPr/>
              <a:t>14/12/2016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AC97-5D5B-45FE-A11C-72E9CA7743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F516-17FF-4D00-AF6D-0F19802C5E2D}" type="datetimeFigureOut">
              <a:rPr lang="es-ES" smtClean="0"/>
              <a:pPr/>
              <a:t>14/12/2016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AC97-5D5B-45FE-A11C-72E9CA7743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F516-17FF-4D00-AF6D-0F19802C5E2D}" type="datetimeFigureOut">
              <a:rPr lang="es-ES" smtClean="0"/>
              <a:pPr/>
              <a:t>14/12/2016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AC97-5D5B-45FE-A11C-72E9CA7743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F516-17FF-4D00-AF6D-0F19802C5E2D}" type="datetimeFigureOut">
              <a:rPr lang="es-ES" smtClean="0"/>
              <a:pPr/>
              <a:t>14/12/2016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AC97-5D5B-45FE-A11C-72E9CA7743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F516-17FF-4D00-AF6D-0F19802C5E2D}" type="datetimeFigureOut">
              <a:rPr lang="es-ES" smtClean="0"/>
              <a:pPr/>
              <a:t>14/12/2016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AC97-5D5B-45FE-A11C-72E9CA7743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1F516-17FF-4D00-AF6D-0F19802C5E2D}" type="datetimeFigureOut">
              <a:rPr lang="es-ES" smtClean="0"/>
              <a:pPr/>
              <a:t>14/12/2016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AC97-5D5B-45FE-A11C-72E9CA7743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1F516-17FF-4D00-AF6D-0F19802C5E2D}" type="datetimeFigureOut">
              <a:rPr lang="es-ES" smtClean="0"/>
              <a:pPr/>
              <a:t>14/12/2016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BAC97-5D5B-45FE-A11C-72E9CA7743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63552" y="2348880"/>
            <a:ext cx="8458200" cy="3816424"/>
          </a:xfrm>
        </p:spPr>
        <p:txBody>
          <a:bodyPr>
            <a:normAutofit/>
          </a:bodyPr>
          <a:lstStyle/>
          <a:p>
            <a:pPr algn="l"/>
            <a:r>
              <a:rPr lang="es-CO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Resultados de la Auditoría:</a:t>
            </a:r>
            <a:br>
              <a:rPr lang="es-CO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Se realizó en 25 de los 32 departamentos de Colombia.</a:t>
            </a:r>
            <a:b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Se determinó detrimento patrimonial por </a:t>
            </a:r>
            <a:r>
              <a:rPr lang="es-CO" sz="3200" b="1" dirty="0">
                <a:latin typeface="Arial" panose="020B0604020202020204" pitchFamily="34" charset="0"/>
                <a:cs typeface="Arial" panose="020B0604020202020204" pitchFamily="34" charset="0"/>
              </a:rPr>
              <a:t>US$21 </a:t>
            </a:r>
            <a:r>
              <a:rPr lang="es-CO" sz="3200" b="1" dirty="0">
                <a:latin typeface="Arial" panose="020B0604020202020204" pitchFamily="34" charset="0"/>
                <a:cs typeface="Arial" panose="020B0604020202020204" pitchFamily="34" charset="0"/>
              </a:rPr>
              <a:t>millones </a:t>
            </a:r>
            <a:r>
              <a:rPr lang="es-CO" sz="3200" b="1" dirty="0">
                <a:latin typeface="Arial" panose="020B0604020202020204" pitchFamily="34" charset="0"/>
                <a:cs typeface="Arial" panose="020B0604020202020204" pitchFamily="34" charset="0"/>
              </a:rPr>
              <a:t>de dólares</a:t>
            </a:r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7"/>
          <p:cNvSpPr/>
          <p:nvPr/>
        </p:nvSpPr>
        <p:spPr>
          <a:xfrm>
            <a:off x="12644501" y="8788344"/>
            <a:ext cx="3012948" cy="801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6" name="object 7"/>
          <p:cNvSpPr/>
          <p:nvPr/>
        </p:nvSpPr>
        <p:spPr>
          <a:xfrm>
            <a:off x="12796901" y="8940744"/>
            <a:ext cx="3012948" cy="801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96132" y="1124744"/>
            <a:ext cx="78603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200" b="1" dirty="0">
                <a:latin typeface="Arial" panose="020B0604020202020204" pitchFamily="34" charset="0"/>
                <a:cs typeface="Arial" panose="020B0604020202020204" pitchFamily="34" charset="0"/>
              </a:rPr>
              <a:t>Auditoría Programa de Alimentación Escolar PAE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28040923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86272" y="875928"/>
            <a:ext cx="8458200" cy="5865440"/>
          </a:xfrm>
        </p:spPr>
        <p:txBody>
          <a:bodyPr>
            <a:normAutofit/>
          </a:bodyPr>
          <a:lstStyle/>
          <a:p>
            <a: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  <a:t>OBJETIVOS DE DESARROLLO SOSTENIBLE Y </a:t>
            </a:r>
            <a: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  <a:t>FISCALIZACIÓN</a:t>
            </a:r>
            <a:b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  <a:t>CORRUPCIÓN: UN OBSTÁCULO PARA ALCANZAR LOS OBJETIVOS DE DESARROLLO </a:t>
            </a:r>
            <a: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  <a:t>SOSTENIBLE</a:t>
            </a:r>
            <a:b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Garantizar </a:t>
            </a:r>
            <a:r>
              <a:rPr lang="es-CO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una educación inclusiva, equitativa y de calidad y promover oportunidades de aprendizaje durante toda la vida para todos.</a:t>
            </a:r>
            <a:r>
              <a:rPr lang="es-E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2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Informe de </a:t>
            </a:r>
            <a:r>
              <a:rPr lang="es-CO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auditoría </a:t>
            </a:r>
            <a:r>
              <a:rPr lang="es-CO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coordinada en </a:t>
            </a:r>
            <a:r>
              <a:rPr lang="es-CO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Colombia</a:t>
            </a:r>
            <a:br>
              <a:rPr lang="es-CO" sz="22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3100" b="1" dirty="0">
                <a:latin typeface="Arial" panose="020B0604020202020204" pitchFamily="34" charset="0"/>
                <a:cs typeface="Arial" panose="020B0604020202020204" pitchFamily="34" charset="0"/>
              </a:rPr>
              <a:t>EDGARDO JOSÉ MAYA VILLAZÓN</a:t>
            </a:r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Contralor General de la República de Colombia</a:t>
            </a:r>
            <a:endParaRPr lang="es-E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7"/>
          <p:cNvSpPr/>
          <p:nvPr/>
        </p:nvSpPr>
        <p:spPr>
          <a:xfrm>
            <a:off x="12644501" y="8788344"/>
            <a:ext cx="3012948" cy="801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7"/>
          <p:cNvSpPr/>
          <p:nvPr/>
        </p:nvSpPr>
        <p:spPr>
          <a:xfrm>
            <a:off x="12796901" y="8940744"/>
            <a:ext cx="3012948" cy="801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2 Rectángulo"/>
          <p:cNvSpPr/>
          <p:nvPr/>
        </p:nvSpPr>
        <p:spPr>
          <a:xfrm>
            <a:off x="7896200" y="260648"/>
            <a:ext cx="2448272" cy="615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Chile, diciembre 15 de 2016</a:t>
            </a:r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6287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7"/>
          <p:cNvSpPr/>
          <p:nvPr/>
        </p:nvSpPr>
        <p:spPr>
          <a:xfrm>
            <a:off x="12644501" y="8788344"/>
            <a:ext cx="3012948" cy="801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6" name="object 7"/>
          <p:cNvSpPr/>
          <p:nvPr/>
        </p:nvSpPr>
        <p:spPr>
          <a:xfrm>
            <a:off x="12796901" y="8940744"/>
            <a:ext cx="3012948" cy="801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262565" y="1268760"/>
            <a:ext cx="7848872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Control Fiscal a los 17 Objetivos de Desarrollo Sostenible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ha planeado ejercer el control al cumplimiento de l</a:t>
            </a: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os Objetivos de Desarrollo Sostenible (ODS) en los programas estatales</a:t>
            </a: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En Colombia, el control fiscal es </a:t>
            </a:r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posterior y selectivo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por mandato constitucional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adelanta a través de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dos instrumentos:</a:t>
            </a:r>
            <a:b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Control fiscal </a:t>
            </a:r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micro.</a:t>
            </a:r>
            <a:endParaRPr lang="es-ES" sz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Control fiscal </a:t>
            </a:r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</a:t>
            </a:r>
            <a:endParaRPr lang="es-C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723855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47528" y="1412776"/>
            <a:ext cx="8568952" cy="864096"/>
          </a:xfrm>
        </p:spPr>
        <p:txBody>
          <a:bodyPr>
            <a:normAutofit fontScale="90000"/>
          </a:bodyPr>
          <a:lstStyle/>
          <a:p>
            <a:pPr lvl="1" algn="l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100" dirty="0">
                <a:latin typeface="Arial" panose="020B0604020202020204" pitchFamily="34" charset="0"/>
                <a:cs typeface="Arial" panose="020B0604020202020204" pitchFamily="34" charset="0"/>
              </a:rPr>
              <a:t>Colombia está </a:t>
            </a:r>
            <a:r>
              <a:rPr lang="es-ES" sz="31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ubicado</a:t>
            </a:r>
            <a:r>
              <a:rPr lang="es-ES" sz="3100" dirty="0">
                <a:latin typeface="Arial" panose="020B0604020202020204" pitchFamily="34" charset="0"/>
                <a:cs typeface="Arial" panose="020B0604020202020204" pitchFamily="34" charset="0"/>
              </a:rPr>
              <a:t> en el puesto </a:t>
            </a:r>
            <a:r>
              <a:rPr lang="es-ES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83 de 167 </a:t>
            </a:r>
            <a:r>
              <a:rPr lang="es-ES" sz="3100" dirty="0">
                <a:latin typeface="Arial" panose="020B0604020202020204" pitchFamily="34" charset="0"/>
                <a:cs typeface="Arial" panose="020B0604020202020204" pitchFamily="34" charset="0"/>
              </a:rPr>
              <a:t>en el </a:t>
            </a:r>
            <a:r>
              <a:rPr lang="es-E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índice de transparencia</a:t>
            </a:r>
            <a:r>
              <a:rPr lang="es-ES" sz="3100" dirty="0">
                <a:latin typeface="Arial" panose="020B0604020202020204" pitchFamily="34" charset="0"/>
                <a:cs typeface="Arial" panose="020B0604020202020204" pitchFamily="34" charset="0"/>
              </a:rPr>
              <a:t> internacional.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7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CO" sz="27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ES" sz="27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ES" sz="27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s-ES" sz="27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object 7"/>
          <p:cNvSpPr/>
          <p:nvPr/>
        </p:nvSpPr>
        <p:spPr>
          <a:xfrm>
            <a:off x="12644501" y="8788344"/>
            <a:ext cx="3012948" cy="801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6" name="object 7"/>
          <p:cNvSpPr/>
          <p:nvPr/>
        </p:nvSpPr>
        <p:spPr>
          <a:xfrm>
            <a:off x="12796901" y="8940744"/>
            <a:ext cx="3012948" cy="801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847528" y="2276873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Los sectores afectados por </a:t>
            </a:r>
            <a: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  <a:t>corrupción en la última década son: Salud, infraestructura nacional y urbana, agricultura, financiero y educación</a:t>
            </a:r>
            <a: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  <a:t>Por lo anterior, existe la necesidad de incrementar los controles bajo las mejores técnicas y </a:t>
            </a:r>
            <a: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  <a:t>metodologías.</a:t>
            </a:r>
          </a:p>
          <a:p>
            <a:pPr algn="just"/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  <a:t>Fortalecimiento de la Contraloría en su misión y funciones de control fiscal micro y </a:t>
            </a:r>
            <a: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  <a:t>macro.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9517038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7"/>
          <p:cNvSpPr/>
          <p:nvPr/>
        </p:nvSpPr>
        <p:spPr>
          <a:xfrm>
            <a:off x="12644501" y="8788344"/>
            <a:ext cx="3012948" cy="801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6" name="object 7"/>
          <p:cNvSpPr/>
          <p:nvPr/>
        </p:nvSpPr>
        <p:spPr>
          <a:xfrm>
            <a:off x="12796901" y="8940744"/>
            <a:ext cx="3012948" cy="801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447863" y="1700809"/>
            <a:ext cx="7344816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>
                <a:latin typeface="Arial" panose="020B0604020202020204" pitchFamily="34" charset="0"/>
                <a:cs typeface="Arial" panose="020B0604020202020204" pitchFamily="34" charset="0"/>
              </a:rPr>
              <a:t>Auditoría </a:t>
            </a:r>
            <a:r>
              <a:rPr lang="es-CO" sz="2400" b="1" dirty="0">
                <a:latin typeface="Arial" panose="020B0604020202020204" pitchFamily="34" charset="0"/>
                <a:cs typeface="Arial" panose="020B0604020202020204" pitchFamily="34" charset="0"/>
              </a:rPr>
              <a:t>Coordinada sobre indicadores de Educación</a:t>
            </a: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general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Evaluar la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aplicación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de buenas prácticas internacionales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de estadísticas educacionales y el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proceso de producción de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estadísticas,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así como los avances del país para el cumplimiento de la meta 2 de los Objetivos del Milenio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ODM</a:t>
            </a:r>
            <a:r>
              <a:rPr lang="es-ES" sz="24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5969835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7"/>
          <p:cNvSpPr/>
          <p:nvPr/>
        </p:nvSpPr>
        <p:spPr>
          <a:xfrm>
            <a:off x="12644501" y="8788344"/>
            <a:ext cx="3012948" cy="801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6" name="object 7"/>
          <p:cNvSpPr/>
          <p:nvPr/>
        </p:nvSpPr>
        <p:spPr>
          <a:xfrm>
            <a:off x="12796901" y="8940744"/>
            <a:ext cx="3012948" cy="801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919536" y="1196753"/>
            <a:ext cx="8208912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Auditoría </a:t>
            </a:r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Coordinada sobre indicadores de Educación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Objetivos Específicos</a:t>
            </a:r>
          </a:p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s-CO" sz="1900" dirty="0">
                <a:latin typeface="Arial" panose="020B0604020202020204" pitchFamily="34" charset="0"/>
                <a:cs typeface="Arial" panose="020B0604020202020204" pitchFamily="34" charset="0"/>
              </a:rPr>
              <a:t>Verificar </a:t>
            </a:r>
            <a:r>
              <a:rPr lang="es-CO" sz="1900" dirty="0">
                <a:latin typeface="Arial" panose="020B0604020202020204" pitchFamily="34" charset="0"/>
                <a:cs typeface="Arial" panose="020B0604020202020204" pitchFamily="34" charset="0"/>
              </a:rPr>
              <a:t>que en las estadísticas </a:t>
            </a:r>
            <a:r>
              <a:rPr lang="es-CO" sz="1900" dirty="0">
                <a:latin typeface="Arial" panose="020B0604020202020204" pitchFamily="34" charset="0"/>
                <a:cs typeface="Arial" panose="020B0604020202020204" pitchFamily="34" charset="0"/>
              </a:rPr>
              <a:t>educacionales </a:t>
            </a:r>
            <a:r>
              <a:rPr lang="es-CO" sz="1900" dirty="0">
                <a:latin typeface="Arial" panose="020B0604020202020204" pitchFamily="34" charset="0"/>
                <a:cs typeface="Arial" panose="020B0604020202020204" pitchFamily="34" charset="0"/>
              </a:rPr>
              <a:t>se adopten </a:t>
            </a:r>
            <a:r>
              <a:rPr lang="es-CO" sz="1900" dirty="0">
                <a:latin typeface="Arial" panose="020B0604020202020204" pitchFamily="34" charset="0"/>
                <a:cs typeface="Arial" panose="020B0604020202020204" pitchFamily="34" charset="0"/>
              </a:rPr>
              <a:t>buenas prácticas reconocidas internacionalmente en el proceso de producción de estadísticas autónomas</a:t>
            </a:r>
            <a:r>
              <a:rPr lang="es-CO" sz="1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CO" sz="19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19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s-CO" sz="1900" dirty="0">
                <a:latin typeface="Arial" panose="020B0604020202020204" pitchFamily="34" charset="0"/>
                <a:cs typeface="Arial" panose="020B0604020202020204" pitchFamily="34" charset="0"/>
              </a:rPr>
              <a:t>Evaluar que las </a:t>
            </a:r>
            <a:r>
              <a:rPr lang="es-CO" sz="1900" dirty="0">
                <a:latin typeface="Arial" panose="020B0604020202020204" pitchFamily="34" charset="0"/>
                <a:cs typeface="Arial" panose="020B0604020202020204" pitchFamily="34" charset="0"/>
              </a:rPr>
              <a:t>estadísticas educacionales </a:t>
            </a:r>
            <a:r>
              <a:rPr lang="es-CO" sz="1900" dirty="0">
                <a:latin typeface="Arial" panose="020B0604020202020204" pitchFamily="34" charset="0"/>
                <a:cs typeface="Arial" panose="020B0604020202020204" pitchFamily="34" charset="0"/>
              </a:rPr>
              <a:t>cuenten con </a:t>
            </a:r>
            <a:r>
              <a:rPr lang="es-CO" sz="1900" dirty="0">
                <a:latin typeface="Arial" panose="020B0604020202020204" pitchFamily="34" charset="0"/>
                <a:cs typeface="Arial" panose="020B0604020202020204" pitchFamily="34" charset="0"/>
              </a:rPr>
              <a:t>los datos e indicadores capaces de monitorear el alcance de metas establecidas en sus planes y en compromisos internacionales asumidos ante la UNESCO para la educación primaria y secundaria, en lo que se refiere al Programa Educación Para Todos y a los ODM</a:t>
            </a:r>
            <a:r>
              <a:rPr lang="es-CO" sz="1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s-CO" sz="1900" dirty="0">
                <a:latin typeface="Arial" panose="020B0604020202020204" pitchFamily="34" charset="0"/>
                <a:cs typeface="Arial" panose="020B0604020202020204" pitchFamily="34" charset="0"/>
              </a:rPr>
              <a:t>Determinar en qué medida el país logró éxito en alcanzar los objetivos a que se comprometió en el Programa Educación Para Todos  de la UNESCO y en la meta de educación de los ODM.</a:t>
            </a:r>
            <a:endParaRPr lang="es-CO" sz="1900" dirty="0"/>
          </a:p>
        </p:txBody>
      </p:sp>
    </p:spTree>
    <p:extLst>
      <p:ext uri="{BB962C8B-B14F-4D97-AF65-F5344CB8AC3E}">
        <p14:creationId xmlns:p14="http://schemas.microsoft.com/office/powerpoint/2010/main" val="322653609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7"/>
          <p:cNvSpPr/>
          <p:nvPr/>
        </p:nvSpPr>
        <p:spPr>
          <a:xfrm>
            <a:off x="12644501" y="8788344"/>
            <a:ext cx="3012948" cy="801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6" name="object 7"/>
          <p:cNvSpPr/>
          <p:nvPr/>
        </p:nvSpPr>
        <p:spPr>
          <a:xfrm>
            <a:off x="12796901" y="8940744"/>
            <a:ext cx="3012948" cy="801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919536" y="1052736"/>
            <a:ext cx="8208912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Debilidades identificadas</a:t>
            </a:r>
            <a:r>
              <a:rPr lang="es-C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900" dirty="0">
                <a:latin typeface="Arial" panose="020B0604020202020204" pitchFamily="34" charset="0"/>
                <a:cs typeface="Arial" panose="020B0604020202020204" pitchFamily="34" charset="0"/>
              </a:rPr>
              <a:t>Rezago </a:t>
            </a:r>
            <a: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  <a:t>en el cargue de información por parte de algunas entidades, que afecta la fiabilidad del sistema de información</a:t>
            </a:r>
            <a: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  <a:t>Estadísticas desactualizadas e incompatibilidad de los sistemas de información de las entidades obligadas a reportar información</a:t>
            </a:r>
            <a: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1900" dirty="0">
                <a:latin typeface="Arial" panose="020B0604020202020204" pitchFamily="34" charset="0"/>
                <a:cs typeface="Arial" panose="020B0604020202020204" pitchFamily="34" charset="0"/>
              </a:rPr>
              <a:t>Diferencias y deficiencias en la información que reportan las distintas entidades nacionales y territoriales, en todos los campos, población objetivo, nivel educativo</a:t>
            </a:r>
            <a:r>
              <a:rPr lang="es-CO" sz="1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CO" sz="19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1900" dirty="0">
                <a:latin typeface="Arial" panose="020B0604020202020204" pitchFamily="34" charset="0"/>
                <a:cs typeface="Arial" panose="020B0604020202020204" pitchFamily="34" charset="0"/>
              </a:rPr>
              <a:t>Entre 2005 y 2012 no se realizó reporte a la UNESCO del formulario 4 (alumnos matriculados en preescolar o que asistieron a otros programas de desarrollo de la primera infancia) y a partir de 2012 la UNESCO no publica datos de matrícula preprimaria de Colombia a solicitud del Ministerio, porque no cuenta con información de los niños matriculados en jardines privados.</a:t>
            </a:r>
            <a:endParaRPr lang="es-CO" sz="1900" dirty="0"/>
          </a:p>
        </p:txBody>
      </p:sp>
    </p:spTree>
    <p:extLst>
      <p:ext uri="{BB962C8B-B14F-4D97-AF65-F5344CB8AC3E}">
        <p14:creationId xmlns:p14="http://schemas.microsoft.com/office/powerpoint/2010/main" val="226910701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7"/>
          <p:cNvSpPr/>
          <p:nvPr/>
        </p:nvSpPr>
        <p:spPr>
          <a:xfrm>
            <a:off x="12644501" y="8788344"/>
            <a:ext cx="3012948" cy="801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6" name="object 7"/>
          <p:cNvSpPr/>
          <p:nvPr/>
        </p:nvSpPr>
        <p:spPr>
          <a:xfrm>
            <a:off x="12796901" y="8940744"/>
            <a:ext cx="3012948" cy="801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919536" y="971974"/>
            <a:ext cx="806489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700" b="1" dirty="0">
                <a:latin typeface="Arial" panose="020B0604020202020204" pitchFamily="34" charset="0"/>
                <a:cs typeface="Arial" panose="020B0604020202020204" pitchFamily="34" charset="0"/>
              </a:rPr>
              <a:t>Auditoría Programa de Alimentación Escolar PAE</a:t>
            </a:r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200" b="1" dirty="0">
                <a:latin typeface="Arial" panose="020B0604020202020204" pitchFamily="34" charset="0"/>
                <a:cs typeface="Arial" panose="020B0604020202020204" pitchFamily="34" charset="0"/>
              </a:rPr>
              <a:t>Objetivos del PAE</a:t>
            </a:r>
            <a:r>
              <a:rPr lang="es-CO" sz="2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1) Mejorar el desempeño académico, lo que se encuentra relacionado con el mejoramiento de la calidad de la educación</a:t>
            </a: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2) Fomentar el acceso y la permanencia en el sistema educativo, lo que apunta a la ampliación de la cobertura educativa, y; </a:t>
            </a:r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3) La formación de hábitos saludables, lo que busca contribuir al cambio cultural que se origine desde las comunidades. 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284691776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7"/>
          <p:cNvSpPr/>
          <p:nvPr/>
        </p:nvSpPr>
        <p:spPr>
          <a:xfrm>
            <a:off x="12644501" y="8788344"/>
            <a:ext cx="3012948" cy="801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6" name="object 7"/>
          <p:cNvSpPr/>
          <p:nvPr/>
        </p:nvSpPr>
        <p:spPr>
          <a:xfrm>
            <a:off x="12796901" y="8940744"/>
            <a:ext cx="3012948" cy="801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7" name="6 Abrir llave"/>
          <p:cNvSpPr/>
          <p:nvPr/>
        </p:nvSpPr>
        <p:spPr>
          <a:xfrm>
            <a:off x="4727848" y="3315011"/>
            <a:ext cx="714506" cy="22322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639616" y="1916832"/>
            <a:ext cx="7772400" cy="4680520"/>
          </a:xfrm>
        </p:spPr>
        <p:txBody>
          <a:bodyPr>
            <a:normAutofit/>
          </a:bodyPr>
          <a:lstStyle/>
          <a:p>
            <a:pPr algn="l"/>
            <a: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  <a:t>$1.94 </a:t>
            </a:r>
            <a: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  <a:t>billones de pesos (US 650 millones)</a:t>
            </a:r>
            <a:b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  <a:t>80% Nación:	</a:t>
            </a:r>
            <a: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  <a:t>Ministerio </a:t>
            </a:r>
            <a: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  <a:t>de Educación</a:t>
            </a:r>
            <a:b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  <a:t>			Sistema General de </a:t>
            </a:r>
            <a: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  <a:t>					Participaciones</a:t>
            </a:r>
            <a: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  <a:t>			Sistema Nacional de </a:t>
            </a:r>
            <a: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  <a:t>					Regalías </a:t>
            </a:r>
            <a: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  <a:t>20% </a:t>
            </a:r>
            <a: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  <a:t>Territorios</a:t>
            </a:r>
            <a:endParaRPr lang="es-CO" dirty="0"/>
          </a:p>
        </p:txBody>
      </p:sp>
      <p:sp>
        <p:nvSpPr>
          <p:cNvPr id="9" name="8 Rectángulo"/>
          <p:cNvSpPr/>
          <p:nvPr/>
        </p:nvSpPr>
        <p:spPr>
          <a:xfrm>
            <a:off x="2279576" y="1124744"/>
            <a:ext cx="784887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Auditoría Programa de Alimentación Escolar PAE</a:t>
            </a:r>
            <a:br>
              <a:rPr lang="es-CO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Recursos recibidos 2014-2015</a:t>
            </a:r>
            <a:endParaRPr lang="es-CO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315090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exo 7 Plantilla Presentaciones CG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exo 7 Plantilla Presentaciones CGR" id="{9952273E-6F84-4CAF-AF74-DC0769DB1E83}" vid="{DA163D62-112E-4064-82AA-0A568D39943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BA131C010E3DA4DB777F6F15CF62AE9" ma:contentTypeVersion="0" ma:contentTypeDescription="Crear nuevo documento." ma:contentTypeScope="" ma:versionID="b6be7dd52dc7b4df013e32d27985533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0775b5ce13fd15b58d1b70084c29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4E9091-B7FD-4E0F-985C-E74E4A179D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11C415-F1DF-4EAC-8C2E-6CA7DF4E5E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E68C1BD-7ABF-479D-89AD-4368081C4E8E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Anexo 7 Plantilla Presentaciones CGR</Template>
  <TotalTime>1354</TotalTime>
  <Words>139</Words>
  <Application>Microsoft Office PowerPoint</Application>
  <PresentationFormat>Panorámica</PresentationFormat>
  <Paragraphs>36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Anexo 7 Plantilla Presentaciones CGR</vt:lpstr>
      <vt:lpstr>Presentación de PowerPoint</vt:lpstr>
      <vt:lpstr>OBJETIVOS DE DESARROLLO SOSTENIBLE Y FISCALIZACIÓN  CORRUPCIÓN: UN OBSTÁCULO PARA ALCANZAR LOS OBJETIVOS DE DESARROLLO SOSTENIBLE  Garantizar una educación inclusiva, equitativa y de calidad y promover oportunidades de aprendizaje durante toda la vida para todos. Informe de auditoría coordinada en Colombia  EDGARDO JOSÉ MAYA VILLAZÓN Contralor General de la República de Colombia</vt:lpstr>
      <vt:lpstr>Presentación de PowerPoint</vt:lpstr>
      <vt:lpstr>  Colombia está ubicado en el puesto 83 de 167 en el índice de transparencia internacional.   </vt:lpstr>
      <vt:lpstr>Presentación de PowerPoint</vt:lpstr>
      <vt:lpstr>Presentación de PowerPoint</vt:lpstr>
      <vt:lpstr>Presentación de PowerPoint</vt:lpstr>
      <vt:lpstr>Presentación de PowerPoint</vt:lpstr>
      <vt:lpstr> $1.94 billones de pesos (US 650 millones)  80% Nación: Ministerio de Educación    Sistema General de      Participaciones    Sistema Nacional de      Regalías   20% Territorios</vt:lpstr>
      <vt:lpstr>Resultados de la Auditoría:  Se realizó en 25 de los 32 departamentos de Colombia.  Se determinó detrimento patrimonial por US$21 millones de dólares.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jbromero</dc:creator>
  <cp:lastModifiedBy>soporte</cp:lastModifiedBy>
  <cp:revision>83</cp:revision>
  <cp:lastPrinted>2014-10-17T16:36:32Z</cp:lastPrinted>
  <dcterms:created xsi:type="dcterms:W3CDTF">2016-07-27T16:19:12Z</dcterms:created>
  <dcterms:modified xsi:type="dcterms:W3CDTF">2016-12-14T19:25:58Z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0x0101008BA131C010E3DA4DB777F6F15CF62AE9</vt:lpwstr>
  </property>
</Properties>
</file>