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1"/>
  </p:notesMasterIdLst>
  <p:handoutMasterIdLst>
    <p:handoutMasterId r:id="rId22"/>
  </p:handoutMasterIdLst>
  <p:sldIdLst>
    <p:sldId id="267" r:id="rId2"/>
    <p:sldId id="269" r:id="rId3"/>
    <p:sldId id="289" r:id="rId4"/>
    <p:sldId id="290" r:id="rId5"/>
    <p:sldId id="294" r:id="rId6"/>
    <p:sldId id="293" r:id="rId7"/>
    <p:sldId id="297" r:id="rId8"/>
    <p:sldId id="298" r:id="rId9"/>
    <p:sldId id="286" r:id="rId10"/>
    <p:sldId id="268" r:id="rId11"/>
    <p:sldId id="270" r:id="rId12"/>
    <p:sldId id="271" r:id="rId13"/>
    <p:sldId id="281" r:id="rId14"/>
    <p:sldId id="282" r:id="rId15"/>
    <p:sldId id="283" r:id="rId16"/>
    <p:sldId id="284" r:id="rId17"/>
    <p:sldId id="285" r:id="rId18"/>
    <p:sldId id="278" r:id="rId19"/>
    <p:sldId id="280" r:id="rId20"/>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6" autoAdjust="0"/>
    <p:restoredTop sz="77614" autoAdjust="0"/>
  </p:normalViewPr>
  <p:slideViewPr>
    <p:cSldViewPr snapToGrid="0">
      <p:cViewPr varScale="1">
        <p:scale>
          <a:sx n="79" d="100"/>
          <a:sy n="79" d="100"/>
        </p:scale>
        <p:origin x="61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'P65'!$E$1</c:f>
              <c:strCache>
                <c:ptCount val="1"/>
                <c:pt idx="0">
                  <c:v>Sept-Oct. 2010</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'P65'!$B$2:$B$15</c:f>
              <c:strCache>
                <c:ptCount val="14"/>
                <c:pt idx="0">
                  <c:v>*Los partidos políticos </c:v>
                </c:pt>
                <c:pt idx="1">
                  <c:v>*El Congreso </c:v>
                </c:pt>
                <c:pt idx="2">
                  <c:v>*El gobierno </c:v>
                </c:pt>
                <c:pt idx="3">
                  <c:v>*Los tribunales de justicia </c:v>
                </c:pt>
                <c:pt idx="4">
                  <c:v>*Los Ministerios</c:v>
                </c:pt>
                <c:pt idx="5">
                  <c:v>*Las empresas privadas </c:v>
                </c:pt>
                <c:pt idx="6">
                  <c:v>*El Ministerio Público </c:v>
                </c:pt>
                <c:pt idx="7">
                  <c:v>*Las municipalidades </c:v>
                </c:pt>
                <c:pt idx="8">
                  <c:v>Los servicios públicos </c:v>
                </c:pt>
                <c:pt idx="9">
                  <c:v>Intendencia o gobierno regional </c:v>
                </c:pt>
                <c:pt idx="10">
                  <c:v>*La policía de investigaciones </c:v>
                </c:pt>
                <c:pt idx="11">
                  <c:v>Medios de comunicación</c:v>
                </c:pt>
                <c:pt idx="12">
                  <c:v>*Las Fuerzas Armadas </c:v>
                </c:pt>
                <c:pt idx="13">
                  <c:v>*Carabineros </c:v>
                </c:pt>
              </c:strCache>
            </c:strRef>
          </c:cat>
          <c:val>
            <c:numRef>
              <c:f>'P65'!$E$2:$E$15</c:f>
              <c:numCache>
                <c:formatCode>General</c:formatCode>
                <c:ptCount val="14"/>
                <c:pt idx="0">
                  <c:v>41</c:v>
                </c:pt>
                <c:pt idx="1">
                  <c:v>25</c:v>
                </c:pt>
                <c:pt idx="2">
                  <c:v>24</c:v>
                </c:pt>
                <c:pt idx="3">
                  <c:v>28</c:v>
                </c:pt>
                <c:pt idx="4">
                  <c:v>16</c:v>
                </c:pt>
                <c:pt idx="5">
                  <c:v>20</c:v>
                </c:pt>
                <c:pt idx="6">
                  <c:v>19</c:v>
                </c:pt>
                <c:pt idx="7">
                  <c:v>28</c:v>
                </c:pt>
                <c:pt idx="10">
                  <c:v>23</c:v>
                </c:pt>
                <c:pt idx="12">
                  <c:v>13</c:v>
                </c:pt>
                <c:pt idx="13">
                  <c:v>18</c:v>
                </c:pt>
              </c:numCache>
            </c:numRef>
          </c:val>
          <c:extLst>
            <c:ext xmlns:c16="http://schemas.microsoft.com/office/drawing/2014/chart" uri="{C3380CC4-5D6E-409C-BE32-E72D297353CC}">
              <c16:uniqueId val="{00000000-06C0-4AA5-A576-FA13A4FEFEB7}"/>
            </c:ext>
          </c:extLst>
        </c:ser>
        <c:ser>
          <c:idx val="3"/>
          <c:order val="1"/>
          <c:tx>
            <c:strRef>
              <c:f>'P65'!$F$1</c:f>
              <c:strCache>
                <c:ptCount val="1"/>
                <c:pt idx="0">
                  <c:v>Jun. 2016</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'P65'!$B$2:$B$15</c:f>
              <c:strCache>
                <c:ptCount val="14"/>
                <c:pt idx="0">
                  <c:v>*Los partidos políticos </c:v>
                </c:pt>
                <c:pt idx="1">
                  <c:v>*El Congreso </c:v>
                </c:pt>
                <c:pt idx="2">
                  <c:v>*El gobierno </c:v>
                </c:pt>
                <c:pt idx="3">
                  <c:v>*Los tribunales de justicia </c:v>
                </c:pt>
                <c:pt idx="4">
                  <c:v>*Los Ministerios</c:v>
                </c:pt>
                <c:pt idx="5">
                  <c:v>*Las empresas privadas </c:v>
                </c:pt>
                <c:pt idx="6">
                  <c:v>*El Ministerio Público </c:v>
                </c:pt>
                <c:pt idx="7">
                  <c:v>*Las municipalidades </c:v>
                </c:pt>
                <c:pt idx="8">
                  <c:v>Los servicios públicos </c:v>
                </c:pt>
                <c:pt idx="9">
                  <c:v>Intendencia o gobierno regional </c:v>
                </c:pt>
                <c:pt idx="10">
                  <c:v>*La policía de investigaciones </c:v>
                </c:pt>
                <c:pt idx="11">
                  <c:v>Medios de comunicación</c:v>
                </c:pt>
                <c:pt idx="12">
                  <c:v>*Las Fuerzas Armadas </c:v>
                </c:pt>
                <c:pt idx="13">
                  <c:v>*Carabineros </c:v>
                </c:pt>
              </c:strCache>
            </c:strRef>
          </c:cat>
          <c:val>
            <c:numRef>
              <c:f>'P65'!$F$2:$F$15</c:f>
              <c:numCache>
                <c:formatCode>General</c:formatCode>
                <c:ptCount val="14"/>
                <c:pt idx="0">
                  <c:v>69</c:v>
                </c:pt>
                <c:pt idx="1">
                  <c:v>63</c:v>
                </c:pt>
                <c:pt idx="2">
                  <c:v>60</c:v>
                </c:pt>
                <c:pt idx="3">
                  <c:v>53</c:v>
                </c:pt>
                <c:pt idx="4">
                  <c:v>49</c:v>
                </c:pt>
                <c:pt idx="5">
                  <c:v>45</c:v>
                </c:pt>
                <c:pt idx="6">
                  <c:v>45</c:v>
                </c:pt>
                <c:pt idx="7">
                  <c:v>42</c:v>
                </c:pt>
                <c:pt idx="8">
                  <c:v>42</c:v>
                </c:pt>
                <c:pt idx="9">
                  <c:v>42</c:v>
                </c:pt>
                <c:pt idx="10">
                  <c:v>34</c:v>
                </c:pt>
                <c:pt idx="11">
                  <c:v>34</c:v>
                </c:pt>
                <c:pt idx="12">
                  <c:v>31</c:v>
                </c:pt>
                <c:pt idx="13">
                  <c:v>30</c:v>
                </c:pt>
              </c:numCache>
            </c:numRef>
          </c:val>
          <c:extLst>
            <c:ext xmlns:c16="http://schemas.microsoft.com/office/drawing/2014/chart" uri="{C3380CC4-5D6E-409C-BE32-E72D297353CC}">
              <c16:uniqueId val="{00000001-06C0-4AA5-A576-FA13A4FEFEB7}"/>
            </c:ext>
          </c:extLst>
        </c:ser>
        <c:dLbls>
          <c:showLegendKey val="0"/>
          <c:showVal val="1"/>
          <c:showCatName val="0"/>
          <c:showSerName val="0"/>
          <c:showPercent val="0"/>
          <c:showBubbleSize val="0"/>
        </c:dLbls>
        <c:gapWidth val="75"/>
        <c:axId val="630696360"/>
        <c:axId val="630696752"/>
      </c:barChart>
      <c:catAx>
        <c:axId val="63069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L"/>
          </a:p>
        </c:txPr>
        <c:crossAx val="630696752"/>
        <c:crosses val="autoZero"/>
        <c:auto val="1"/>
        <c:lblAlgn val="ctr"/>
        <c:lblOffset val="100"/>
        <c:noMultiLvlLbl val="0"/>
      </c:catAx>
      <c:valAx>
        <c:axId val="630696752"/>
        <c:scaling>
          <c:orientation val="minMax"/>
          <c:max val="100"/>
        </c:scaling>
        <c:delete val="1"/>
        <c:axPos val="l"/>
        <c:numFmt formatCode="General" sourceLinked="1"/>
        <c:majorTickMark val="none"/>
        <c:minorTickMark val="none"/>
        <c:tickLblPos val="nextTo"/>
        <c:crossAx val="6306963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sz="1000"/>
      </a:pPr>
      <a:endParaRPr lang="es-CL"/>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'P13.A'!$I$20:$I$34</c:f>
              <c:strCache>
                <c:ptCount val="15"/>
                <c:pt idx="0">
                  <c:v>No responde</c:v>
                </c:pt>
                <c:pt idx="1">
                  <c:v>No sabe</c:v>
                </c:pt>
                <c:pt idx="2">
                  <c:v>Otro</c:v>
                </c:pt>
                <c:pt idx="3">
                  <c:v>Vinculación a poderosos (trabajan para los ricos o poderosos del país)</c:v>
                </c:pt>
                <c:pt idx="4">
                  <c:v>Incumplimiento de normas y deberes</c:v>
                </c:pt>
                <c:pt idx="5">
                  <c:v>No confia por la información que entregan los MCM</c:v>
                </c:pt>
                <c:pt idx="6">
                  <c:v>Criticas a clase politica</c:v>
                </c:pt>
                <c:pt idx="7">
                  <c:v>Falta de transparencia</c:v>
                </c:pt>
                <c:pt idx="8">
                  <c:v>Falta compromiso  (no cumplen promesas)</c:v>
                </c:pt>
                <c:pt idx="9">
                  <c:v>Lentitud en los procesos legislativos</c:v>
                </c:pt>
                <c:pt idx="10">
                  <c:v>Mentiras (no son creíbles)</c:v>
                </c:pt>
                <c:pt idx="11">
                  <c:v>Legislan por su propio beneficio (ganar dinero y poder)</c:v>
                </c:pt>
                <c:pt idx="12">
                  <c:v>Desconexión con intereses ciudadanos</c:v>
                </c:pt>
                <c:pt idx="13">
                  <c:v>No hacen bien su trabajo (duermen, no votan, pelean)</c:v>
                </c:pt>
                <c:pt idx="14">
                  <c:v>Corrupción</c:v>
                </c:pt>
              </c:strCache>
            </c:strRef>
          </c:cat>
          <c:val>
            <c:numRef>
              <c:f>'P13.A'!$J$20:$J$34</c:f>
              <c:numCache>
                <c:formatCode>####</c:formatCode>
                <c:ptCount val="15"/>
                <c:pt idx="0">
                  <c:v>9.8772013383672075</c:v>
                </c:pt>
                <c:pt idx="1">
                  <c:v>0.53691399574589904</c:v>
                </c:pt>
                <c:pt idx="2">
                  <c:v>1.10558158606996</c:v>
                </c:pt>
                <c:pt idx="3">
                  <c:v>1.6156863818271019</c:v>
                </c:pt>
                <c:pt idx="4">
                  <c:v>1.8108127887515919</c:v>
                </c:pt>
                <c:pt idx="5">
                  <c:v>1.892680304410012</c:v>
                </c:pt>
                <c:pt idx="6">
                  <c:v>1.9082883762682701</c:v>
                </c:pt>
                <c:pt idx="7">
                  <c:v>2.6331054528361642</c:v>
                </c:pt>
                <c:pt idx="8">
                  <c:v>3.066015900294802</c:v>
                </c:pt>
                <c:pt idx="9">
                  <c:v>3.7243375332634781</c:v>
                </c:pt>
                <c:pt idx="10">
                  <c:v>6.0960506693321799</c:v>
                </c:pt>
                <c:pt idx="11">
                  <c:v>12.052960554391261</c:v>
                </c:pt>
                <c:pt idx="12">
                  <c:v>12.7078820453251</c:v>
                </c:pt>
                <c:pt idx="13">
                  <c:v>15.427568107877301</c:v>
                </c:pt>
                <c:pt idx="14">
                  <c:v>25.544914965239521</c:v>
                </c:pt>
              </c:numCache>
            </c:numRef>
          </c:val>
          <c:extLst>
            <c:ext xmlns:c16="http://schemas.microsoft.com/office/drawing/2014/chart" uri="{C3380CC4-5D6E-409C-BE32-E72D297353CC}">
              <c16:uniqueId val="{00000000-A409-4C7A-A9EE-AF7963F99262}"/>
            </c:ext>
          </c:extLst>
        </c:ser>
        <c:dLbls>
          <c:showLegendKey val="0"/>
          <c:showVal val="1"/>
          <c:showCatName val="0"/>
          <c:showSerName val="0"/>
          <c:showPercent val="0"/>
          <c:showBubbleSize val="0"/>
        </c:dLbls>
        <c:gapWidth val="150"/>
        <c:overlap val="-25"/>
        <c:axId val="630697536"/>
        <c:axId val="93046408"/>
      </c:barChart>
      <c:catAx>
        <c:axId val="630697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93046408"/>
        <c:crosses val="autoZero"/>
        <c:auto val="1"/>
        <c:lblAlgn val="ctr"/>
        <c:lblOffset val="100"/>
        <c:noMultiLvlLbl val="0"/>
      </c:catAx>
      <c:valAx>
        <c:axId val="93046408"/>
        <c:scaling>
          <c:orientation val="minMax"/>
          <c:max val="40"/>
        </c:scaling>
        <c:delete val="1"/>
        <c:axPos val="b"/>
        <c:numFmt formatCode="####" sourceLinked="1"/>
        <c:majorTickMark val="none"/>
        <c:minorTickMark val="none"/>
        <c:tickLblPos val="nextTo"/>
        <c:crossAx val="630697536"/>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CL"/>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085176076692844"/>
          <c:y val="3.3177620238227776E-2"/>
          <c:w val="0.49035580829155595"/>
          <c:h val="0.94385325805838372"/>
        </c:manualLayout>
      </c:layout>
      <c:barChart>
        <c:barDir val="bar"/>
        <c:grouping val="clustered"/>
        <c:varyColors val="0"/>
        <c:ser>
          <c:idx val="0"/>
          <c:order val="0"/>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'P13.B'!$I$23:$I$35</c:f>
              <c:strCache>
                <c:ptCount val="13"/>
                <c:pt idx="0">
                  <c:v> No responde</c:v>
                </c:pt>
                <c:pt idx="1">
                  <c:v>No sabe</c:v>
                </c:pt>
                <c:pt idx="2">
                  <c:v>Otro</c:v>
                </c:pt>
                <c:pt idx="3">
                  <c:v>Vinculación a poderosos (trabajan para los ricos o poderosos del país)</c:v>
                </c:pt>
                <c:pt idx="4">
                  <c:v>Información que entregan los medios</c:v>
                </c:pt>
                <c:pt idx="5">
                  <c:v>Falta de transparencia</c:v>
                </c:pt>
                <c:pt idx="6">
                  <c:v>Desconexión con intereses ciudadanos</c:v>
                </c:pt>
                <c:pt idx="7">
                  <c:v>No hacen bien su trabajo (duermen, no votan, pelean)</c:v>
                </c:pt>
                <c:pt idx="8">
                  <c:v>Falta compromiso  (no cumplen promesas)</c:v>
                </c:pt>
                <c:pt idx="9">
                  <c:v>Críticas a la clase política</c:v>
                </c:pt>
                <c:pt idx="10">
                  <c:v>Poco creíbles o mentirosos</c:v>
                </c:pt>
                <c:pt idx="11">
                  <c:v>Trabajan por su propio beneficio (ganar dinero y poder)</c:v>
                </c:pt>
                <c:pt idx="12">
                  <c:v>Corrupción</c:v>
                </c:pt>
              </c:strCache>
            </c:strRef>
          </c:cat>
          <c:val>
            <c:numRef>
              <c:f>'P13.B'!$J$23:$J$35</c:f>
              <c:numCache>
                <c:formatCode>###0</c:formatCode>
                <c:ptCount val="13"/>
                <c:pt idx="0">
                  <c:v>6.0222919841241804</c:v>
                </c:pt>
                <c:pt idx="1">
                  <c:v>1.0790178256826479</c:v>
                </c:pt>
                <c:pt idx="2">
                  <c:v>3.7633007026107799</c:v>
                </c:pt>
                <c:pt idx="3">
                  <c:v>0.27522397376928898</c:v>
                </c:pt>
                <c:pt idx="4">
                  <c:v>1.044762915446128</c:v>
                </c:pt>
                <c:pt idx="5">
                  <c:v>1.57148514690048</c:v>
                </c:pt>
                <c:pt idx="6">
                  <c:v>5.7542785747930916</c:v>
                </c:pt>
                <c:pt idx="7">
                  <c:v>6.9860915658585014</c:v>
                </c:pt>
                <c:pt idx="8">
                  <c:v>9.4925990561653393</c:v>
                </c:pt>
                <c:pt idx="9">
                  <c:v>11.08343221078264</c:v>
                </c:pt>
                <c:pt idx="10">
                  <c:v>13.70134706392704</c:v>
                </c:pt>
                <c:pt idx="11">
                  <c:v>15.038996054053451</c:v>
                </c:pt>
                <c:pt idx="12">
                  <c:v>24.187172925886461</c:v>
                </c:pt>
              </c:numCache>
            </c:numRef>
          </c:val>
          <c:extLst>
            <c:ext xmlns:c16="http://schemas.microsoft.com/office/drawing/2014/chart" uri="{C3380CC4-5D6E-409C-BE32-E72D297353CC}">
              <c16:uniqueId val="{00000000-32A8-4EBE-85B5-482F420922DC}"/>
            </c:ext>
          </c:extLst>
        </c:ser>
        <c:dLbls>
          <c:showLegendKey val="0"/>
          <c:showVal val="1"/>
          <c:showCatName val="0"/>
          <c:showSerName val="0"/>
          <c:showPercent val="0"/>
          <c:showBubbleSize val="0"/>
        </c:dLbls>
        <c:gapWidth val="150"/>
        <c:overlap val="-25"/>
        <c:axId val="93047192"/>
        <c:axId val="93047584"/>
      </c:barChart>
      <c:catAx>
        <c:axId val="93047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93047584"/>
        <c:crosses val="autoZero"/>
        <c:auto val="1"/>
        <c:lblAlgn val="ctr"/>
        <c:lblOffset val="100"/>
        <c:noMultiLvlLbl val="0"/>
      </c:catAx>
      <c:valAx>
        <c:axId val="93047584"/>
        <c:scaling>
          <c:orientation val="minMax"/>
          <c:max val="60"/>
        </c:scaling>
        <c:delete val="1"/>
        <c:axPos val="b"/>
        <c:numFmt formatCode="###0" sourceLinked="1"/>
        <c:majorTickMark val="none"/>
        <c:minorTickMark val="none"/>
        <c:tickLblPos val="nextTo"/>
        <c:crossAx val="93047192"/>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s-CL"/>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2"/>
          <c:order val="0"/>
          <c:tx>
            <c:strRef>
              <c:f>'P66'!$E$1</c:f>
              <c:strCache>
                <c:ptCount val="1"/>
                <c:pt idx="0">
                  <c:v>Mar-Abr. 2008</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'P66'!$B$2:$B$4</c:f>
              <c:strCache>
                <c:ptCount val="3"/>
                <c:pt idx="0">
                  <c:v>*Sí</c:v>
                </c:pt>
                <c:pt idx="1">
                  <c:v>*No</c:v>
                </c:pt>
                <c:pt idx="2">
                  <c:v>*NS/NC</c:v>
                </c:pt>
              </c:strCache>
            </c:strRef>
          </c:cat>
          <c:val>
            <c:numRef>
              <c:f>'P66'!$E$2:$E$4</c:f>
              <c:numCache>
                <c:formatCode>General</c:formatCode>
                <c:ptCount val="3"/>
                <c:pt idx="0">
                  <c:v>6</c:v>
                </c:pt>
                <c:pt idx="1">
                  <c:v>94</c:v>
                </c:pt>
                <c:pt idx="2">
                  <c:v>0</c:v>
                </c:pt>
              </c:numCache>
            </c:numRef>
          </c:val>
          <c:extLst>
            <c:ext xmlns:c16="http://schemas.microsoft.com/office/drawing/2014/chart" uri="{C3380CC4-5D6E-409C-BE32-E72D297353CC}">
              <c16:uniqueId val="{00000000-441E-40B9-9D1B-0AB590B71E09}"/>
            </c:ext>
          </c:extLst>
        </c:ser>
        <c:ser>
          <c:idx val="3"/>
          <c:order val="1"/>
          <c:tx>
            <c:strRef>
              <c:f>'P66'!$F$1</c:f>
              <c:strCache>
                <c:ptCount val="1"/>
                <c:pt idx="0">
                  <c:v>Sept-Oct. 2010</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'P66'!$B$2:$B$4</c:f>
              <c:strCache>
                <c:ptCount val="3"/>
                <c:pt idx="0">
                  <c:v>*Sí</c:v>
                </c:pt>
                <c:pt idx="1">
                  <c:v>*No</c:v>
                </c:pt>
                <c:pt idx="2">
                  <c:v>*NS/NC</c:v>
                </c:pt>
              </c:strCache>
            </c:strRef>
          </c:cat>
          <c:val>
            <c:numRef>
              <c:f>'P66'!$F$2:$F$4</c:f>
              <c:numCache>
                <c:formatCode>General</c:formatCode>
                <c:ptCount val="3"/>
                <c:pt idx="0">
                  <c:v>5</c:v>
                </c:pt>
                <c:pt idx="1">
                  <c:v>93</c:v>
                </c:pt>
                <c:pt idx="2">
                  <c:v>2</c:v>
                </c:pt>
              </c:numCache>
            </c:numRef>
          </c:val>
          <c:extLst>
            <c:ext xmlns:c16="http://schemas.microsoft.com/office/drawing/2014/chart" uri="{C3380CC4-5D6E-409C-BE32-E72D297353CC}">
              <c16:uniqueId val="{00000001-441E-40B9-9D1B-0AB590B71E09}"/>
            </c:ext>
          </c:extLst>
        </c:ser>
        <c:ser>
          <c:idx val="4"/>
          <c:order val="2"/>
          <c:tx>
            <c:strRef>
              <c:f>'P66'!$G$1</c:f>
              <c:strCache>
                <c:ptCount val="1"/>
                <c:pt idx="0">
                  <c:v>Jun. 2016</c:v>
                </c:pt>
              </c:strCache>
            </c:strRef>
          </c:tx>
          <c:spPr>
            <a:solidFill>
              <a:srgbClr val="FF0000"/>
            </a:solidFill>
            <a:ln>
              <a:noFill/>
            </a:ln>
            <a:effectLst/>
          </c:spPr>
          <c:invertIfNegative val="0"/>
          <c:dLbls>
            <c:dLbl>
              <c:idx val="1"/>
              <c:layout>
                <c:manualLayout>
                  <c:x val="-1.6358556897057401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41E-40B9-9D1B-0AB590B71E09}"/>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'P66'!$B$2:$B$4</c:f>
              <c:strCache>
                <c:ptCount val="3"/>
                <c:pt idx="0">
                  <c:v>*Sí</c:v>
                </c:pt>
                <c:pt idx="1">
                  <c:v>*No</c:v>
                </c:pt>
                <c:pt idx="2">
                  <c:v>*NS/NC</c:v>
                </c:pt>
              </c:strCache>
            </c:strRef>
          </c:cat>
          <c:val>
            <c:numRef>
              <c:f>'P66'!$G$2:$G$4</c:f>
              <c:numCache>
                <c:formatCode>General</c:formatCode>
                <c:ptCount val="3"/>
                <c:pt idx="0">
                  <c:v>1</c:v>
                </c:pt>
                <c:pt idx="1">
                  <c:v>99</c:v>
                </c:pt>
                <c:pt idx="2">
                  <c:v>0</c:v>
                </c:pt>
              </c:numCache>
            </c:numRef>
          </c:val>
          <c:extLst>
            <c:ext xmlns:c16="http://schemas.microsoft.com/office/drawing/2014/chart" uri="{C3380CC4-5D6E-409C-BE32-E72D297353CC}">
              <c16:uniqueId val="{00000003-441E-40B9-9D1B-0AB590B71E09}"/>
            </c:ext>
          </c:extLst>
        </c:ser>
        <c:dLbls>
          <c:showLegendKey val="0"/>
          <c:showVal val="1"/>
          <c:showCatName val="0"/>
          <c:showSerName val="0"/>
          <c:showPercent val="0"/>
          <c:showBubbleSize val="0"/>
        </c:dLbls>
        <c:gapWidth val="75"/>
        <c:axId val="550063512"/>
        <c:axId val="550063904"/>
      </c:barChart>
      <c:catAx>
        <c:axId val="550063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CL"/>
          </a:p>
        </c:txPr>
        <c:crossAx val="550063904"/>
        <c:crosses val="autoZero"/>
        <c:auto val="1"/>
        <c:lblAlgn val="ctr"/>
        <c:lblOffset val="100"/>
        <c:noMultiLvlLbl val="0"/>
      </c:catAx>
      <c:valAx>
        <c:axId val="550063904"/>
        <c:scaling>
          <c:orientation val="minMax"/>
          <c:max val="100"/>
        </c:scaling>
        <c:delete val="1"/>
        <c:axPos val="l"/>
        <c:numFmt formatCode="General" sourceLinked="1"/>
        <c:majorTickMark val="none"/>
        <c:minorTickMark val="none"/>
        <c:tickLblPos val="nextTo"/>
        <c:crossAx val="550063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sz="1200"/>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0.01336</cdr:x>
      <cdr:y>0</cdr:y>
    </cdr:from>
    <cdr:to>
      <cdr:x>0.04703</cdr:x>
      <cdr:y>0.07552</cdr:y>
    </cdr:to>
    <cdr:sp macro="" textlink="">
      <cdr:nvSpPr>
        <cdr:cNvPr id="2" name="17 CuadroTexto"/>
        <cdr:cNvSpPr txBox="1"/>
      </cdr:nvSpPr>
      <cdr:spPr>
        <a:xfrm xmlns:a="http://schemas.openxmlformats.org/drawingml/2006/main">
          <a:off x="138567" y="0"/>
          <a:ext cx="349250" cy="307777"/>
        </a:xfrm>
        <a:prstGeom xmlns:a="http://schemas.openxmlformats.org/drawingml/2006/main" prst="rect">
          <a:avLst/>
        </a:prstGeom>
        <a:solidFill xmlns:a="http://schemas.openxmlformats.org/drawingml/2006/main">
          <a:srgbClr val="0067B1"/>
        </a:solidFill>
      </cdr:spPr>
      <cdr:txBody>
        <a:bodyPr xmlns:a="http://schemas.openxmlformats.org/drawingml/2006/main">
          <a:spAutoFit/>
        </a:bodyPr>
        <a:lstStyle xmlns:a="http://schemas.openxmlformats.org/drawingml/2006/main">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defRPr/>
          </a:pPr>
          <a:r>
            <a:rPr lang="es-CL" sz="1400" b="1" dirty="0">
              <a:solidFill>
                <a:prstClr val="white"/>
              </a:solidFill>
            </a:rPr>
            <a:t>%</a:t>
          </a:r>
          <a:endParaRPr lang="es-ES" sz="1400" b="1" dirty="0">
            <a:solidFill>
              <a:prstClr val="white"/>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9CC90261-02CB-4E19-8E3D-2F5830F41F67}" type="datetimeFigureOut">
              <a:rPr lang="es-CL" smtClean="0"/>
              <a:t>14/12/16</a:t>
            </a:fld>
            <a:endParaRPr lang="es-CL"/>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DB31F494-EBDE-42EB-8166-B95449D3C949}" type="slidenum">
              <a:rPr lang="es-CL" smtClean="0"/>
              <a:t>‹Nº›</a:t>
            </a:fld>
            <a:endParaRPr lang="es-CL"/>
          </a:p>
        </p:txBody>
      </p:sp>
    </p:spTree>
    <p:extLst>
      <p:ext uri="{BB962C8B-B14F-4D97-AF65-F5344CB8AC3E}">
        <p14:creationId xmlns:p14="http://schemas.microsoft.com/office/powerpoint/2010/main" val="2621503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2945659" cy="49813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50444" y="0"/>
            <a:ext cx="2945659" cy="498135"/>
          </a:xfrm>
          <a:prstGeom prst="rect">
            <a:avLst/>
          </a:prstGeom>
        </p:spPr>
        <p:txBody>
          <a:bodyPr vert="horz" lIns="91440" tIns="45720" rIns="91440" bIns="45720" rtlCol="0"/>
          <a:lstStyle>
            <a:lvl1pPr algn="r">
              <a:defRPr sz="1200"/>
            </a:lvl1pPr>
          </a:lstStyle>
          <a:p>
            <a:fld id="{8439BEA5-C7B2-4C1C-BCB0-7506AE4CB336}" type="datetimeFigureOut">
              <a:rPr lang="es-CL" smtClean="0"/>
              <a:t>14/12/16</a:t>
            </a:fld>
            <a:endParaRPr lang="es-CL"/>
          </a:p>
        </p:txBody>
      </p:sp>
      <p:sp>
        <p:nvSpPr>
          <p:cNvPr id="4" name="Marcador de imagen de diapositiva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79768" y="4777959"/>
            <a:ext cx="5438140" cy="3909238"/>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1" y="9430092"/>
            <a:ext cx="2945659" cy="498134"/>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50444" y="9430092"/>
            <a:ext cx="2945659" cy="498134"/>
          </a:xfrm>
          <a:prstGeom prst="rect">
            <a:avLst/>
          </a:prstGeom>
        </p:spPr>
        <p:txBody>
          <a:bodyPr vert="horz" lIns="91440" tIns="45720" rIns="91440" bIns="45720" rtlCol="0" anchor="b"/>
          <a:lstStyle>
            <a:lvl1pPr algn="r">
              <a:defRPr sz="1200"/>
            </a:lvl1pPr>
          </a:lstStyle>
          <a:p>
            <a:fld id="{1849F8D8-BDB8-48BC-9F2F-AE35686BE3DF}" type="slidenum">
              <a:rPr lang="es-CL" smtClean="0"/>
              <a:t>‹Nº›</a:t>
            </a:fld>
            <a:endParaRPr lang="es-CL"/>
          </a:p>
        </p:txBody>
      </p:sp>
    </p:spTree>
    <p:extLst>
      <p:ext uri="{BB962C8B-B14F-4D97-AF65-F5344CB8AC3E}">
        <p14:creationId xmlns:p14="http://schemas.microsoft.com/office/powerpoint/2010/main" val="110243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1849F8D8-BDB8-48BC-9F2F-AE35686BE3DF}" type="slidenum">
              <a:rPr lang="es-CL" smtClean="0"/>
              <a:t>1</a:t>
            </a:fld>
            <a:endParaRPr lang="es-CL"/>
          </a:p>
        </p:txBody>
      </p:sp>
    </p:spTree>
    <p:extLst>
      <p:ext uri="{BB962C8B-B14F-4D97-AF65-F5344CB8AC3E}">
        <p14:creationId xmlns:p14="http://schemas.microsoft.com/office/powerpoint/2010/main" val="301254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a:solidFill>
                  <a:schemeClr val="tx1"/>
                </a:solidFill>
                <a:effectLst/>
                <a:latin typeface="+mn-lt"/>
                <a:ea typeface="+mn-ea"/>
                <a:cs typeface="+mn-cs"/>
              </a:rPr>
              <a:t> </a:t>
            </a:r>
          </a:p>
          <a:p>
            <a:endParaRPr lang="es-CL" dirty="0"/>
          </a:p>
          <a:p>
            <a:endParaRPr lang="es-CL" dirty="0"/>
          </a:p>
        </p:txBody>
      </p:sp>
      <p:sp>
        <p:nvSpPr>
          <p:cNvPr id="4" name="Marcador de número de diapositiva 3"/>
          <p:cNvSpPr>
            <a:spLocks noGrp="1"/>
          </p:cNvSpPr>
          <p:nvPr>
            <p:ph type="sldNum" sz="quarter" idx="10"/>
          </p:nvPr>
        </p:nvSpPr>
        <p:spPr/>
        <p:txBody>
          <a:bodyPr/>
          <a:lstStyle/>
          <a:p>
            <a:fld id="{1849F8D8-BDB8-48BC-9F2F-AE35686BE3DF}" type="slidenum">
              <a:rPr lang="es-CL" smtClean="0"/>
              <a:t>11</a:t>
            </a:fld>
            <a:endParaRPr lang="es-CL"/>
          </a:p>
        </p:txBody>
      </p:sp>
    </p:spTree>
    <p:extLst>
      <p:ext uri="{BB962C8B-B14F-4D97-AF65-F5344CB8AC3E}">
        <p14:creationId xmlns:p14="http://schemas.microsoft.com/office/powerpoint/2010/main" val="413521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kern="1200" dirty="0">
                <a:solidFill>
                  <a:schemeClr val="tx1"/>
                </a:solidFill>
                <a:effectLst/>
                <a:latin typeface="+mn-lt"/>
                <a:ea typeface="+mn-ea"/>
                <a:cs typeface="+mn-cs"/>
              </a:rPr>
              <a:t> </a:t>
            </a:r>
          </a:p>
          <a:p>
            <a:endParaRPr lang="es-CL" dirty="0"/>
          </a:p>
          <a:p>
            <a:endParaRPr lang="es-CL" dirty="0"/>
          </a:p>
        </p:txBody>
      </p:sp>
      <p:sp>
        <p:nvSpPr>
          <p:cNvPr id="4" name="Marcador de número de diapositiva 3"/>
          <p:cNvSpPr>
            <a:spLocks noGrp="1"/>
          </p:cNvSpPr>
          <p:nvPr>
            <p:ph type="sldNum" sz="quarter" idx="10"/>
          </p:nvPr>
        </p:nvSpPr>
        <p:spPr/>
        <p:txBody>
          <a:bodyPr/>
          <a:lstStyle/>
          <a:p>
            <a:fld id="{1849F8D8-BDB8-48BC-9F2F-AE35686BE3DF}" type="slidenum">
              <a:rPr lang="es-CL" smtClean="0"/>
              <a:t>12</a:t>
            </a:fld>
            <a:endParaRPr lang="es-CL"/>
          </a:p>
        </p:txBody>
      </p:sp>
    </p:spTree>
    <p:extLst>
      <p:ext uri="{BB962C8B-B14F-4D97-AF65-F5344CB8AC3E}">
        <p14:creationId xmlns:p14="http://schemas.microsoft.com/office/powerpoint/2010/main" val="32004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endParaRPr lang="es-CL" sz="1200" kern="1200" dirty="0" smtClean="0">
              <a:solidFill>
                <a:schemeClr val="tx1"/>
              </a:solidFill>
              <a:effectLst/>
              <a:latin typeface="+mn-lt"/>
              <a:ea typeface="+mn-ea"/>
              <a:cs typeface="+mn-cs"/>
            </a:endParaRPr>
          </a:p>
          <a:p>
            <a:endParaRPr lang="es-CL" dirty="0"/>
          </a:p>
        </p:txBody>
      </p:sp>
      <p:sp>
        <p:nvSpPr>
          <p:cNvPr id="4" name="Marcador de número de diapositiva 3"/>
          <p:cNvSpPr>
            <a:spLocks noGrp="1"/>
          </p:cNvSpPr>
          <p:nvPr>
            <p:ph type="sldNum" sz="quarter" idx="10"/>
          </p:nvPr>
        </p:nvSpPr>
        <p:spPr/>
        <p:txBody>
          <a:bodyPr/>
          <a:lstStyle/>
          <a:p>
            <a:fld id="{1849F8D8-BDB8-48BC-9F2F-AE35686BE3DF}" type="slidenum">
              <a:rPr lang="es-CL" smtClean="0"/>
              <a:t>19</a:t>
            </a:fld>
            <a:endParaRPr lang="es-CL"/>
          </a:p>
        </p:txBody>
      </p:sp>
    </p:spTree>
    <p:extLst>
      <p:ext uri="{BB962C8B-B14F-4D97-AF65-F5344CB8AC3E}">
        <p14:creationId xmlns:p14="http://schemas.microsoft.com/office/powerpoint/2010/main" val="3570664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62CEF3B-A037-46D0-B02C-1428F07E9383}"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E482DC-2269-4F26-9D2A-7E44B1A4CD8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6DFF08F-DC6B-4601-B491-B0F83F6DD2DA}" type="datetimeFigureOut">
              <a:rPr lang="en-US" dirty="0"/>
              <a:t>12/14/2016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5"/>
            <a:ext cx="4937760"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2867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12/14/2016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12/14/2016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6DFF08F-DC6B-4601-B491-B0F83F6DD2DA}" type="datetimeFigureOut">
              <a:rPr lang="en-US" dirty="0"/>
              <a:t>12/14/2016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12/14/2016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75855" y="4479697"/>
            <a:ext cx="11328400" cy="1508105"/>
          </a:xfrm>
          <a:prstGeom prst="rect">
            <a:avLst/>
          </a:prstGeom>
          <a:noFill/>
        </p:spPr>
        <p:txBody>
          <a:bodyPr wrap="square" rtlCol="0">
            <a:spAutoFit/>
          </a:bodyPr>
          <a:lstStyle/>
          <a:p>
            <a:pPr algn="ctr"/>
            <a:endParaRPr lang="es-MX" sz="2000" dirty="0">
              <a:solidFill>
                <a:srgbClr val="0067B1"/>
              </a:solidFill>
              <a:cs typeface="Meta-Bold"/>
            </a:endParaRPr>
          </a:p>
          <a:p>
            <a:pPr algn="ctr"/>
            <a:r>
              <a:rPr lang="es-MX" sz="2300" dirty="0">
                <a:solidFill>
                  <a:srgbClr val="0067B1"/>
                </a:solidFill>
                <a:cs typeface="Meta-Bold"/>
              </a:rPr>
              <a:t>Silvia Rucks</a:t>
            </a:r>
          </a:p>
          <a:p>
            <a:pPr algn="ctr"/>
            <a:r>
              <a:rPr lang="es-MX" sz="2300" dirty="0">
                <a:solidFill>
                  <a:srgbClr val="0067B1"/>
                </a:solidFill>
                <a:cs typeface="Meta-Bold"/>
              </a:rPr>
              <a:t> Coordinadora Residente Sistema de las Naciones Unidas</a:t>
            </a:r>
            <a:endParaRPr lang="es-CL" sz="2300" dirty="0">
              <a:solidFill>
                <a:srgbClr val="0067B1"/>
              </a:solidFill>
              <a:cs typeface="Meta-Bold"/>
            </a:endParaRPr>
          </a:p>
          <a:p>
            <a:pPr algn="ctr"/>
            <a:r>
              <a:rPr lang="es-CL" sz="2300" dirty="0">
                <a:solidFill>
                  <a:srgbClr val="0067B1"/>
                </a:solidFill>
                <a:cs typeface="Meta-Bold"/>
              </a:rPr>
              <a:t>Representante Residente PNUD </a:t>
            </a:r>
            <a:r>
              <a:rPr lang="es-CL" sz="2300" dirty="0" smtClean="0">
                <a:solidFill>
                  <a:srgbClr val="0067B1"/>
                </a:solidFill>
                <a:cs typeface="Meta-Bold"/>
              </a:rPr>
              <a:t>Chile</a:t>
            </a:r>
            <a:endParaRPr lang="es-CL" sz="2000" dirty="0">
              <a:solidFill>
                <a:srgbClr val="FF0000"/>
              </a:solidFill>
              <a:cs typeface="Meta-Bold"/>
            </a:endParaRPr>
          </a:p>
        </p:txBody>
      </p:sp>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b="30224"/>
          <a:stretch/>
        </p:blipFill>
        <p:spPr>
          <a:xfrm>
            <a:off x="539706" y="650479"/>
            <a:ext cx="2682466" cy="1185527"/>
          </a:xfrm>
          <a:prstGeom prst="rect">
            <a:avLst/>
          </a:prstGeom>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8743" y="434671"/>
            <a:ext cx="910337" cy="2032001"/>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9934" y="434671"/>
            <a:ext cx="2280242" cy="1401335"/>
          </a:xfrm>
          <a:prstGeom prst="rect">
            <a:avLst/>
          </a:prstGeom>
        </p:spPr>
      </p:pic>
      <p:sp>
        <p:nvSpPr>
          <p:cNvPr id="7" name="Rectángulo 6"/>
          <p:cNvSpPr/>
          <p:nvPr/>
        </p:nvSpPr>
        <p:spPr>
          <a:xfrm>
            <a:off x="2873829" y="2388840"/>
            <a:ext cx="6096000" cy="1569660"/>
          </a:xfrm>
          <a:prstGeom prst="rect">
            <a:avLst/>
          </a:prstGeom>
        </p:spPr>
        <p:txBody>
          <a:bodyPr>
            <a:spAutoFit/>
          </a:bodyPr>
          <a:lstStyle/>
          <a:p>
            <a:pPr algn="ctr"/>
            <a:r>
              <a:rPr lang="es-CL" sz="3200" dirty="0">
                <a:solidFill>
                  <a:srgbClr val="0067B1"/>
                </a:solidFill>
                <a:cs typeface="Meta-Bold"/>
              </a:rPr>
              <a:t>Seminario Internacional </a:t>
            </a:r>
          </a:p>
          <a:p>
            <a:pPr algn="ctr"/>
            <a:r>
              <a:rPr lang="es-MX" sz="3200" b="1" dirty="0">
                <a:solidFill>
                  <a:srgbClr val="0067B1"/>
                </a:solidFill>
                <a:cs typeface="Meta-Bold"/>
              </a:rPr>
              <a:t>Objetivos de Desarrollo Sostenible y Fiscalización</a:t>
            </a:r>
          </a:p>
        </p:txBody>
      </p:sp>
    </p:spTree>
    <p:extLst>
      <p:ext uri="{BB962C8B-B14F-4D97-AF65-F5344CB8AC3E}">
        <p14:creationId xmlns:p14="http://schemas.microsoft.com/office/powerpoint/2010/main" val="1650335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3384643" y="620517"/>
            <a:ext cx="7588155" cy="490942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Font typeface="Calibri" panose="020F0502020204030204" pitchFamily="34" charset="0"/>
              <a:buNone/>
            </a:pPr>
            <a:r>
              <a:rPr lang="es-MX" sz="2400" dirty="0">
                <a:solidFill>
                  <a:srgbClr val="0067B1"/>
                </a:solidFill>
                <a:cs typeface="Meta-Bold"/>
              </a:rPr>
              <a:t>“</a:t>
            </a:r>
            <a:r>
              <a:rPr lang="es-CL" sz="2400" i="1" dirty="0">
                <a:solidFill>
                  <a:srgbClr val="0067B1"/>
                </a:solidFill>
                <a:cs typeface="Meta-Bold"/>
              </a:rPr>
              <a:t>La corrupción afecta a personas, comunidades y naciones. Debilita la educación y la salud, socava los procesos electorales y refuerza las injusticias al viciar los sistemas de justicia penal y el estado de derecho. También desvía recursos nacionales y extranjeros, con lo </a:t>
            </a:r>
            <a:r>
              <a:rPr lang="es-CL" sz="2400" i="1">
                <a:solidFill>
                  <a:srgbClr val="0067B1"/>
                </a:solidFill>
                <a:cs typeface="Meta-Bold"/>
              </a:rPr>
              <a:t>que </a:t>
            </a:r>
            <a:r>
              <a:rPr lang="es-CL" sz="2400" i="1" smtClean="0">
                <a:solidFill>
                  <a:srgbClr val="0067B1"/>
                </a:solidFill>
                <a:cs typeface="Meta-Bold"/>
              </a:rPr>
              <a:t>retrasa el </a:t>
            </a:r>
            <a:r>
              <a:rPr lang="es-CL" sz="2400" i="1" dirty="0">
                <a:solidFill>
                  <a:srgbClr val="0067B1"/>
                </a:solidFill>
                <a:cs typeface="Meta-Bold"/>
              </a:rPr>
              <a:t>desarrollo económico y social y acentúa la pobreza. La corrupción perjudica a todos, pero los pobres y los vulnerables son quienes más sufren sus consecuencias</a:t>
            </a:r>
            <a:r>
              <a:rPr lang="es-MX" sz="2400" i="1" dirty="0">
                <a:solidFill>
                  <a:srgbClr val="0067B1"/>
                </a:solidFill>
                <a:cs typeface="Meta-Bold"/>
              </a:rPr>
              <a:t>”. </a:t>
            </a:r>
          </a:p>
          <a:p>
            <a:pPr marL="0" indent="0" algn="just">
              <a:buFont typeface="Calibri" panose="020F0502020204030204" pitchFamily="34" charset="0"/>
              <a:buNone/>
            </a:pPr>
            <a:endParaRPr lang="es-MX" sz="2400" dirty="0">
              <a:solidFill>
                <a:srgbClr val="0067B1"/>
              </a:solidFill>
              <a:cs typeface="Meta-Bold"/>
            </a:endParaRPr>
          </a:p>
          <a:p>
            <a:pPr marL="0" indent="0" algn="just">
              <a:buFont typeface="Calibri" panose="020F0502020204030204" pitchFamily="34" charset="0"/>
              <a:buNone/>
            </a:pPr>
            <a:r>
              <a:rPr lang="es-MX" dirty="0" err="1">
                <a:solidFill>
                  <a:srgbClr val="0067B1"/>
                </a:solidFill>
                <a:cs typeface="Meta-Bold"/>
              </a:rPr>
              <a:t>Ban</a:t>
            </a:r>
            <a:r>
              <a:rPr lang="es-MX" dirty="0">
                <a:solidFill>
                  <a:srgbClr val="0067B1"/>
                </a:solidFill>
                <a:cs typeface="Meta-Bold"/>
              </a:rPr>
              <a:t> Ki-</a:t>
            </a:r>
            <a:r>
              <a:rPr lang="es-MX" dirty="0" err="1">
                <a:solidFill>
                  <a:srgbClr val="0067B1"/>
                </a:solidFill>
                <a:cs typeface="Meta-Bold"/>
              </a:rPr>
              <a:t>moon</a:t>
            </a:r>
            <a:r>
              <a:rPr lang="es-MX" dirty="0">
                <a:solidFill>
                  <a:srgbClr val="0067B1"/>
                </a:solidFill>
                <a:cs typeface="Meta-Bold"/>
              </a:rPr>
              <a:t>, Secretario General de las Naciones Unidas, en su mensaje para el Día Internacional contra la Corrupción, el 9 de Diciembre de 2016</a:t>
            </a:r>
            <a:endParaRPr lang="es-CL" dirty="0">
              <a:solidFill>
                <a:srgbClr val="0067B1"/>
              </a:solidFill>
              <a:cs typeface="Meta-Bold"/>
            </a:endParaRPr>
          </a:p>
          <a:p>
            <a:endParaRPr lang="es-CL"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1" y="170596"/>
            <a:ext cx="899842" cy="899842"/>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15" y="620517"/>
            <a:ext cx="2313723" cy="2949997"/>
          </a:xfrm>
          <a:prstGeom prst="rect">
            <a:avLst/>
          </a:prstGeom>
        </p:spPr>
      </p:pic>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Tree>
    <p:extLst>
      <p:ext uri="{BB962C8B-B14F-4D97-AF65-F5344CB8AC3E}">
        <p14:creationId xmlns:p14="http://schemas.microsoft.com/office/powerpoint/2010/main" val="2420383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2869" y="170596"/>
            <a:ext cx="10058400" cy="1450757"/>
          </a:xfrm>
        </p:spPr>
        <p:txBody>
          <a:bodyPr>
            <a:normAutofit/>
          </a:bodyPr>
          <a:lstStyle/>
          <a:p>
            <a:r>
              <a:rPr lang="es-CL" sz="2600" b="1" dirty="0">
                <a:solidFill>
                  <a:srgbClr val="0067B1"/>
                </a:solidFill>
                <a:latin typeface="+mn-lt"/>
                <a:ea typeface="+mn-ea"/>
                <a:cs typeface="Meta-Bold"/>
              </a:rPr>
              <a:t>Objetivo 16 y rol de los Entes </a:t>
            </a:r>
            <a:r>
              <a:rPr lang="es-CL" sz="2600" b="1" dirty="0" smtClean="0">
                <a:solidFill>
                  <a:srgbClr val="0067B1"/>
                </a:solidFill>
                <a:latin typeface="+mn-lt"/>
                <a:ea typeface="+mn-ea"/>
                <a:cs typeface="Meta-Bold"/>
              </a:rPr>
              <a:t>Fiscalizadores Superiores </a:t>
            </a:r>
            <a:r>
              <a:rPr lang="es-CL" sz="2600" b="1" dirty="0">
                <a:solidFill>
                  <a:srgbClr val="0067B1"/>
                </a:solidFill>
                <a:latin typeface="+mn-lt"/>
                <a:ea typeface="+mn-ea"/>
                <a:cs typeface="Meta-Bold"/>
              </a:rPr>
              <a:t>para cumplir con las metas de este objetivo</a:t>
            </a:r>
          </a:p>
        </p:txBody>
      </p:sp>
      <p:sp>
        <p:nvSpPr>
          <p:cNvPr id="4" name="Marcador de contenido 3"/>
          <p:cNvSpPr>
            <a:spLocks noGrp="1"/>
          </p:cNvSpPr>
          <p:nvPr>
            <p:ph sz="half" idx="2"/>
          </p:nvPr>
        </p:nvSpPr>
        <p:spPr/>
        <p:txBody>
          <a:bodyPr/>
          <a:lstStyle/>
          <a:p>
            <a:pPr algn="just">
              <a:buFont typeface="Arial" panose="020B0604020202020204" pitchFamily="34" charset="0"/>
              <a:buChar char="•"/>
            </a:pPr>
            <a:r>
              <a:rPr lang="es-CL" dirty="0">
                <a:solidFill>
                  <a:srgbClr val="0067B1"/>
                </a:solidFill>
                <a:cs typeface="Meta-Bold"/>
              </a:rPr>
              <a:t>Meta 16.5 Reducir sustancialmente la corrupción en todas sus formas, con énfasis en el delito de soborno</a:t>
            </a:r>
          </a:p>
          <a:p>
            <a:pPr algn="just">
              <a:buFont typeface="Arial" panose="020B0604020202020204" pitchFamily="34" charset="0"/>
              <a:buChar char="•"/>
            </a:pPr>
            <a:r>
              <a:rPr lang="es-CL" dirty="0">
                <a:solidFill>
                  <a:srgbClr val="0067B1"/>
                </a:solidFill>
                <a:cs typeface="Meta-Bold"/>
              </a:rPr>
              <a:t>Meta 16.6 Crear instituciones eficaces, responsables y transparentes a todos los niveles</a:t>
            </a:r>
          </a:p>
          <a:p>
            <a:pPr algn="just">
              <a:buFont typeface="Arial" panose="020B0604020202020204" pitchFamily="34" charset="0"/>
              <a:buChar char="•"/>
            </a:pPr>
            <a:r>
              <a:rPr lang="es-CL" dirty="0">
                <a:solidFill>
                  <a:srgbClr val="0067B1"/>
                </a:solidFill>
                <a:cs typeface="Meta-Bold"/>
              </a:rPr>
              <a:t>Meta 16.10 Garantizar el acceso público a la información y proteger las libertades fundamentales, de conformidad con las leyes nacionales y los acuerdos internacionales</a:t>
            </a:r>
          </a:p>
          <a:p>
            <a:endParaRPr lang="es-CL" dirty="0"/>
          </a:p>
        </p:txBody>
      </p:sp>
      <p:pic>
        <p:nvPicPr>
          <p:cNvPr id="5" name="Marcador de contenido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09296" y="1845735"/>
            <a:ext cx="4022725" cy="402272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0591" y="170596"/>
            <a:ext cx="824931" cy="824931"/>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Tree>
    <p:extLst>
      <p:ext uri="{BB962C8B-B14F-4D97-AF65-F5344CB8AC3E}">
        <p14:creationId xmlns:p14="http://schemas.microsoft.com/office/powerpoint/2010/main" val="3154259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2869" y="170596"/>
            <a:ext cx="10058400" cy="1450757"/>
          </a:xfrm>
        </p:spPr>
        <p:txBody>
          <a:bodyPr>
            <a:normAutofit/>
          </a:bodyPr>
          <a:lstStyle/>
          <a:p>
            <a:r>
              <a:rPr lang="es-CL" sz="2600" b="1" dirty="0">
                <a:solidFill>
                  <a:srgbClr val="0067B1"/>
                </a:solidFill>
                <a:latin typeface="+mn-lt"/>
                <a:ea typeface="+mn-ea"/>
                <a:cs typeface="Meta-Bold"/>
              </a:rPr>
              <a:t>Rol de los Entes Fiscalizadores </a:t>
            </a:r>
            <a:r>
              <a:rPr lang="es-CL" sz="2600" b="1" dirty="0" smtClean="0">
                <a:solidFill>
                  <a:srgbClr val="0067B1"/>
                </a:solidFill>
                <a:latin typeface="+mn-lt"/>
                <a:ea typeface="+mn-ea"/>
                <a:cs typeface="Meta-Bold"/>
              </a:rPr>
              <a:t>Superiores para </a:t>
            </a:r>
            <a:r>
              <a:rPr lang="es-CL" sz="2600" b="1" dirty="0">
                <a:solidFill>
                  <a:srgbClr val="0067B1"/>
                </a:solidFill>
                <a:latin typeface="+mn-lt"/>
                <a:ea typeface="+mn-ea"/>
                <a:cs typeface="Meta-Bold"/>
              </a:rPr>
              <a:t>cumplir con las metas de este objetivo</a:t>
            </a:r>
          </a:p>
        </p:txBody>
      </p:sp>
      <p:sp>
        <p:nvSpPr>
          <p:cNvPr id="4" name="Marcador de contenido 3"/>
          <p:cNvSpPr>
            <a:spLocks noGrp="1"/>
          </p:cNvSpPr>
          <p:nvPr>
            <p:ph sz="half" idx="2"/>
          </p:nvPr>
        </p:nvSpPr>
        <p:spPr/>
        <p:txBody>
          <a:bodyPr>
            <a:normAutofit/>
          </a:bodyPr>
          <a:lstStyle/>
          <a:p>
            <a:pPr lvl="0" algn="just">
              <a:buFont typeface="Arial" panose="020B0604020202020204" pitchFamily="34" charset="0"/>
              <a:buChar char="•"/>
            </a:pPr>
            <a:r>
              <a:rPr lang="es-CL" dirty="0">
                <a:solidFill>
                  <a:srgbClr val="0067B1"/>
                </a:solidFill>
                <a:cs typeface="Meta-Bold"/>
              </a:rPr>
              <a:t>Las instituciones fiscalizadoras desempeñan un rol determinante en la lucha contra la </a:t>
            </a:r>
            <a:r>
              <a:rPr lang="es-CL" dirty="0" smtClean="0">
                <a:solidFill>
                  <a:srgbClr val="0067B1"/>
                </a:solidFill>
                <a:cs typeface="Meta-Bold"/>
              </a:rPr>
              <a:t>corrupción.</a:t>
            </a:r>
            <a:endParaRPr lang="es-CL" dirty="0">
              <a:solidFill>
                <a:srgbClr val="0067B1"/>
              </a:solidFill>
              <a:cs typeface="Meta-Bold"/>
            </a:endParaRPr>
          </a:p>
          <a:p>
            <a:pPr lvl="0" algn="just">
              <a:buFont typeface="Arial" panose="020B0604020202020204" pitchFamily="34" charset="0"/>
              <a:buChar char="•"/>
            </a:pPr>
            <a:r>
              <a:rPr lang="es-CL" dirty="0">
                <a:solidFill>
                  <a:srgbClr val="0067B1"/>
                </a:solidFill>
                <a:cs typeface="Meta-Bold"/>
              </a:rPr>
              <a:t>Rol de fiscalizar que los dineros públicos se utilicen de manera correcta y no se comentan actos ilícitos. </a:t>
            </a:r>
          </a:p>
          <a:p>
            <a:pPr lvl="0" algn="just">
              <a:buFont typeface="Arial" panose="020B0604020202020204" pitchFamily="34" charset="0"/>
              <a:buChar char="•"/>
            </a:pPr>
            <a:r>
              <a:rPr lang="es-CL" dirty="0">
                <a:solidFill>
                  <a:srgbClr val="0067B1"/>
                </a:solidFill>
                <a:cs typeface="Meta-Bold"/>
              </a:rPr>
              <a:t>Resolución 69/228 (2014) de Naciones Unidas: </a:t>
            </a:r>
            <a:r>
              <a:rPr lang="es-CL" b="1" dirty="0">
                <a:solidFill>
                  <a:srgbClr val="0067B1"/>
                </a:solidFill>
                <a:cs typeface="Meta-Bold"/>
              </a:rPr>
              <a:t>Promoción y fomento de la eficiencia, la rendición de cuentas, la eficacia y la transparencia de la administración pública mediante el fortalecimiento de las entidades fiscalizadoras superiores (EFS). </a:t>
            </a:r>
          </a:p>
        </p:txBody>
      </p:sp>
      <p:pic>
        <p:nvPicPr>
          <p:cNvPr id="5" name="Marcador de contenido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09296" y="1845735"/>
            <a:ext cx="4022725" cy="4022725"/>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0591" y="170596"/>
            <a:ext cx="824931" cy="824931"/>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Tree>
    <p:extLst>
      <p:ext uri="{BB962C8B-B14F-4D97-AF65-F5344CB8AC3E}">
        <p14:creationId xmlns:p14="http://schemas.microsoft.com/office/powerpoint/2010/main" val="118554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4991" y="1424668"/>
            <a:ext cx="10515600" cy="1325563"/>
          </a:xfrm>
        </p:spPr>
        <p:txBody>
          <a:bodyPr>
            <a:normAutofit/>
          </a:bodyPr>
          <a:lstStyle/>
          <a:p>
            <a:pPr algn="ctr"/>
            <a:r>
              <a:rPr lang="es-MX" sz="6000" b="1" dirty="0">
                <a:solidFill>
                  <a:srgbClr val="0067B1"/>
                </a:solidFill>
                <a:latin typeface="+mn-lt"/>
                <a:ea typeface="+mn-ea"/>
                <a:cs typeface="Meta-Bold"/>
              </a:rPr>
              <a:t>¿Qué pasa en Chile?</a:t>
            </a:r>
            <a:endParaRPr lang="es-CL" sz="6000" b="1" dirty="0">
              <a:solidFill>
                <a:srgbClr val="0067B1"/>
              </a:solidFill>
              <a:latin typeface="+mn-lt"/>
              <a:ea typeface="+mn-ea"/>
              <a:cs typeface="Meta-Bold"/>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0591" y="170596"/>
            <a:ext cx="824931" cy="824931"/>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Tree>
    <p:extLst>
      <p:ext uri="{BB962C8B-B14F-4D97-AF65-F5344CB8AC3E}">
        <p14:creationId xmlns:p14="http://schemas.microsoft.com/office/powerpoint/2010/main" val="499238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nvPr>
        </p:nvGraphicFramePr>
        <p:xfrm>
          <a:off x="783771" y="1846263"/>
          <a:ext cx="10371592" cy="4075566"/>
        </p:xfrm>
        <a:graphic>
          <a:graphicData uri="http://schemas.openxmlformats.org/drawingml/2006/chart">
            <c:chart xmlns:c="http://schemas.openxmlformats.org/drawingml/2006/chart" xmlns:r="http://schemas.openxmlformats.org/officeDocument/2006/relationships" r:id="rId2"/>
          </a:graphicData>
        </a:graphic>
      </p:graphicFrame>
      <p:sp>
        <p:nvSpPr>
          <p:cNvPr id="7" name="Título 1"/>
          <p:cNvSpPr>
            <a:spLocks noGrp="1"/>
          </p:cNvSpPr>
          <p:nvPr>
            <p:ph type="title"/>
          </p:nvPr>
        </p:nvSpPr>
        <p:spPr>
          <a:xfrm>
            <a:off x="1096963" y="-119797"/>
            <a:ext cx="10058400" cy="1450757"/>
          </a:xfrm>
        </p:spPr>
        <p:txBody>
          <a:bodyPr>
            <a:normAutofit/>
          </a:bodyPr>
          <a:lstStyle/>
          <a:p>
            <a:pPr algn="ctr"/>
            <a:r>
              <a:rPr lang="es-CL" sz="2600" b="1" dirty="0">
                <a:solidFill>
                  <a:srgbClr val="0067B1"/>
                </a:solidFill>
                <a:latin typeface="+mn-lt"/>
                <a:ea typeface="+mn-ea"/>
                <a:cs typeface="Meta-Bold"/>
              </a:rPr>
              <a:t>¿Cuán extendida cree usted que está la corrupción en cada una de las siguientes instituciones?</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0591" y="170596"/>
            <a:ext cx="824931" cy="824931"/>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Tree>
    <p:extLst>
      <p:ext uri="{BB962C8B-B14F-4D97-AF65-F5344CB8AC3E}">
        <p14:creationId xmlns:p14="http://schemas.microsoft.com/office/powerpoint/2010/main" val="189035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096963" y="-119797"/>
            <a:ext cx="10058400" cy="1450757"/>
          </a:xfrm>
        </p:spPr>
        <p:txBody>
          <a:bodyPr>
            <a:normAutofit/>
          </a:bodyPr>
          <a:lstStyle/>
          <a:p>
            <a:pPr algn="ctr"/>
            <a:r>
              <a:rPr lang="es-CL" sz="2600" b="1" dirty="0">
                <a:solidFill>
                  <a:srgbClr val="0067B1"/>
                </a:solidFill>
                <a:latin typeface="+mn-lt"/>
                <a:ea typeface="+mn-ea"/>
                <a:cs typeface="Meta-Bold"/>
              </a:rPr>
              <a:t>¿Cuál es el principal motivo por el que Usted tiene poca o nada de confianza en el CONGRESO NACIONAL?</a:t>
            </a:r>
          </a:p>
        </p:txBody>
      </p:sp>
      <p:graphicFrame>
        <p:nvGraphicFramePr>
          <p:cNvPr id="5" name="Gráfico 4"/>
          <p:cNvGraphicFramePr>
            <a:graphicFrameLocks/>
          </p:cNvGraphicFramePr>
          <p:nvPr>
            <p:extLst/>
          </p:nvPr>
        </p:nvGraphicFramePr>
        <p:xfrm>
          <a:off x="2153030" y="1566706"/>
          <a:ext cx="7946265" cy="4842457"/>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0591" y="170596"/>
            <a:ext cx="824931" cy="824931"/>
          </a:xfrm>
          <a:prstGeom prst="rect">
            <a:avLst/>
          </a:prstGeom>
        </p:spPr>
      </p:pic>
      <p:sp>
        <p:nvSpPr>
          <p:cNvPr id="8" name="17 CuadroTexto"/>
          <p:cNvSpPr txBox="1"/>
          <p:nvPr/>
        </p:nvSpPr>
        <p:spPr>
          <a:xfrm>
            <a:off x="1096963" y="1950856"/>
            <a:ext cx="349250" cy="307777"/>
          </a:xfrm>
          <a:prstGeom prst="rect">
            <a:avLst/>
          </a:prstGeom>
          <a:solidFill>
            <a:srgbClr val="0067B1"/>
          </a:solidFill>
        </p:spPr>
        <p:txBody>
          <a:bodyPr>
            <a:spAutoFit/>
          </a:bodyPr>
          <a:lstStyle/>
          <a:p>
            <a:pPr>
              <a:defRPr/>
            </a:pPr>
            <a:r>
              <a:rPr lang="es-CL" sz="1400" b="1" dirty="0">
                <a:solidFill>
                  <a:prstClr val="white"/>
                </a:solidFill>
              </a:rPr>
              <a:t>%</a:t>
            </a:r>
            <a:endParaRPr lang="es-ES" sz="1400" b="1" dirty="0">
              <a:solidFill>
                <a:prstClr val="white"/>
              </a:solidFill>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Tree>
    <p:extLst>
      <p:ext uri="{BB962C8B-B14F-4D97-AF65-F5344CB8AC3E}">
        <p14:creationId xmlns:p14="http://schemas.microsoft.com/office/powerpoint/2010/main" val="2683066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096963" y="-119797"/>
            <a:ext cx="10058400" cy="1450757"/>
          </a:xfrm>
        </p:spPr>
        <p:txBody>
          <a:bodyPr>
            <a:normAutofit/>
          </a:bodyPr>
          <a:lstStyle/>
          <a:p>
            <a:pPr algn="ctr"/>
            <a:r>
              <a:rPr lang="es-CL" sz="2600" b="1" dirty="0">
                <a:solidFill>
                  <a:srgbClr val="0067B1"/>
                </a:solidFill>
                <a:latin typeface="+mn-lt"/>
                <a:ea typeface="+mn-ea"/>
                <a:cs typeface="Meta-Bold"/>
              </a:rPr>
              <a:t>¿Cuál es el principal motivo por el que Usted tiene poca o nada de confianza en los PARTIDOS POLÍTICOS?</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0591" y="170596"/>
            <a:ext cx="824931" cy="824931"/>
          </a:xfrm>
          <a:prstGeom prst="rect">
            <a:avLst/>
          </a:prstGeom>
        </p:spPr>
      </p:pic>
      <p:graphicFrame>
        <p:nvGraphicFramePr>
          <p:cNvPr id="8" name="Gráfico 7"/>
          <p:cNvGraphicFramePr>
            <a:graphicFrameLocks/>
          </p:cNvGraphicFramePr>
          <p:nvPr>
            <p:extLst/>
          </p:nvPr>
        </p:nvGraphicFramePr>
        <p:xfrm>
          <a:off x="2530337" y="1543782"/>
          <a:ext cx="8109648" cy="4976246"/>
        </p:xfrm>
        <a:graphic>
          <a:graphicData uri="http://schemas.openxmlformats.org/drawingml/2006/chart">
            <c:chart xmlns:c="http://schemas.openxmlformats.org/drawingml/2006/chart" xmlns:r="http://schemas.openxmlformats.org/officeDocument/2006/relationships" r:id="rId3"/>
          </a:graphicData>
        </a:graphic>
      </p:graphicFrame>
      <p:sp>
        <p:nvSpPr>
          <p:cNvPr id="9" name="17 CuadroTexto"/>
          <p:cNvSpPr txBox="1"/>
          <p:nvPr/>
        </p:nvSpPr>
        <p:spPr>
          <a:xfrm>
            <a:off x="1096963" y="2023427"/>
            <a:ext cx="349250" cy="307777"/>
          </a:xfrm>
          <a:prstGeom prst="rect">
            <a:avLst/>
          </a:prstGeom>
          <a:solidFill>
            <a:srgbClr val="0067B1"/>
          </a:solidFill>
        </p:spPr>
        <p:txBody>
          <a:bodyPr>
            <a:spAutoFit/>
          </a:bodyPr>
          <a:lstStyle/>
          <a:p>
            <a:pPr defTabSz="914400">
              <a:defRPr/>
            </a:pPr>
            <a:r>
              <a:rPr lang="es-CL" sz="1400" b="1" dirty="0">
                <a:solidFill>
                  <a:prstClr val="white"/>
                </a:solidFill>
                <a:latin typeface="Arial"/>
              </a:rPr>
              <a:t>%</a:t>
            </a:r>
            <a:endParaRPr lang="es-ES" sz="1400" b="1" dirty="0">
              <a:solidFill>
                <a:prstClr val="white"/>
              </a:solidFill>
              <a:latin typeface="Arial"/>
            </a:endParaRP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Tree>
    <p:extLst>
      <p:ext uri="{BB962C8B-B14F-4D97-AF65-F5344CB8AC3E}">
        <p14:creationId xmlns:p14="http://schemas.microsoft.com/office/powerpoint/2010/main" val="15878427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937306" y="170596"/>
            <a:ext cx="10058400" cy="1450757"/>
          </a:xfrm>
        </p:spPr>
        <p:txBody>
          <a:bodyPr>
            <a:normAutofit/>
          </a:bodyPr>
          <a:lstStyle/>
          <a:p>
            <a:pPr algn="ctr"/>
            <a:r>
              <a:rPr lang="es-CL" sz="2400" b="1" dirty="0">
                <a:solidFill>
                  <a:srgbClr val="0067B1"/>
                </a:solidFill>
                <a:latin typeface="+mn-lt"/>
                <a:ea typeface="+mn-ea"/>
                <a:cs typeface="Meta-Bold"/>
              </a:rPr>
              <a:t>¿Si alguna vez ha tenido que pagar alguna coima o hacer algún favor para conseguir que le solucionen un problema en el SERVICIO PÚBLICO? </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0591" y="170596"/>
            <a:ext cx="824931" cy="824931"/>
          </a:xfrm>
          <a:prstGeom prst="rect">
            <a:avLst/>
          </a:prstGeom>
        </p:spPr>
      </p:pic>
      <p:graphicFrame>
        <p:nvGraphicFramePr>
          <p:cNvPr id="5" name="Gráfico 4"/>
          <p:cNvGraphicFramePr>
            <a:graphicFrameLocks/>
          </p:cNvGraphicFramePr>
          <p:nvPr>
            <p:extLst/>
          </p:nvPr>
        </p:nvGraphicFramePr>
        <p:xfrm>
          <a:off x="2397104" y="1821983"/>
          <a:ext cx="7763521" cy="4240565"/>
        </p:xfrm>
        <a:graphic>
          <a:graphicData uri="http://schemas.openxmlformats.org/drawingml/2006/chart">
            <c:chart xmlns:c="http://schemas.openxmlformats.org/drawingml/2006/chart" xmlns:r="http://schemas.openxmlformats.org/officeDocument/2006/relationships" r:id="rId3"/>
          </a:graphicData>
        </a:graphic>
      </p:graphicFrame>
      <p:sp>
        <p:nvSpPr>
          <p:cNvPr id="9" name="17 CuadroTexto"/>
          <p:cNvSpPr txBox="1"/>
          <p:nvPr/>
        </p:nvSpPr>
        <p:spPr>
          <a:xfrm>
            <a:off x="1096963" y="2110513"/>
            <a:ext cx="349250" cy="307777"/>
          </a:xfrm>
          <a:prstGeom prst="rect">
            <a:avLst/>
          </a:prstGeom>
          <a:solidFill>
            <a:srgbClr val="0067B1"/>
          </a:solidFill>
        </p:spPr>
        <p:txBody>
          <a:bodyPr>
            <a:spAutoFit/>
          </a:bodyPr>
          <a:lstStyle/>
          <a:p>
            <a:pPr defTabSz="914400">
              <a:defRPr/>
            </a:pPr>
            <a:r>
              <a:rPr lang="es-CL" sz="1400" b="1" dirty="0">
                <a:solidFill>
                  <a:prstClr val="white"/>
                </a:solidFill>
                <a:latin typeface="Arial"/>
              </a:rPr>
              <a:t>%</a:t>
            </a:r>
            <a:endParaRPr lang="es-ES" sz="1400" b="1" dirty="0">
              <a:solidFill>
                <a:prstClr val="white"/>
              </a:solidFill>
              <a:latin typeface="Arial"/>
            </a:endParaRPr>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Tree>
    <p:extLst>
      <p:ext uri="{BB962C8B-B14F-4D97-AF65-F5344CB8AC3E}">
        <p14:creationId xmlns:p14="http://schemas.microsoft.com/office/powerpoint/2010/main" val="3632065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2800" b="1" dirty="0">
                <a:solidFill>
                  <a:srgbClr val="0067B1"/>
                </a:solidFill>
                <a:latin typeface="+mn-lt"/>
                <a:ea typeface="+mn-ea"/>
                <a:cs typeface="Meta-Bold"/>
              </a:rPr>
              <a:t>El PNUD en Chile se encuentra desarrollando iniciativas en esta materia en asociación con importantes actores: </a:t>
            </a:r>
          </a:p>
        </p:txBody>
      </p:sp>
      <p:sp>
        <p:nvSpPr>
          <p:cNvPr id="3" name="Marcador de contenido 2"/>
          <p:cNvSpPr>
            <a:spLocks noGrp="1"/>
          </p:cNvSpPr>
          <p:nvPr>
            <p:ph idx="1"/>
          </p:nvPr>
        </p:nvSpPr>
        <p:spPr/>
        <p:txBody>
          <a:bodyPr/>
          <a:lstStyle/>
          <a:p>
            <a:r>
              <a:rPr lang="es-CL" dirty="0"/>
              <a:t> </a:t>
            </a:r>
          </a:p>
          <a:p>
            <a:pPr lvl="1" algn="just"/>
            <a:r>
              <a:rPr lang="es-CL" sz="2000" dirty="0" smtClean="0">
                <a:solidFill>
                  <a:srgbClr val="0067B1"/>
                </a:solidFill>
                <a:cs typeface="Meta-Bold"/>
              </a:rPr>
              <a:t>Fortalecimiento </a:t>
            </a:r>
            <a:r>
              <a:rPr lang="es-CL" sz="2000" dirty="0">
                <a:solidFill>
                  <a:srgbClr val="0067B1"/>
                </a:solidFill>
                <a:cs typeface="Meta-Bold"/>
              </a:rPr>
              <a:t>de las comisiones de ética y probidad con el </a:t>
            </a:r>
            <a:r>
              <a:rPr lang="es-CL" sz="2000" b="1" dirty="0">
                <a:solidFill>
                  <a:srgbClr val="0067B1"/>
                </a:solidFill>
                <a:cs typeface="Meta-Bold"/>
              </a:rPr>
              <a:t>Congreso </a:t>
            </a:r>
            <a:r>
              <a:rPr lang="es-CL" sz="2000" b="1" dirty="0" smtClean="0">
                <a:solidFill>
                  <a:srgbClr val="0067B1"/>
                </a:solidFill>
                <a:cs typeface="Meta-Bold"/>
              </a:rPr>
              <a:t>Nacional</a:t>
            </a:r>
            <a:r>
              <a:rPr lang="es-CL" sz="2000" dirty="0">
                <a:solidFill>
                  <a:srgbClr val="0067B1"/>
                </a:solidFill>
                <a:cs typeface="Meta-Bold"/>
              </a:rPr>
              <a:t>.</a:t>
            </a:r>
          </a:p>
          <a:p>
            <a:pPr lvl="1" algn="just"/>
            <a:r>
              <a:rPr lang="es-CL" sz="2000" dirty="0" smtClean="0">
                <a:solidFill>
                  <a:srgbClr val="0067B1"/>
                </a:solidFill>
                <a:cs typeface="Meta-Bold"/>
              </a:rPr>
              <a:t>Contribución </a:t>
            </a:r>
            <a:r>
              <a:rPr lang="es-CL" sz="2000" dirty="0">
                <a:solidFill>
                  <a:srgbClr val="0067B1"/>
                </a:solidFill>
                <a:cs typeface="Meta-Bold"/>
              </a:rPr>
              <a:t>a la implementación de la ley de acceso a la información pública en colaboración con el </a:t>
            </a:r>
            <a:r>
              <a:rPr lang="es-CL" sz="2000" b="1" dirty="0">
                <a:solidFill>
                  <a:srgbClr val="0067B1"/>
                </a:solidFill>
                <a:cs typeface="Meta-Bold"/>
              </a:rPr>
              <a:t>Consejo para la </a:t>
            </a:r>
            <a:r>
              <a:rPr lang="es-CL" sz="2000" b="1" dirty="0" smtClean="0">
                <a:solidFill>
                  <a:srgbClr val="0067B1"/>
                </a:solidFill>
                <a:cs typeface="Meta-Bold"/>
              </a:rPr>
              <a:t>Transparencia</a:t>
            </a:r>
            <a:r>
              <a:rPr lang="es-CL" sz="2000" dirty="0">
                <a:solidFill>
                  <a:srgbClr val="0067B1"/>
                </a:solidFill>
                <a:cs typeface="Meta-Bold"/>
              </a:rPr>
              <a:t>.</a:t>
            </a:r>
          </a:p>
          <a:p>
            <a:pPr lvl="1" algn="just"/>
            <a:r>
              <a:rPr lang="es-CL" sz="2000" dirty="0" smtClean="0">
                <a:solidFill>
                  <a:srgbClr val="0067B1"/>
                </a:solidFill>
                <a:cs typeface="Meta-Bold"/>
              </a:rPr>
              <a:t>Apoyo </a:t>
            </a:r>
            <a:r>
              <a:rPr lang="es-CL" sz="2000" dirty="0">
                <a:solidFill>
                  <a:srgbClr val="0067B1"/>
                </a:solidFill>
                <a:cs typeface="Meta-Bold"/>
              </a:rPr>
              <a:t>a la Agenda de Probidad y Transparencia del Gobierno de Chile, específicamente en la elaboración de </a:t>
            </a:r>
            <a:r>
              <a:rPr lang="es-CL" sz="2000" b="1" dirty="0">
                <a:solidFill>
                  <a:srgbClr val="0067B1"/>
                </a:solidFill>
                <a:cs typeface="Meta-Bold"/>
              </a:rPr>
              <a:t>Códigos de Ética </a:t>
            </a:r>
            <a:r>
              <a:rPr lang="es-CL" sz="2000" dirty="0">
                <a:solidFill>
                  <a:srgbClr val="0067B1"/>
                </a:solidFill>
                <a:cs typeface="Meta-Bold"/>
              </a:rPr>
              <a:t>e implementación de Sistemas de Integridad en los </a:t>
            </a:r>
            <a:r>
              <a:rPr lang="es-CL" sz="2000" b="1" dirty="0">
                <a:solidFill>
                  <a:srgbClr val="0067B1"/>
                </a:solidFill>
                <a:cs typeface="Meta-Bold"/>
              </a:rPr>
              <a:t>256 </a:t>
            </a:r>
            <a:r>
              <a:rPr lang="es-CL" sz="2000" b="1" dirty="0" smtClean="0">
                <a:solidFill>
                  <a:srgbClr val="0067B1"/>
                </a:solidFill>
                <a:cs typeface="Meta-Bold"/>
              </a:rPr>
              <a:t>servicios </a:t>
            </a:r>
            <a:r>
              <a:rPr lang="es-CL" sz="2000" b="1" dirty="0">
                <a:solidFill>
                  <a:srgbClr val="0067B1"/>
                </a:solidFill>
                <a:cs typeface="Meta-Bold"/>
              </a:rPr>
              <a:t>públicos</a:t>
            </a:r>
            <a:r>
              <a:rPr lang="es-CL" sz="2000" dirty="0">
                <a:solidFill>
                  <a:srgbClr val="0067B1"/>
                </a:solidFill>
                <a:cs typeface="Meta-Bold"/>
              </a:rPr>
              <a:t>.  </a:t>
            </a:r>
          </a:p>
          <a:p>
            <a:pPr lvl="1" algn="just"/>
            <a:r>
              <a:rPr lang="es-CL" sz="2000" dirty="0" smtClean="0">
                <a:solidFill>
                  <a:srgbClr val="0067B1"/>
                </a:solidFill>
                <a:cs typeface="Meta-Bold"/>
              </a:rPr>
              <a:t>Desde </a:t>
            </a:r>
            <a:r>
              <a:rPr lang="es-CL" sz="2000" dirty="0">
                <a:solidFill>
                  <a:srgbClr val="0067B1"/>
                </a:solidFill>
                <a:cs typeface="Meta-Bold"/>
              </a:rPr>
              <a:t>el 2008 que PNUD Chile trabaja con la </a:t>
            </a:r>
            <a:r>
              <a:rPr lang="es-CL" sz="2000" b="1" dirty="0">
                <a:solidFill>
                  <a:srgbClr val="0067B1"/>
                </a:solidFill>
                <a:cs typeface="Meta-Bold"/>
              </a:rPr>
              <a:t>Contraloría General de </a:t>
            </a:r>
            <a:r>
              <a:rPr lang="es-CL" sz="2000" b="1">
                <a:solidFill>
                  <a:srgbClr val="0067B1"/>
                </a:solidFill>
                <a:cs typeface="Meta-Bold"/>
              </a:rPr>
              <a:t>la </a:t>
            </a:r>
            <a:r>
              <a:rPr lang="es-CL" sz="2000" b="1" smtClean="0">
                <a:solidFill>
                  <a:srgbClr val="0067B1"/>
                </a:solidFill>
                <a:cs typeface="Meta-Bold"/>
              </a:rPr>
              <a:t>República </a:t>
            </a:r>
            <a:r>
              <a:rPr lang="es-CL" sz="2000" dirty="0">
                <a:solidFill>
                  <a:srgbClr val="0067B1"/>
                </a:solidFill>
                <a:cs typeface="Meta-Bold"/>
              </a:rPr>
              <a:t>en un proyecto orientado a fortalecer las capacidades institucionales para el control de la gestión pública. Parte de este trabajo ha sido el seguimiento de la implementación de la Convención de Naciones Unidas contra la Corrupción (UNCAC). </a:t>
            </a:r>
            <a:endParaRPr lang="es-C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0591" y="170596"/>
            <a:ext cx="824931" cy="82493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Tree>
    <p:extLst>
      <p:ext uri="{BB962C8B-B14F-4D97-AF65-F5344CB8AC3E}">
        <p14:creationId xmlns:p14="http://schemas.microsoft.com/office/powerpoint/2010/main" val="1005543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45" y="582418"/>
            <a:ext cx="11711998" cy="4549481"/>
          </a:xfrm>
          <a:prstGeom prst="rect">
            <a:avLst/>
          </a:prstGeom>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Tree>
    <p:extLst>
      <p:ext uri="{BB962C8B-B14F-4D97-AF65-F5344CB8AC3E}">
        <p14:creationId xmlns:p14="http://schemas.microsoft.com/office/powerpoint/2010/main" val="3478068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txBox="1">
            <a:spLocks/>
          </p:cNvSpPr>
          <p:nvPr/>
        </p:nvSpPr>
        <p:spPr>
          <a:xfrm>
            <a:off x="1184285" y="745519"/>
            <a:ext cx="5914023" cy="899772"/>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R="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Narrow" panose="020B0606020202030204" pitchFamily="34" charset="0"/>
                <a:ea typeface="Arial Narrow" panose="020B0606020202030204" pitchFamily="34" charset="0"/>
                <a:cs typeface="Arial"/>
                <a:sym typeface="Arial"/>
                <a:rtl val="0"/>
              </a:defRPr>
            </a:lvl1pPr>
            <a:lvl2pPr marR="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s-MX" sz="2600" b="1" kern="0" dirty="0">
                <a:solidFill>
                  <a:srgbClr val="0070C0"/>
                </a:solidFill>
                <a:latin typeface="+mn-lt"/>
              </a:rPr>
              <a:t>Objetivos de Desarrollo del Milenio (ODM)</a:t>
            </a:r>
          </a:p>
        </p:txBody>
      </p:sp>
      <p:pic>
        <p:nvPicPr>
          <p:cNvPr id="10" name="Shape 50"/>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540819" y="2226231"/>
            <a:ext cx="6320423" cy="3152677"/>
          </a:xfrm>
          <a:prstGeom prst="rect">
            <a:avLst/>
          </a:prstGeom>
          <a:noFill/>
          <a:ln>
            <a:noFill/>
          </a:ln>
        </p:spPr>
      </p:pic>
      <p:sp>
        <p:nvSpPr>
          <p:cNvPr id="11" name="Shape 42"/>
          <p:cNvSpPr txBox="1"/>
          <p:nvPr/>
        </p:nvSpPr>
        <p:spPr>
          <a:xfrm>
            <a:off x="7536874" y="2869429"/>
            <a:ext cx="3780751" cy="2121028"/>
          </a:xfrm>
          <a:prstGeom prst="rect">
            <a:avLst/>
          </a:prstGeom>
          <a:noFill/>
          <a:ln>
            <a:noFill/>
          </a:ln>
        </p:spPr>
        <p:txBody>
          <a:bodyPr lIns="121900" tIns="121900" rIns="121900" bIns="121900" anchor="ctr" anchorCtr="0">
            <a:noAutofit/>
          </a:bodyPr>
          <a:lstStyle/>
          <a:p>
            <a:pPr algn="just">
              <a:spcBef>
                <a:spcPts val="800"/>
              </a:spcBef>
            </a:pPr>
            <a:r>
              <a:rPr lang="en" sz="1867" kern="0" dirty="0">
                <a:solidFill>
                  <a:srgbClr val="000000"/>
                </a:solidFill>
                <a:latin typeface="Agency FB" panose="020B0503020202020204" pitchFamily="34" charset="0"/>
                <a:ea typeface="Apex New Book" panose="02010600040501010103" pitchFamily="50" charset="0"/>
                <a:cs typeface="Arial"/>
                <a:sym typeface="Arial"/>
                <a:rtl val="0"/>
              </a:rPr>
              <a:t>“</a:t>
            </a:r>
            <a:r>
              <a:rPr lang="es-MX" sz="1867" kern="0" dirty="0">
                <a:solidFill>
                  <a:srgbClr val="000000"/>
                </a:solidFill>
                <a:latin typeface="Agency FB" panose="020B0503020202020204" pitchFamily="34" charset="0"/>
                <a:cs typeface="Arial"/>
                <a:sym typeface="Arial"/>
                <a:rtl val="0"/>
              </a:rPr>
              <a:t>Los Objetivos de Desarrollo del Milenio han generado el movimiento de lucha contra la pobreza que más éxito ha cosechado en la historia contemporánea.”</a:t>
            </a:r>
          </a:p>
          <a:p>
            <a:pPr algn="just">
              <a:spcBef>
                <a:spcPts val="800"/>
              </a:spcBef>
            </a:pPr>
            <a:endParaRPr sz="1867" b="1" kern="0" dirty="0">
              <a:solidFill>
                <a:srgbClr val="000000"/>
              </a:solidFill>
              <a:latin typeface="Agency FB" panose="020B0503020202020204" pitchFamily="34" charset="0"/>
              <a:ea typeface="Apex New Book" panose="02010600040501010103" pitchFamily="50" charset="0"/>
              <a:cs typeface="Arial"/>
              <a:sym typeface="Arial"/>
              <a:rtl val="0"/>
            </a:endParaRPr>
          </a:p>
          <a:p>
            <a:pPr algn="r">
              <a:spcBef>
                <a:spcPts val="800"/>
              </a:spcBef>
            </a:pPr>
            <a:r>
              <a:rPr lang="en" sz="1333" kern="0" dirty="0">
                <a:solidFill>
                  <a:srgbClr val="000000"/>
                </a:solidFill>
                <a:latin typeface="Arial Narrow" panose="020B0606020202030204" pitchFamily="34" charset="0"/>
                <a:ea typeface="Apex New Book" panose="02010600040501010103" pitchFamily="50" charset="0"/>
                <a:cs typeface="Arial"/>
                <a:sym typeface="Arial"/>
                <a:rtl val="0"/>
              </a:rPr>
              <a:t>Ban Ki-moon, </a:t>
            </a:r>
            <a:br>
              <a:rPr lang="en" sz="1333" kern="0" dirty="0">
                <a:solidFill>
                  <a:srgbClr val="000000"/>
                </a:solidFill>
                <a:latin typeface="Arial Narrow" panose="020B0606020202030204" pitchFamily="34" charset="0"/>
                <a:ea typeface="Apex New Book" panose="02010600040501010103" pitchFamily="50" charset="0"/>
                <a:cs typeface="Arial"/>
                <a:sym typeface="Arial"/>
                <a:rtl val="0"/>
              </a:rPr>
            </a:br>
            <a:r>
              <a:rPr lang="en" sz="1333" kern="0" dirty="0">
                <a:solidFill>
                  <a:srgbClr val="000000"/>
                </a:solidFill>
                <a:latin typeface="Arial Narrow" panose="020B0606020202030204" pitchFamily="34" charset="0"/>
                <a:ea typeface="Apex New Book" panose="02010600040501010103" pitchFamily="50" charset="0"/>
                <a:cs typeface="Arial"/>
                <a:sym typeface="Arial"/>
                <a:rtl val="0"/>
              </a:rPr>
              <a:t>Secretario General de las Naciones Unidas</a:t>
            </a:r>
          </a:p>
        </p:txBody>
      </p:sp>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Tree>
    <p:extLst>
      <p:ext uri="{BB962C8B-B14F-4D97-AF65-F5344CB8AC3E}">
        <p14:creationId xmlns:p14="http://schemas.microsoft.com/office/powerpoint/2010/main" val="2098716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pic>
        <p:nvPicPr>
          <p:cNvPr id="6" name="Picture 2"/>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383085" y="49085"/>
            <a:ext cx="6808915" cy="6808915"/>
          </a:xfrm>
          <a:prstGeom prst="rect">
            <a:avLst/>
          </a:prstGeom>
          <a:noFill/>
          <a:extLst>
            <a:ext uri="{909E8E84-426E-40DD-AFC4-6F175D3DCCD1}">
              <a14:hiddenFill xmlns:a14="http://schemas.microsoft.com/office/drawing/2010/main">
                <a:solidFill>
                  <a:srgbClr val="FFFFFF"/>
                </a:solidFill>
              </a14:hiddenFill>
            </a:ext>
          </a:extLst>
        </p:spPr>
      </p:pic>
      <p:sp>
        <p:nvSpPr>
          <p:cNvPr id="7" name="Shape 42"/>
          <p:cNvSpPr txBox="1"/>
          <p:nvPr/>
        </p:nvSpPr>
        <p:spPr>
          <a:xfrm>
            <a:off x="1114148" y="2042518"/>
            <a:ext cx="4005364" cy="2656301"/>
          </a:xfrm>
          <a:prstGeom prst="rect">
            <a:avLst/>
          </a:prstGeom>
          <a:noFill/>
          <a:ln>
            <a:noFill/>
          </a:ln>
        </p:spPr>
        <p:txBody>
          <a:bodyPr lIns="121900" tIns="121900" rIns="121900" bIns="121900" anchor="ctr" anchorCtr="0">
            <a:noAutofit/>
          </a:bodyPr>
          <a:lstStyle/>
          <a:p>
            <a:pPr algn="just" defTabSz="914400">
              <a:spcBef>
                <a:spcPts val="800"/>
              </a:spcBef>
            </a:pPr>
            <a:r>
              <a:rPr lang="es-MX" sz="2600" b="1" kern="0" dirty="0">
                <a:solidFill>
                  <a:srgbClr val="3A81BA"/>
                </a:solidFill>
                <a:latin typeface="Calibri" panose="020F0502020204030204" pitchFamily="34" charset="0"/>
                <a:cs typeface="Arial"/>
                <a:sym typeface="Arial"/>
                <a:rtl val="0"/>
              </a:rPr>
              <a:t>El gran logro de los Objetivos de Desarrollo del Milenio fue la creación de una agenda compartida cuyo resultado fue  una </a:t>
            </a:r>
            <a:r>
              <a:rPr lang="es-MX" sz="2600" b="1" kern="0" dirty="0">
                <a:solidFill>
                  <a:srgbClr val="000000"/>
                </a:solidFill>
                <a:latin typeface="Calibri" panose="020F0502020204030204" pitchFamily="34" charset="0"/>
                <a:cs typeface="Arial"/>
                <a:sym typeface="Arial"/>
                <a:rtl val="0"/>
              </a:rPr>
              <a:t>visión común.</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9988" y="5636291"/>
            <a:ext cx="495825" cy="1106751"/>
          </a:xfrm>
          <a:prstGeom prst="rect">
            <a:avLst/>
          </a:prstGeom>
        </p:spPr>
      </p:pic>
    </p:spTree>
    <p:extLst>
      <p:ext uri="{BB962C8B-B14F-4D97-AF65-F5344CB8AC3E}">
        <p14:creationId xmlns:p14="http://schemas.microsoft.com/office/powerpoint/2010/main" val="1794232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
        <p:nvSpPr>
          <p:cNvPr id="6" name="Text Placeholder 2"/>
          <p:cNvSpPr txBox="1">
            <a:spLocks/>
          </p:cNvSpPr>
          <p:nvPr/>
        </p:nvSpPr>
        <p:spPr>
          <a:xfrm>
            <a:off x="1184285" y="1016458"/>
            <a:ext cx="5914023" cy="719214"/>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R="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Narrow" panose="020B0606020202030204" pitchFamily="34" charset="0"/>
                <a:ea typeface="Arial Narrow" panose="020B0606020202030204" pitchFamily="34" charset="0"/>
                <a:cs typeface="Arial"/>
                <a:sym typeface="Arial"/>
                <a:rtl val="0"/>
              </a:defRPr>
            </a:lvl1pPr>
            <a:lvl2pPr marR="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s-MX" sz="2600" b="1" kern="0" dirty="0" smtClean="0">
                <a:solidFill>
                  <a:srgbClr val="0070C0"/>
                </a:solidFill>
                <a:latin typeface="+mn-lt"/>
              </a:rPr>
              <a:t>Desafíos globales</a:t>
            </a:r>
            <a:endParaRPr lang="es-MX" sz="2600" b="1" kern="0" dirty="0">
              <a:solidFill>
                <a:srgbClr val="0070C0"/>
              </a:solidFill>
              <a:latin typeface="+mn-lt"/>
            </a:endParaRPr>
          </a:p>
        </p:txBody>
      </p:sp>
      <p:pic>
        <p:nvPicPr>
          <p:cNvPr id="7" name="Picture 4" descr="https://impulsoregio.files.wordpress.com/2014/02/wp-calidad-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45892" y="1082729"/>
            <a:ext cx="2277374" cy="22773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autismafter16.com/sites/default/files/imagecache/article_large/article-images/Building%20globe%20paint.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224" y="1486940"/>
            <a:ext cx="3080759" cy="22147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Shape 42"/>
          <p:cNvSpPr txBox="1"/>
          <p:nvPr/>
        </p:nvSpPr>
        <p:spPr>
          <a:xfrm>
            <a:off x="4538932" y="5353277"/>
            <a:ext cx="3114136" cy="690115"/>
          </a:xfrm>
          <a:prstGeom prst="rect">
            <a:avLst/>
          </a:prstGeom>
          <a:noFill/>
          <a:ln>
            <a:noFill/>
          </a:ln>
        </p:spPr>
        <p:txBody>
          <a:bodyPr lIns="121900" tIns="121900" rIns="121900" bIns="121900" anchor="ctr" anchorCtr="0">
            <a:noAutofit/>
          </a:bodyPr>
          <a:lstStyle/>
          <a:p>
            <a:pPr algn="ctr" defTabSz="914400">
              <a:spcBef>
                <a:spcPts val="800"/>
              </a:spcBef>
            </a:pPr>
            <a:r>
              <a:rPr lang="en" sz="2400" b="1" kern="0" dirty="0">
                <a:solidFill>
                  <a:srgbClr val="3A81BA"/>
                </a:solidFill>
                <a:latin typeface="Agency FB" panose="020B0503020202020204" pitchFamily="34" charset="0"/>
                <a:ea typeface="Apex New Book" panose="02010600040501010103" pitchFamily="50" charset="0"/>
                <a:cs typeface="Arial"/>
                <a:sym typeface="Arial"/>
                <a:rtl val="0"/>
              </a:rPr>
              <a:t>Disparidad en el logro de Objetivos entre territorios y entre poblaciones</a:t>
            </a:r>
          </a:p>
        </p:txBody>
      </p:sp>
      <p:sp>
        <p:nvSpPr>
          <p:cNvPr id="14" name="Shape 42"/>
          <p:cNvSpPr txBox="1"/>
          <p:nvPr/>
        </p:nvSpPr>
        <p:spPr>
          <a:xfrm>
            <a:off x="492224" y="3691144"/>
            <a:ext cx="3114136" cy="690115"/>
          </a:xfrm>
          <a:prstGeom prst="rect">
            <a:avLst/>
          </a:prstGeom>
          <a:noFill/>
          <a:ln>
            <a:noFill/>
          </a:ln>
        </p:spPr>
        <p:txBody>
          <a:bodyPr lIns="121900" tIns="121900" rIns="121900" bIns="121900" anchor="ctr" anchorCtr="0">
            <a:noAutofit/>
          </a:bodyPr>
          <a:lstStyle/>
          <a:p>
            <a:pPr algn="ctr" defTabSz="914400">
              <a:spcBef>
                <a:spcPts val="800"/>
              </a:spcBef>
            </a:pPr>
            <a:r>
              <a:rPr lang="en" sz="2400" b="1" kern="0" dirty="0">
                <a:solidFill>
                  <a:srgbClr val="3A81BA"/>
                </a:solidFill>
                <a:latin typeface="Agency FB" panose="020B0503020202020204" pitchFamily="34" charset="0"/>
                <a:ea typeface="Apex New Book" panose="02010600040501010103" pitchFamily="50" charset="0"/>
                <a:cs typeface="Arial"/>
                <a:sym typeface="Arial"/>
                <a:rtl val="0"/>
              </a:rPr>
              <a:t>Nuevos temas</a:t>
            </a:r>
          </a:p>
        </p:txBody>
      </p:sp>
      <p:sp>
        <p:nvSpPr>
          <p:cNvPr id="15" name="Shape 42"/>
          <p:cNvSpPr txBox="1"/>
          <p:nvPr/>
        </p:nvSpPr>
        <p:spPr>
          <a:xfrm>
            <a:off x="8667190" y="3701727"/>
            <a:ext cx="3114136" cy="690115"/>
          </a:xfrm>
          <a:prstGeom prst="rect">
            <a:avLst/>
          </a:prstGeom>
          <a:noFill/>
          <a:ln>
            <a:noFill/>
          </a:ln>
        </p:spPr>
        <p:txBody>
          <a:bodyPr lIns="121900" tIns="121900" rIns="121900" bIns="121900" anchor="ctr" anchorCtr="0">
            <a:noAutofit/>
          </a:bodyPr>
          <a:lstStyle/>
          <a:p>
            <a:pPr algn="ctr" defTabSz="914400">
              <a:spcBef>
                <a:spcPts val="800"/>
              </a:spcBef>
            </a:pPr>
            <a:r>
              <a:rPr lang="en" sz="2400" b="1" kern="0" dirty="0">
                <a:solidFill>
                  <a:srgbClr val="3A81BA"/>
                </a:solidFill>
                <a:latin typeface="Agency FB" panose="020B0503020202020204" pitchFamily="34" charset="0"/>
                <a:ea typeface="Apex New Book" panose="02010600040501010103" pitchFamily="50" charset="0"/>
                <a:cs typeface="Arial"/>
                <a:sym typeface="Arial"/>
                <a:rtl val="0"/>
              </a:rPr>
              <a:t>Calidad</a:t>
            </a:r>
          </a:p>
        </p:txBody>
      </p:sp>
      <p:pic>
        <p:nvPicPr>
          <p:cNvPr id="16" name="Picture 2" descr="http://ifreinet.edu.mx/wp-content/themes/theme47012/images/igualdad-equida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54076" y="2594333"/>
            <a:ext cx="4610723" cy="2461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820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
        <p:nvSpPr>
          <p:cNvPr id="6" name="Text Placeholder 2"/>
          <p:cNvSpPr txBox="1">
            <a:spLocks/>
          </p:cNvSpPr>
          <p:nvPr/>
        </p:nvSpPr>
        <p:spPr>
          <a:xfrm>
            <a:off x="1184285" y="1016458"/>
            <a:ext cx="5914023" cy="719214"/>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R="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Narrow" panose="020B0606020202030204" pitchFamily="34" charset="0"/>
                <a:ea typeface="Arial Narrow" panose="020B0606020202030204" pitchFamily="34" charset="0"/>
                <a:cs typeface="Arial"/>
                <a:sym typeface="Arial"/>
                <a:rtl val="0"/>
              </a:defRPr>
            </a:lvl1pPr>
            <a:lvl2pPr marR="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s-MX" sz="2600" b="1" kern="0" dirty="0" smtClean="0">
                <a:solidFill>
                  <a:srgbClr val="0070C0"/>
                </a:solidFill>
                <a:latin typeface="+mn-lt"/>
              </a:rPr>
              <a:t>El proceso</a:t>
            </a:r>
            <a:endParaRPr lang="es-MX" sz="2600" b="1" kern="0" dirty="0">
              <a:solidFill>
                <a:srgbClr val="0070C0"/>
              </a:solidFill>
              <a:latin typeface="+mn-lt"/>
            </a:endParaRPr>
          </a:p>
        </p:txBody>
      </p:sp>
      <p:cxnSp>
        <p:nvCxnSpPr>
          <p:cNvPr id="10" name="Straight Connector 15"/>
          <p:cNvCxnSpPr>
            <a:cxnSpLocks noChangeAspect="1"/>
          </p:cNvCxnSpPr>
          <p:nvPr/>
        </p:nvCxnSpPr>
        <p:spPr>
          <a:xfrm>
            <a:off x="73710" y="3928933"/>
            <a:ext cx="11951144" cy="0"/>
          </a:xfrm>
          <a:prstGeom prst="line">
            <a:avLst/>
          </a:prstGeom>
          <a:ln w="28575">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11" name="Group 16"/>
          <p:cNvGrpSpPr>
            <a:grpSpLocks noChangeAspect="1"/>
          </p:cNvGrpSpPr>
          <p:nvPr/>
        </p:nvGrpSpPr>
        <p:grpSpPr bwMode="auto">
          <a:xfrm>
            <a:off x="1642910" y="2382975"/>
            <a:ext cx="1331327" cy="2586643"/>
            <a:chOff x="1667337" y="1666598"/>
            <a:chExt cx="1471649" cy="2852612"/>
          </a:xfrm>
        </p:grpSpPr>
        <p:grpSp>
          <p:nvGrpSpPr>
            <p:cNvPr id="17" name="Group 17"/>
            <p:cNvGrpSpPr/>
            <p:nvPr/>
          </p:nvGrpSpPr>
          <p:grpSpPr>
            <a:xfrm flipV="1">
              <a:off x="1903612" y="3028602"/>
              <a:ext cx="990600" cy="1490608"/>
              <a:chOff x="1180764" y="1250587"/>
              <a:chExt cx="990600" cy="1490608"/>
            </a:xfrm>
            <a:solidFill>
              <a:schemeClr val="accent4"/>
            </a:solidFill>
          </p:grpSpPr>
          <p:sp>
            <p:nvSpPr>
              <p:cNvPr id="19" name="Oval 20"/>
              <p:cNvSpPr/>
              <p:nvPr/>
            </p:nvSpPr>
            <p:spPr>
              <a:xfrm>
                <a:off x="1180764" y="1250587"/>
                <a:ext cx="990600" cy="990599"/>
              </a:xfrm>
              <a:prstGeom prst="ellipse">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Isosceles Triangle 21"/>
              <p:cNvSpPr/>
              <p:nvPr/>
            </p:nvSpPr>
            <p:spPr>
              <a:xfrm flipV="1">
                <a:off x="1568733" y="2172690"/>
                <a:ext cx="214662" cy="203559"/>
              </a:xfrm>
              <a:prstGeom prst="triangle">
                <a:avLst/>
              </a:prstGeom>
              <a:solidFill>
                <a:srgbClr val="4CA1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4CA146"/>
                  </a:solidFill>
                </a:endParaRPr>
              </a:p>
            </p:txBody>
          </p:sp>
          <p:cxnSp>
            <p:nvCxnSpPr>
              <p:cNvPr id="21" name="Straight Connector 22"/>
              <p:cNvCxnSpPr/>
              <p:nvPr/>
            </p:nvCxnSpPr>
            <p:spPr>
              <a:xfrm>
                <a:off x="1676064" y="2326092"/>
                <a:ext cx="0" cy="415103"/>
              </a:xfrm>
              <a:prstGeom prst="line">
                <a:avLst/>
              </a:prstGeom>
              <a:grpFill/>
              <a:ln>
                <a:solidFill>
                  <a:srgbClr val="4CA146"/>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18" name="Content Placeholder 2"/>
            <p:cNvSpPr txBox="1">
              <a:spLocks/>
            </p:cNvSpPr>
            <p:nvPr/>
          </p:nvSpPr>
          <p:spPr>
            <a:xfrm>
              <a:off x="1667337" y="1666598"/>
              <a:ext cx="1471649" cy="1154737"/>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800" b="1" dirty="0">
                  <a:solidFill>
                    <a:schemeClr val="tx1">
                      <a:lumMod val="75000"/>
                      <a:lumOff val="25000"/>
                    </a:schemeClr>
                  </a:solidFill>
                </a:rPr>
                <a:t>Río+20</a:t>
              </a:r>
              <a:endParaRPr lang="en-US" sz="2000" b="1" dirty="0">
                <a:solidFill>
                  <a:schemeClr val="tx1">
                    <a:lumMod val="75000"/>
                    <a:lumOff val="25000"/>
                  </a:schemeClr>
                </a:solidFill>
              </a:endParaRPr>
            </a:p>
            <a:p>
              <a:pPr marL="0" indent="0" algn="ctr">
                <a:buNone/>
                <a:defRPr/>
              </a:pPr>
              <a:r>
                <a:rPr lang="es-MX" sz="1100" dirty="0"/>
                <a:t> 2012 - Se establece un grupo de trabajo abierto (GTA) que redactará los ODS.</a:t>
              </a:r>
            </a:p>
          </p:txBody>
        </p:sp>
      </p:grpSp>
      <p:grpSp>
        <p:nvGrpSpPr>
          <p:cNvPr id="22" name="Group 23"/>
          <p:cNvGrpSpPr>
            <a:grpSpLocks noChangeAspect="1"/>
          </p:cNvGrpSpPr>
          <p:nvPr/>
        </p:nvGrpSpPr>
        <p:grpSpPr bwMode="auto">
          <a:xfrm>
            <a:off x="4885216" y="2415099"/>
            <a:ext cx="1219823" cy="2516019"/>
            <a:chOff x="3480403" y="1681865"/>
            <a:chExt cx="1348392" cy="2794885"/>
          </a:xfrm>
        </p:grpSpPr>
        <p:grpSp>
          <p:nvGrpSpPr>
            <p:cNvPr id="23" name="Group 24"/>
            <p:cNvGrpSpPr/>
            <p:nvPr/>
          </p:nvGrpSpPr>
          <p:grpSpPr>
            <a:xfrm flipV="1">
              <a:off x="3638662" y="2986144"/>
              <a:ext cx="990600" cy="1490606"/>
              <a:chOff x="1180764" y="1293047"/>
              <a:chExt cx="990600" cy="1490606"/>
            </a:xfrm>
            <a:solidFill>
              <a:schemeClr val="accent5"/>
            </a:solidFill>
          </p:grpSpPr>
          <p:sp>
            <p:nvSpPr>
              <p:cNvPr id="25" name="Oval 27"/>
              <p:cNvSpPr/>
              <p:nvPr/>
            </p:nvSpPr>
            <p:spPr>
              <a:xfrm>
                <a:off x="1180764" y="1293047"/>
                <a:ext cx="990600" cy="990600"/>
              </a:xfrm>
              <a:prstGeom prst="ellipse">
                <a:avLst/>
              </a:prstGeom>
              <a:solidFill>
                <a:srgbClr val="A21C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Isosceles Triangle 29"/>
              <p:cNvSpPr/>
              <p:nvPr/>
            </p:nvSpPr>
            <p:spPr>
              <a:xfrm flipV="1">
                <a:off x="1568733" y="2215149"/>
                <a:ext cx="214662" cy="203559"/>
              </a:xfrm>
              <a:prstGeom prst="triangle">
                <a:avLst/>
              </a:prstGeom>
              <a:solidFill>
                <a:srgbClr val="A21C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7" name="Straight Connector 30"/>
              <p:cNvCxnSpPr/>
              <p:nvPr/>
            </p:nvCxnSpPr>
            <p:spPr>
              <a:xfrm>
                <a:off x="1676064" y="2368550"/>
                <a:ext cx="0" cy="415103"/>
              </a:xfrm>
              <a:prstGeom prst="line">
                <a:avLst/>
              </a:prstGeom>
              <a:grpFill/>
              <a:ln>
                <a:solidFill>
                  <a:srgbClr val="A21C43"/>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24" name="Content Placeholder 2"/>
            <p:cNvSpPr txBox="1">
              <a:spLocks/>
            </p:cNvSpPr>
            <p:nvPr/>
          </p:nvSpPr>
          <p:spPr>
            <a:xfrm>
              <a:off x="3480403" y="1681865"/>
              <a:ext cx="1348392" cy="1152010"/>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800" b="1" dirty="0">
                  <a:solidFill>
                    <a:schemeClr val="tx1">
                      <a:lumMod val="75000"/>
                      <a:lumOff val="25000"/>
                    </a:schemeClr>
                  </a:solidFill>
                </a:rPr>
                <a:t>Post-2015</a:t>
              </a:r>
              <a:endParaRPr lang="en-US" sz="2000" b="1" dirty="0">
                <a:solidFill>
                  <a:schemeClr val="tx1">
                    <a:lumMod val="75000"/>
                    <a:lumOff val="25000"/>
                  </a:schemeClr>
                </a:solidFill>
              </a:endParaRPr>
            </a:p>
            <a:p>
              <a:pPr marL="0" indent="0" algn="ctr">
                <a:buNone/>
                <a:defRPr/>
              </a:pPr>
              <a:r>
                <a:rPr lang="en-US" sz="1100" dirty="0"/>
                <a:t>2014-2015 </a:t>
              </a:r>
              <a:r>
                <a:rPr lang="en-US" sz="1100" dirty="0" err="1"/>
                <a:t>Proceso</a:t>
              </a:r>
              <a:r>
                <a:rPr lang="en-US" sz="1100" dirty="0"/>
                <a:t> de </a:t>
              </a:r>
              <a:r>
                <a:rPr lang="en-US" sz="1100" dirty="0" err="1"/>
                <a:t>adopción</a:t>
              </a:r>
              <a:r>
                <a:rPr lang="en-US" sz="1100" dirty="0"/>
                <a:t>.</a:t>
              </a:r>
            </a:p>
          </p:txBody>
        </p:sp>
      </p:grpSp>
      <p:grpSp>
        <p:nvGrpSpPr>
          <p:cNvPr id="28" name="Group 31"/>
          <p:cNvGrpSpPr>
            <a:grpSpLocks noChangeAspect="1"/>
          </p:cNvGrpSpPr>
          <p:nvPr/>
        </p:nvGrpSpPr>
        <p:grpSpPr bwMode="auto">
          <a:xfrm>
            <a:off x="73710" y="2439326"/>
            <a:ext cx="1378679" cy="2905358"/>
            <a:chOff x="792491" y="1492065"/>
            <a:chExt cx="1523991" cy="3167979"/>
          </a:xfrm>
        </p:grpSpPr>
        <p:grpSp>
          <p:nvGrpSpPr>
            <p:cNvPr id="29" name="Group 32"/>
            <p:cNvGrpSpPr>
              <a:grpSpLocks/>
            </p:cNvGrpSpPr>
            <p:nvPr/>
          </p:nvGrpSpPr>
          <p:grpSpPr bwMode="auto">
            <a:xfrm>
              <a:off x="1028582" y="1492065"/>
              <a:ext cx="991933" cy="1491237"/>
              <a:chOff x="1180097" y="1293047"/>
              <a:chExt cx="991933" cy="1491237"/>
            </a:xfrm>
          </p:grpSpPr>
          <p:sp>
            <p:nvSpPr>
              <p:cNvPr id="31" name="Oval 35"/>
              <p:cNvSpPr/>
              <p:nvPr/>
            </p:nvSpPr>
            <p:spPr>
              <a:xfrm>
                <a:off x="1180097" y="1293047"/>
                <a:ext cx="991933" cy="990428"/>
              </a:xfrm>
              <a:prstGeom prst="ellipse">
                <a:avLst/>
              </a:prstGeom>
              <a:solidFill>
                <a:srgbClr val="E523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Isosceles Triangle 36"/>
              <p:cNvSpPr/>
              <p:nvPr/>
            </p:nvSpPr>
            <p:spPr>
              <a:xfrm flipV="1">
                <a:off x="1569035" y="2214928"/>
                <a:ext cx="214056" cy="204241"/>
              </a:xfrm>
              <a:prstGeom prst="triangle">
                <a:avLst/>
              </a:prstGeom>
              <a:solidFill>
                <a:srgbClr val="E5233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3" name="Straight Connector 37"/>
              <p:cNvCxnSpPr/>
              <p:nvPr/>
            </p:nvCxnSpPr>
            <p:spPr>
              <a:xfrm>
                <a:off x="1662773" y="2368808"/>
                <a:ext cx="0" cy="415476"/>
              </a:xfrm>
              <a:prstGeom prst="line">
                <a:avLst/>
              </a:prstGeom>
              <a:ln>
                <a:solidFill>
                  <a:srgbClr val="E5233D"/>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30" name="Content Placeholder 2"/>
            <p:cNvSpPr txBox="1">
              <a:spLocks/>
            </p:cNvSpPr>
            <p:nvPr/>
          </p:nvSpPr>
          <p:spPr>
            <a:xfrm>
              <a:off x="792491" y="3338140"/>
              <a:ext cx="1523991" cy="1321904"/>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s-MX" b="1" dirty="0">
                  <a:solidFill>
                    <a:schemeClr val="tx1">
                      <a:lumMod val="75000"/>
                      <a:lumOff val="25000"/>
                    </a:schemeClr>
                  </a:solidFill>
                </a:rPr>
                <a:t>2000</a:t>
              </a:r>
              <a:endParaRPr lang="en-US" b="1" dirty="0">
                <a:solidFill>
                  <a:schemeClr val="tx1">
                    <a:lumMod val="75000"/>
                    <a:lumOff val="25000"/>
                  </a:schemeClr>
                </a:solidFill>
              </a:endParaRPr>
            </a:p>
            <a:p>
              <a:pPr marL="0" indent="0" algn="ctr">
                <a:buNone/>
                <a:defRPr/>
              </a:pPr>
              <a:r>
                <a:rPr lang="es-ES_tradnl" sz="1100" dirty="0"/>
                <a:t>Los Objetivos de Desarrollo del Milenio, adoptados por 189 países, sirven como punto de partida</a:t>
              </a:r>
              <a:endParaRPr lang="en-US" sz="1100" dirty="0"/>
            </a:p>
          </p:txBody>
        </p:sp>
      </p:grpSp>
      <p:grpSp>
        <p:nvGrpSpPr>
          <p:cNvPr id="34" name="Group 38"/>
          <p:cNvGrpSpPr>
            <a:grpSpLocks noChangeAspect="1"/>
          </p:cNvGrpSpPr>
          <p:nvPr/>
        </p:nvGrpSpPr>
        <p:grpSpPr bwMode="auto">
          <a:xfrm>
            <a:off x="3212108" y="2487025"/>
            <a:ext cx="1285109" cy="2744069"/>
            <a:chOff x="3173592" y="1492065"/>
            <a:chExt cx="1420560" cy="3090076"/>
          </a:xfrm>
        </p:grpSpPr>
        <p:grpSp>
          <p:nvGrpSpPr>
            <p:cNvPr id="35" name="Group 40"/>
            <p:cNvGrpSpPr/>
            <p:nvPr/>
          </p:nvGrpSpPr>
          <p:grpSpPr>
            <a:xfrm>
              <a:off x="3436644" y="1492065"/>
              <a:ext cx="990600" cy="1490606"/>
              <a:chOff x="1112717" y="1293047"/>
              <a:chExt cx="990600" cy="1490606"/>
            </a:xfrm>
            <a:solidFill>
              <a:schemeClr val="accent2"/>
            </a:solidFill>
          </p:grpSpPr>
          <p:sp>
            <p:nvSpPr>
              <p:cNvPr id="37" name="Oval 43"/>
              <p:cNvSpPr/>
              <p:nvPr/>
            </p:nvSpPr>
            <p:spPr>
              <a:xfrm>
                <a:off x="1112717" y="1293047"/>
                <a:ext cx="990600" cy="990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8" name="Isosceles Triangle 44"/>
              <p:cNvSpPr/>
              <p:nvPr/>
            </p:nvSpPr>
            <p:spPr>
              <a:xfrm flipV="1">
                <a:off x="1568733" y="2215149"/>
                <a:ext cx="214662" cy="20355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9" name="Straight Connector 45"/>
              <p:cNvCxnSpPr/>
              <p:nvPr/>
            </p:nvCxnSpPr>
            <p:spPr>
              <a:xfrm>
                <a:off x="1670659" y="2368550"/>
                <a:ext cx="0" cy="415103"/>
              </a:xfrm>
              <a:prstGeom prst="line">
                <a:avLst/>
              </a:prstGeom>
              <a:grpFill/>
              <a:ln>
                <a:solidFill>
                  <a:srgbClr val="FFC000"/>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36" name="Content Placeholder 2"/>
            <p:cNvSpPr txBox="1">
              <a:spLocks/>
            </p:cNvSpPr>
            <p:nvPr/>
          </p:nvSpPr>
          <p:spPr>
            <a:xfrm>
              <a:off x="3173592" y="3103607"/>
              <a:ext cx="1420560" cy="1478534"/>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800" b="1" dirty="0">
                  <a:solidFill>
                    <a:schemeClr val="tx1">
                      <a:lumMod val="75000"/>
                      <a:lumOff val="25000"/>
                    </a:schemeClr>
                  </a:solidFill>
                </a:rPr>
                <a:t>GTA</a:t>
              </a:r>
              <a:endParaRPr lang="en-US" sz="2000" b="1" dirty="0">
                <a:solidFill>
                  <a:schemeClr val="tx1">
                    <a:lumMod val="75000"/>
                    <a:lumOff val="25000"/>
                  </a:schemeClr>
                </a:solidFill>
              </a:endParaRPr>
            </a:p>
            <a:p>
              <a:pPr marL="0" indent="0" algn="ctr">
                <a:buNone/>
                <a:defRPr/>
              </a:pPr>
              <a:r>
                <a:rPr lang="en-US" sz="1100" dirty="0"/>
                <a:t>2014 – </a:t>
              </a:r>
              <a:r>
                <a:rPr lang="en-US" sz="1100" dirty="0" err="1"/>
                <a:t>Después</a:t>
              </a:r>
              <a:r>
                <a:rPr lang="en-US" sz="1100" dirty="0"/>
                <a:t> de </a:t>
              </a:r>
              <a:r>
                <a:rPr lang="en-US" sz="1100" dirty="0" err="1"/>
                <a:t>meses</a:t>
              </a:r>
              <a:r>
                <a:rPr lang="en-US" sz="1100" dirty="0"/>
                <a:t> de </a:t>
              </a:r>
              <a:r>
                <a:rPr lang="en-US" sz="1100" dirty="0" err="1"/>
                <a:t>consultas</a:t>
              </a:r>
              <a:r>
                <a:rPr lang="en-US" sz="1100" dirty="0"/>
                <a:t> el GTA </a:t>
              </a:r>
              <a:r>
                <a:rPr lang="en-US" sz="1100" dirty="0" err="1"/>
                <a:t>presenta</a:t>
              </a:r>
              <a:r>
                <a:rPr lang="en-US" sz="1100" dirty="0"/>
                <a:t> al el </a:t>
              </a:r>
              <a:r>
                <a:rPr lang="en-US" sz="1100" dirty="0" err="1"/>
                <a:t>informe</a:t>
              </a:r>
              <a:r>
                <a:rPr lang="en-US" sz="1100" dirty="0"/>
                <a:t> final de </a:t>
              </a:r>
              <a:r>
                <a:rPr lang="en-US" sz="1100" dirty="0" err="1"/>
                <a:t>los</a:t>
              </a:r>
              <a:r>
                <a:rPr lang="en-US" sz="1100" dirty="0"/>
                <a:t> ODS.</a:t>
              </a:r>
            </a:p>
          </p:txBody>
        </p:sp>
      </p:grpSp>
      <p:grpSp>
        <p:nvGrpSpPr>
          <p:cNvPr id="40" name="Group 46"/>
          <p:cNvGrpSpPr>
            <a:grpSpLocks noChangeAspect="1"/>
          </p:cNvGrpSpPr>
          <p:nvPr/>
        </p:nvGrpSpPr>
        <p:grpSpPr bwMode="auto">
          <a:xfrm>
            <a:off x="9476122" y="2392360"/>
            <a:ext cx="1469615" cy="3050825"/>
            <a:chOff x="6069864" y="1492065"/>
            <a:chExt cx="1624000" cy="3304773"/>
          </a:xfrm>
        </p:grpSpPr>
        <p:grpSp>
          <p:nvGrpSpPr>
            <p:cNvPr id="41" name="Group 47"/>
            <p:cNvGrpSpPr/>
            <p:nvPr/>
          </p:nvGrpSpPr>
          <p:grpSpPr>
            <a:xfrm>
              <a:off x="6315417" y="1492065"/>
              <a:ext cx="990600" cy="1490606"/>
              <a:chOff x="1180764" y="1293047"/>
              <a:chExt cx="990600" cy="1490606"/>
            </a:xfrm>
            <a:solidFill>
              <a:schemeClr val="accent3"/>
            </a:solidFill>
          </p:grpSpPr>
          <p:sp>
            <p:nvSpPr>
              <p:cNvPr id="43" name="Oval 50"/>
              <p:cNvSpPr/>
              <p:nvPr/>
            </p:nvSpPr>
            <p:spPr>
              <a:xfrm>
                <a:off x="1180764" y="1293047"/>
                <a:ext cx="990600" cy="990600"/>
              </a:xfrm>
              <a:prstGeom prst="ellipse">
                <a:avLst/>
              </a:prstGeom>
              <a:solidFill>
                <a:srgbClr val="0A97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Isosceles Triangle 51"/>
              <p:cNvSpPr/>
              <p:nvPr/>
            </p:nvSpPr>
            <p:spPr>
              <a:xfrm flipV="1">
                <a:off x="1568733" y="2215149"/>
                <a:ext cx="214662" cy="203559"/>
              </a:xfrm>
              <a:prstGeom prst="triangle">
                <a:avLst/>
              </a:prstGeom>
              <a:solidFill>
                <a:srgbClr val="0A97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5" name="Straight Connector 52"/>
              <p:cNvCxnSpPr/>
              <p:nvPr/>
            </p:nvCxnSpPr>
            <p:spPr>
              <a:xfrm>
                <a:off x="1663272" y="2368550"/>
                <a:ext cx="0" cy="415103"/>
              </a:xfrm>
              <a:prstGeom prst="line">
                <a:avLst/>
              </a:prstGeom>
              <a:grpFill/>
              <a:ln>
                <a:solidFill>
                  <a:srgbClr val="0A97D9"/>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42" name="Content Placeholder 2"/>
            <p:cNvSpPr txBox="1">
              <a:spLocks/>
            </p:cNvSpPr>
            <p:nvPr/>
          </p:nvSpPr>
          <p:spPr>
            <a:xfrm>
              <a:off x="6069864" y="3103609"/>
              <a:ext cx="1624000" cy="1693229"/>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800" b="1" dirty="0">
                  <a:solidFill>
                    <a:schemeClr val="tx1">
                      <a:lumMod val="75000"/>
                      <a:lumOff val="25000"/>
                    </a:schemeClr>
                  </a:solidFill>
                </a:rPr>
                <a:t>COP 21</a:t>
              </a:r>
            </a:p>
            <a:p>
              <a:pPr marL="0" indent="0" algn="ctr">
                <a:buNone/>
                <a:defRPr/>
              </a:pPr>
              <a:r>
                <a:rPr lang="es-MX" sz="1100" dirty="0"/>
                <a:t>Conferencia de las Partes de la Convención Marco de Naciones Unidas sobre el Cambio Climático.</a:t>
              </a:r>
            </a:p>
          </p:txBody>
        </p:sp>
      </p:grpSp>
      <p:grpSp>
        <p:nvGrpSpPr>
          <p:cNvPr id="46" name="Group 59"/>
          <p:cNvGrpSpPr>
            <a:grpSpLocks noChangeAspect="1"/>
          </p:cNvGrpSpPr>
          <p:nvPr/>
        </p:nvGrpSpPr>
        <p:grpSpPr bwMode="auto">
          <a:xfrm>
            <a:off x="6411150" y="2441225"/>
            <a:ext cx="1430412" cy="3050825"/>
            <a:chOff x="6069864" y="1492065"/>
            <a:chExt cx="1581856" cy="3304773"/>
          </a:xfrm>
        </p:grpSpPr>
        <p:grpSp>
          <p:nvGrpSpPr>
            <p:cNvPr id="47" name="Group 60"/>
            <p:cNvGrpSpPr/>
            <p:nvPr/>
          </p:nvGrpSpPr>
          <p:grpSpPr>
            <a:xfrm>
              <a:off x="6270138" y="1492065"/>
              <a:ext cx="990600" cy="1490606"/>
              <a:chOff x="1135485" y="1293047"/>
              <a:chExt cx="990600" cy="1490606"/>
            </a:xfrm>
            <a:solidFill>
              <a:schemeClr val="accent3"/>
            </a:solidFill>
          </p:grpSpPr>
          <p:sp>
            <p:nvSpPr>
              <p:cNvPr id="49" name="Oval 62"/>
              <p:cNvSpPr/>
              <p:nvPr/>
            </p:nvSpPr>
            <p:spPr>
              <a:xfrm>
                <a:off x="1135485" y="1293047"/>
                <a:ext cx="990600" cy="990600"/>
              </a:xfrm>
              <a:prstGeom prst="ellipse">
                <a:avLst/>
              </a:prstGeom>
              <a:solidFill>
                <a:srgbClr val="DE1768"/>
              </a:solidFill>
              <a:ln>
                <a:solidFill>
                  <a:srgbClr val="DE176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Isosceles Triangle 63"/>
              <p:cNvSpPr/>
              <p:nvPr/>
            </p:nvSpPr>
            <p:spPr>
              <a:xfrm flipV="1">
                <a:off x="1523454" y="2215149"/>
                <a:ext cx="214662" cy="203559"/>
              </a:xfrm>
              <a:prstGeom prst="triangle">
                <a:avLst/>
              </a:prstGeom>
              <a:solidFill>
                <a:srgbClr val="DE17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1" name="Straight Connector 64"/>
              <p:cNvCxnSpPr/>
              <p:nvPr/>
            </p:nvCxnSpPr>
            <p:spPr>
              <a:xfrm>
                <a:off x="1617993" y="2368550"/>
                <a:ext cx="0" cy="415103"/>
              </a:xfrm>
              <a:prstGeom prst="line">
                <a:avLst/>
              </a:prstGeom>
              <a:grpFill/>
              <a:ln>
                <a:solidFill>
                  <a:srgbClr val="DE1768"/>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48" name="Content Placeholder 2"/>
            <p:cNvSpPr txBox="1">
              <a:spLocks/>
            </p:cNvSpPr>
            <p:nvPr/>
          </p:nvSpPr>
          <p:spPr>
            <a:xfrm>
              <a:off x="6069864" y="3103609"/>
              <a:ext cx="1581856" cy="1693229"/>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800" b="1" dirty="0">
                  <a:solidFill>
                    <a:schemeClr val="tx1">
                      <a:lumMod val="75000"/>
                      <a:lumOff val="25000"/>
                    </a:schemeClr>
                  </a:solidFill>
                </a:rPr>
                <a:t>Addis </a:t>
              </a:r>
              <a:r>
                <a:rPr lang="en-US" sz="1800" b="1" dirty="0" err="1">
                  <a:solidFill>
                    <a:schemeClr val="tx1">
                      <a:lumMod val="75000"/>
                      <a:lumOff val="25000"/>
                    </a:schemeClr>
                  </a:solidFill>
                </a:rPr>
                <a:t>Abeba</a:t>
              </a:r>
              <a:endParaRPr lang="en-US" sz="1800" b="1" dirty="0">
                <a:solidFill>
                  <a:schemeClr val="tx1">
                    <a:lumMod val="75000"/>
                    <a:lumOff val="25000"/>
                  </a:schemeClr>
                </a:solidFill>
              </a:endParaRPr>
            </a:p>
            <a:p>
              <a:pPr marL="0" indent="0" algn="ctr">
                <a:buNone/>
                <a:defRPr/>
              </a:pPr>
              <a:r>
                <a:rPr lang="es-MX" sz="1100" dirty="0"/>
                <a:t>III Conferencia Internacional sobre la Financiación para el Desarrollo, julio 2015</a:t>
              </a:r>
            </a:p>
          </p:txBody>
        </p:sp>
      </p:grpSp>
      <p:grpSp>
        <p:nvGrpSpPr>
          <p:cNvPr id="52" name="Grupo 51"/>
          <p:cNvGrpSpPr/>
          <p:nvPr/>
        </p:nvGrpSpPr>
        <p:grpSpPr>
          <a:xfrm>
            <a:off x="7948105" y="2422757"/>
            <a:ext cx="1487620" cy="3094828"/>
            <a:chOff x="8644725" y="2290851"/>
            <a:chExt cx="1487620" cy="3094828"/>
          </a:xfrm>
        </p:grpSpPr>
        <p:grpSp>
          <p:nvGrpSpPr>
            <p:cNvPr id="53" name="Group 53"/>
            <p:cNvGrpSpPr>
              <a:grpSpLocks noChangeAspect="1"/>
            </p:cNvGrpSpPr>
            <p:nvPr/>
          </p:nvGrpSpPr>
          <p:grpSpPr bwMode="auto">
            <a:xfrm>
              <a:off x="8644725" y="2290851"/>
              <a:ext cx="1487620" cy="2117328"/>
              <a:chOff x="3380296" y="1534105"/>
              <a:chExt cx="1644414" cy="2371296"/>
            </a:xfrm>
          </p:grpSpPr>
          <p:grpSp>
            <p:nvGrpSpPr>
              <p:cNvPr id="55" name="Group 54"/>
              <p:cNvGrpSpPr/>
              <p:nvPr/>
            </p:nvGrpSpPr>
            <p:grpSpPr>
              <a:xfrm flipV="1">
                <a:off x="4026631" y="3298752"/>
                <a:ext cx="214662" cy="606649"/>
                <a:chOff x="1568733" y="1864396"/>
                <a:chExt cx="214662" cy="606649"/>
              </a:xfrm>
              <a:solidFill>
                <a:schemeClr val="accent5"/>
              </a:solidFill>
            </p:grpSpPr>
            <p:cxnSp>
              <p:nvCxnSpPr>
                <p:cNvPr id="57" name="Straight Connector 58"/>
                <p:cNvCxnSpPr/>
                <p:nvPr/>
              </p:nvCxnSpPr>
              <p:spPr>
                <a:xfrm>
                  <a:off x="1676064" y="2055940"/>
                  <a:ext cx="0" cy="415105"/>
                </a:xfrm>
                <a:prstGeom prst="line">
                  <a:avLst/>
                </a:prstGeom>
                <a:grpFill/>
                <a:ln>
                  <a:solidFill>
                    <a:srgbClr val="19486A"/>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sp>
              <p:nvSpPr>
                <p:cNvPr id="58" name="Isosceles Triangle 57"/>
                <p:cNvSpPr/>
                <p:nvPr/>
              </p:nvSpPr>
              <p:spPr>
                <a:xfrm flipV="1">
                  <a:off x="1568733" y="1864396"/>
                  <a:ext cx="214662" cy="203555"/>
                </a:xfrm>
                <a:prstGeom prst="triangle">
                  <a:avLst/>
                </a:prstGeom>
                <a:solidFill>
                  <a:srgbClr val="1948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56" name="Content Placeholder 2"/>
              <p:cNvSpPr txBox="1">
                <a:spLocks/>
              </p:cNvSpPr>
              <p:nvPr/>
            </p:nvSpPr>
            <p:spPr>
              <a:xfrm>
                <a:off x="3380296" y="1534105"/>
                <a:ext cx="1644414" cy="1299771"/>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800" b="1" dirty="0">
                    <a:solidFill>
                      <a:schemeClr val="tx1">
                        <a:lumMod val="75000"/>
                        <a:lumOff val="25000"/>
                      </a:schemeClr>
                    </a:solidFill>
                  </a:rPr>
                  <a:t>Agenda 2030</a:t>
                </a:r>
                <a:endParaRPr lang="en-US" sz="2000" b="1" dirty="0">
                  <a:solidFill>
                    <a:schemeClr val="tx1">
                      <a:lumMod val="75000"/>
                      <a:lumOff val="25000"/>
                    </a:schemeClr>
                  </a:solidFill>
                </a:endParaRPr>
              </a:p>
              <a:p>
                <a:pPr marL="0" indent="0" algn="ctr">
                  <a:buNone/>
                  <a:defRPr/>
                </a:pPr>
                <a:r>
                  <a:rPr lang="es-MX" sz="1100" dirty="0"/>
                  <a:t>El 25 de septiembre del 2015 193 países aprueban la Agenda 2030 para el Desarrollo Sostenible</a:t>
                </a:r>
                <a:r>
                  <a:rPr lang="en-US" sz="1100" dirty="0"/>
                  <a:t>.</a:t>
                </a:r>
              </a:p>
            </p:txBody>
          </p:sp>
        </p:grpSp>
        <p:pic>
          <p:nvPicPr>
            <p:cNvPr id="54" name="Picture 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614761">
              <a:off x="8804182" y="4370449"/>
              <a:ext cx="1080000" cy="1015230"/>
            </a:xfrm>
            <a:prstGeom prst="rect">
              <a:avLst/>
            </a:prstGeom>
          </p:spPr>
        </p:pic>
      </p:grpSp>
      <p:grpSp>
        <p:nvGrpSpPr>
          <p:cNvPr id="59" name="Group 74"/>
          <p:cNvGrpSpPr>
            <a:grpSpLocks noChangeAspect="1"/>
          </p:cNvGrpSpPr>
          <p:nvPr/>
        </p:nvGrpSpPr>
        <p:grpSpPr bwMode="auto">
          <a:xfrm>
            <a:off x="10785987" y="2286663"/>
            <a:ext cx="1333345" cy="3040557"/>
            <a:chOff x="3504353" y="1099189"/>
            <a:chExt cx="1473879" cy="3377561"/>
          </a:xfrm>
        </p:grpSpPr>
        <p:grpSp>
          <p:nvGrpSpPr>
            <p:cNvPr id="60" name="Group 75"/>
            <p:cNvGrpSpPr/>
            <p:nvPr/>
          </p:nvGrpSpPr>
          <p:grpSpPr>
            <a:xfrm flipV="1">
              <a:off x="3638662" y="2986144"/>
              <a:ext cx="990600" cy="1490606"/>
              <a:chOff x="1180764" y="1293047"/>
              <a:chExt cx="990600" cy="1490606"/>
            </a:xfrm>
            <a:solidFill>
              <a:schemeClr val="accent5"/>
            </a:solidFill>
          </p:grpSpPr>
          <p:sp>
            <p:nvSpPr>
              <p:cNvPr id="62" name="Oval 77"/>
              <p:cNvSpPr/>
              <p:nvPr/>
            </p:nvSpPr>
            <p:spPr>
              <a:xfrm>
                <a:off x="1180764" y="1293047"/>
                <a:ext cx="990600" cy="99060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Isosceles Triangle 78"/>
              <p:cNvSpPr/>
              <p:nvPr/>
            </p:nvSpPr>
            <p:spPr>
              <a:xfrm flipV="1">
                <a:off x="1568733" y="2215149"/>
                <a:ext cx="214662" cy="203559"/>
              </a:xfrm>
              <a:prstGeom prst="triangl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4" name="Straight Connector 79"/>
              <p:cNvCxnSpPr/>
              <p:nvPr/>
            </p:nvCxnSpPr>
            <p:spPr>
              <a:xfrm>
                <a:off x="1676064" y="2368550"/>
                <a:ext cx="0" cy="415103"/>
              </a:xfrm>
              <a:prstGeom prst="line">
                <a:avLst/>
              </a:prstGeom>
              <a:grpFill/>
              <a:ln>
                <a:solidFill>
                  <a:srgbClr val="FF9933"/>
                </a:solidFill>
                <a:headEnd type="none" w="med" len="med"/>
                <a:tailEnd type="oval" w="lg" len="lg"/>
              </a:ln>
            </p:spPr>
            <p:style>
              <a:lnRef idx="1">
                <a:schemeClr val="accent1"/>
              </a:lnRef>
              <a:fillRef idx="0">
                <a:schemeClr val="accent1"/>
              </a:fillRef>
              <a:effectRef idx="0">
                <a:schemeClr val="accent1"/>
              </a:effectRef>
              <a:fontRef idx="minor">
                <a:schemeClr val="tx1"/>
              </a:fontRef>
            </p:style>
          </p:cxnSp>
        </p:grpSp>
        <p:sp>
          <p:nvSpPr>
            <p:cNvPr id="61" name="Content Placeholder 2"/>
            <p:cNvSpPr txBox="1">
              <a:spLocks/>
            </p:cNvSpPr>
            <p:nvPr/>
          </p:nvSpPr>
          <p:spPr>
            <a:xfrm>
              <a:off x="3504353" y="1099189"/>
              <a:ext cx="1473879" cy="1152010"/>
            </a:xfrm>
            <a:prstGeom prst="rect">
              <a:avLst/>
            </a:prstGeom>
          </p:spPr>
          <p:txBody>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1800" b="1" dirty="0" err="1">
                  <a:solidFill>
                    <a:schemeClr val="tx1">
                      <a:lumMod val="75000"/>
                      <a:lumOff val="25000"/>
                    </a:schemeClr>
                  </a:solidFill>
                </a:rPr>
                <a:t>Indicadores</a:t>
              </a:r>
              <a:endParaRPr lang="en-US" sz="1800" b="1" dirty="0">
                <a:solidFill>
                  <a:schemeClr val="tx1">
                    <a:lumMod val="75000"/>
                    <a:lumOff val="25000"/>
                  </a:schemeClr>
                </a:solidFill>
              </a:endParaRPr>
            </a:p>
            <a:p>
              <a:pPr marL="0" indent="0" algn="ctr">
                <a:buNone/>
                <a:defRPr/>
              </a:pPr>
              <a:r>
                <a:rPr lang="es-MX" sz="1100" dirty="0"/>
                <a:t>Adopción de indicadores internacionales, regionales y nacionales para los 17 Objetivos y 169 metas </a:t>
              </a:r>
            </a:p>
          </p:txBody>
        </p:sp>
      </p:grpSp>
    </p:spTree>
    <p:extLst>
      <p:ext uri="{BB962C8B-B14F-4D97-AF65-F5344CB8AC3E}">
        <p14:creationId xmlns:p14="http://schemas.microsoft.com/office/powerpoint/2010/main" val="10264745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
        <p:nvSpPr>
          <p:cNvPr id="6" name="Text Placeholder 2"/>
          <p:cNvSpPr txBox="1">
            <a:spLocks/>
          </p:cNvSpPr>
          <p:nvPr/>
        </p:nvSpPr>
        <p:spPr>
          <a:xfrm>
            <a:off x="1184285" y="1016458"/>
            <a:ext cx="5914023" cy="719214"/>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R="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Narrow" panose="020B0606020202030204" pitchFamily="34" charset="0"/>
                <a:ea typeface="Arial Narrow" panose="020B0606020202030204" pitchFamily="34" charset="0"/>
                <a:cs typeface="Arial"/>
                <a:sym typeface="Arial"/>
                <a:rtl val="0"/>
              </a:defRPr>
            </a:lvl1pPr>
            <a:lvl2pPr marR="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s-MX" sz="2600" b="1" kern="0" dirty="0" smtClean="0">
                <a:solidFill>
                  <a:srgbClr val="0070C0"/>
                </a:solidFill>
                <a:latin typeface="+mn-lt"/>
              </a:rPr>
              <a:t>Las 5 dimensiones</a:t>
            </a:r>
            <a:endParaRPr lang="es-MX" sz="2600" b="1" kern="0" dirty="0">
              <a:solidFill>
                <a:srgbClr val="0070C0"/>
              </a:solidFill>
              <a:latin typeface="+mn-lt"/>
            </a:endParaRPr>
          </a:p>
        </p:txBody>
      </p:sp>
      <p:pic>
        <p:nvPicPr>
          <p:cNvPr id="65" name="Imagen 64" descr="Temas_SDG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8695" y="771601"/>
            <a:ext cx="5274611" cy="5314799"/>
          </a:xfrm>
          <a:prstGeom prst="rect">
            <a:avLst/>
          </a:prstGeom>
        </p:spPr>
      </p:pic>
    </p:spTree>
    <p:extLst>
      <p:ext uri="{BB962C8B-B14F-4D97-AF65-F5344CB8AC3E}">
        <p14:creationId xmlns:p14="http://schemas.microsoft.com/office/powerpoint/2010/main" val="3997568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pic>
        <p:nvPicPr>
          <p:cNvPr id="5" name="Picture 1"/>
          <p:cNvPicPr>
            <a:picLocks noChangeAspect="1"/>
          </p:cNvPicPr>
          <p:nvPr/>
        </p:nvPicPr>
        <p:blipFill rotWithShape="1">
          <a:blip r:embed="rId3" cstate="email">
            <a:extLst>
              <a:ext uri="{28A0092B-C50C-407E-A947-70E740481C1C}">
                <a14:useLocalDpi xmlns:a14="http://schemas.microsoft.com/office/drawing/2010/main"/>
              </a:ext>
            </a:extLst>
          </a:blip>
          <a:srcRect l="11247" t="14188" r="27389" b="9905"/>
          <a:stretch/>
        </p:blipFill>
        <p:spPr>
          <a:xfrm>
            <a:off x="1755648" y="338669"/>
            <a:ext cx="8505444" cy="5918200"/>
          </a:xfrm>
          <a:prstGeom prst="rect">
            <a:avLst/>
          </a:prstGeom>
        </p:spPr>
      </p:pic>
    </p:spTree>
    <p:extLst>
      <p:ext uri="{BB962C8B-B14F-4D97-AF65-F5344CB8AC3E}">
        <p14:creationId xmlns:p14="http://schemas.microsoft.com/office/powerpoint/2010/main" val="25510925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
        <p:nvSpPr>
          <p:cNvPr id="6" name="Text Placeholder 2"/>
          <p:cNvSpPr txBox="1">
            <a:spLocks/>
          </p:cNvSpPr>
          <p:nvPr/>
        </p:nvSpPr>
        <p:spPr>
          <a:xfrm>
            <a:off x="1184285" y="1016458"/>
            <a:ext cx="5914023" cy="719214"/>
          </a:xfrm>
          <a:prstGeom prst="rect">
            <a:avLst/>
          </a:prstGeom>
          <a:solidFill>
            <a:schemeClr val="bg1"/>
          </a:solidFill>
          <a:ln>
            <a:noFill/>
          </a:ln>
        </p:spPr>
        <p:txBody>
          <a:bodyPr lIns="91425" tIns="91425" rIns="91425" bIns="91425" anchor="t" anchorCtr="0"/>
          <a:lstStyle>
            <a:defPPr marR="0" algn="l" rtl="0">
              <a:lnSpc>
                <a:spcPct val="100000"/>
              </a:lnSpc>
              <a:spcBef>
                <a:spcPts val="0"/>
              </a:spcBef>
              <a:spcAft>
                <a:spcPts val="0"/>
              </a:spcAft>
            </a:defPPr>
            <a:lvl1pPr marR="0" algn="l" rtl="0">
              <a:lnSpc>
                <a:spcPct val="100000"/>
              </a:lnSpc>
              <a:spcBef>
                <a:spcPts val="600"/>
              </a:spcBef>
              <a:spcAft>
                <a:spcPts val="0"/>
              </a:spcAft>
              <a:buClr>
                <a:schemeClr val="dk1"/>
              </a:buClr>
              <a:buSzPct val="100000"/>
              <a:buNone/>
              <a:defRPr sz="3000" b="0" i="0" u="none" strike="noStrike" cap="none" baseline="0">
                <a:solidFill>
                  <a:schemeClr val="dk1"/>
                </a:solidFill>
                <a:latin typeface="Arial Narrow" panose="020B0606020202030204" pitchFamily="34" charset="0"/>
                <a:ea typeface="Arial Narrow" panose="020B0606020202030204" pitchFamily="34" charset="0"/>
                <a:cs typeface="Arial"/>
                <a:sym typeface="Arial"/>
                <a:rtl val="0"/>
              </a:defRPr>
            </a:lvl1pPr>
            <a:lvl2pPr marR="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2pPr>
            <a:lvl3pPr marR="0" algn="l" rtl="0">
              <a:lnSpc>
                <a:spcPct val="100000"/>
              </a:lnSpc>
              <a:spcBef>
                <a:spcPts val="480"/>
              </a:spcBef>
              <a:spcAft>
                <a:spcPts val="0"/>
              </a:spcAft>
              <a:buClr>
                <a:schemeClr val="dk1"/>
              </a:buClr>
              <a:buSzPct val="100000"/>
              <a:buNone/>
              <a:defRPr sz="2400" b="0" i="0" u="none" strike="noStrike" cap="none" baseline="0">
                <a:solidFill>
                  <a:schemeClr val="dk1"/>
                </a:solidFill>
                <a:latin typeface="Arial"/>
                <a:ea typeface="Arial"/>
                <a:cs typeface="Arial"/>
                <a:sym typeface="Arial"/>
                <a:rtl val="0"/>
              </a:defRPr>
            </a:lvl3pPr>
            <a:lvl4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4pPr>
            <a:lvl5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5pPr>
            <a:lvl6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6pPr>
            <a:lvl7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7pPr>
            <a:lvl8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8pPr>
            <a:lvl9pPr marR="0" algn="l" rtl="0">
              <a:lnSpc>
                <a:spcPct val="100000"/>
              </a:lnSpc>
              <a:spcBef>
                <a:spcPts val="360"/>
              </a:spcBef>
              <a:spcAft>
                <a:spcPts val="0"/>
              </a:spcAft>
              <a:buClr>
                <a:schemeClr val="dk1"/>
              </a:buClr>
              <a:buSzPct val="100000"/>
              <a:buNone/>
              <a:defRPr sz="1800" b="0" i="0" u="none" strike="noStrike" cap="none" baseline="0">
                <a:solidFill>
                  <a:schemeClr val="dk1"/>
                </a:solidFill>
                <a:latin typeface="Arial"/>
                <a:ea typeface="Arial"/>
                <a:cs typeface="Arial"/>
                <a:sym typeface="Arial"/>
                <a:rtl val="0"/>
              </a:defRPr>
            </a:lvl9pPr>
          </a:lstStyle>
          <a:p>
            <a:r>
              <a:rPr lang="es-MX" sz="2600" b="1" kern="0" dirty="0" smtClean="0">
                <a:solidFill>
                  <a:srgbClr val="0070C0"/>
                </a:solidFill>
                <a:latin typeface="+mn-lt"/>
              </a:rPr>
              <a:t>Características</a:t>
            </a:r>
            <a:endParaRPr lang="es-MX" sz="2600" b="1" kern="0" dirty="0">
              <a:solidFill>
                <a:srgbClr val="0070C0"/>
              </a:solidFill>
              <a:latin typeface="+mn-lt"/>
            </a:endParaRPr>
          </a:p>
        </p:txBody>
      </p:sp>
      <p:sp>
        <p:nvSpPr>
          <p:cNvPr id="5" name="Content Placeholder 2"/>
          <p:cNvSpPr>
            <a:spLocks noGrp="1"/>
          </p:cNvSpPr>
          <p:nvPr>
            <p:ph idx="1"/>
          </p:nvPr>
        </p:nvSpPr>
        <p:spPr>
          <a:xfrm>
            <a:off x="1883228" y="2008505"/>
            <a:ext cx="8749937" cy="3255826"/>
          </a:xfrm>
        </p:spPr>
        <p:txBody>
          <a:bodyPr>
            <a:normAutofit fontScale="92500"/>
          </a:bodyPr>
          <a:lstStyle/>
          <a:p>
            <a:r>
              <a:rPr lang="es-MX" sz="2400" b="1" dirty="0">
                <a:solidFill>
                  <a:schemeClr val="tx1">
                    <a:lumMod val="75000"/>
                    <a:lumOff val="25000"/>
                  </a:schemeClr>
                </a:solidFill>
                <a:latin typeface="Agency FB" panose="020B0503020202020204" pitchFamily="34" charset="0"/>
              </a:rPr>
              <a:t>Universal</a:t>
            </a:r>
            <a:r>
              <a:rPr lang="es-MX" sz="2400" dirty="0">
                <a:solidFill>
                  <a:schemeClr val="tx1">
                    <a:lumMod val="75000"/>
                    <a:lumOff val="25000"/>
                  </a:schemeClr>
                </a:solidFill>
                <a:latin typeface="Agency FB" panose="020B0503020202020204" pitchFamily="34" charset="0"/>
              </a:rPr>
              <a:t>, aplican para todos los países, ricos o pobres; y se adaptan a diversas realidades.</a:t>
            </a:r>
          </a:p>
          <a:p>
            <a:r>
              <a:rPr lang="es-MX" sz="2400" b="1" dirty="0">
                <a:solidFill>
                  <a:schemeClr val="tx1">
                    <a:lumMod val="75000"/>
                    <a:lumOff val="25000"/>
                  </a:schemeClr>
                </a:solidFill>
                <a:latin typeface="Agency FB" panose="020B0503020202020204" pitchFamily="34" charset="0"/>
              </a:rPr>
              <a:t>Transformativa</a:t>
            </a:r>
            <a:r>
              <a:rPr lang="es-MX" sz="2400" dirty="0">
                <a:solidFill>
                  <a:schemeClr val="tx1">
                    <a:lumMod val="75000"/>
                    <a:lumOff val="25000"/>
                  </a:schemeClr>
                </a:solidFill>
                <a:latin typeface="Agency FB" panose="020B0503020202020204" pitchFamily="34" charset="0"/>
              </a:rPr>
              <a:t>, cambiará nuestros estilos de vida y la forma de hacer negocios. </a:t>
            </a:r>
          </a:p>
          <a:p>
            <a:r>
              <a:rPr lang="es-MX" sz="2400" b="1" dirty="0">
                <a:solidFill>
                  <a:schemeClr val="tx1">
                    <a:lumMod val="75000"/>
                    <a:lumOff val="25000"/>
                  </a:schemeClr>
                </a:solidFill>
                <a:latin typeface="Agency FB" panose="020B0503020202020204" pitchFamily="34" charset="0"/>
              </a:rPr>
              <a:t>Inclusiva</a:t>
            </a:r>
            <a:r>
              <a:rPr lang="es-MX" sz="2400" dirty="0">
                <a:solidFill>
                  <a:schemeClr val="tx1">
                    <a:lumMod val="75000"/>
                    <a:lumOff val="25000"/>
                  </a:schemeClr>
                </a:solidFill>
                <a:latin typeface="Agency FB" panose="020B0503020202020204" pitchFamily="34" charset="0"/>
              </a:rPr>
              <a:t>, una Agenda de las personas para las personas. </a:t>
            </a:r>
          </a:p>
          <a:p>
            <a:r>
              <a:rPr lang="es-MX" sz="2400" b="1" dirty="0">
                <a:solidFill>
                  <a:schemeClr val="tx1">
                    <a:lumMod val="75000"/>
                    <a:lumOff val="25000"/>
                  </a:schemeClr>
                </a:solidFill>
                <a:latin typeface="Agency FB" panose="020B0503020202020204" pitchFamily="34" charset="0"/>
              </a:rPr>
              <a:t>Integral</a:t>
            </a:r>
            <a:r>
              <a:rPr lang="es-MX" sz="2400" dirty="0">
                <a:solidFill>
                  <a:schemeClr val="tx1">
                    <a:lumMod val="75000"/>
                    <a:lumOff val="25000"/>
                  </a:schemeClr>
                </a:solidFill>
                <a:latin typeface="Agency FB" panose="020B0503020202020204" pitchFamily="34" charset="0"/>
              </a:rPr>
              <a:t>, ningún objetivo es más importante que el otro.</a:t>
            </a:r>
          </a:p>
          <a:p>
            <a:r>
              <a:rPr lang="es-MX" sz="2400" b="1" i="1" dirty="0" err="1">
                <a:solidFill>
                  <a:schemeClr val="tx1">
                    <a:lumMod val="75000"/>
                    <a:lumOff val="25000"/>
                  </a:schemeClr>
                </a:solidFill>
                <a:latin typeface="Agency FB" panose="020B0503020202020204" pitchFamily="34" charset="0"/>
              </a:rPr>
              <a:t>Hands</a:t>
            </a:r>
            <a:r>
              <a:rPr lang="es-MX" sz="2400" b="1" i="1" dirty="0">
                <a:solidFill>
                  <a:schemeClr val="tx1">
                    <a:lumMod val="75000"/>
                    <a:lumOff val="25000"/>
                  </a:schemeClr>
                </a:solidFill>
                <a:latin typeface="Agency FB" panose="020B0503020202020204" pitchFamily="34" charset="0"/>
              </a:rPr>
              <a:t> </a:t>
            </a:r>
            <a:r>
              <a:rPr lang="es-MX" sz="2400" b="1" i="1" dirty="0" err="1">
                <a:solidFill>
                  <a:schemeClr val="tx1">
                    <a:lumMod val="75000"/>
                    <a:lumOff val="25000"/>
                  </a:schemeClr>
                </a:solidFill>
                <a:latin typeface="Agency FB" panose="020B0503020202020204" pitchFamily="34" charset="0"/>
              </a:rPr>
              <a:t>on</a:t>
            </a:r>
            <a:r>
              <a:rPr lang="es-MX" sz="2400" dirty="0">
                <a:solidFill>
                  <a:schemeClr val="tx1">
                    <a:lumMod val="75000"/>
                    <a:lumOff val="25000"/>
                  </a:schemeClr>
                </a:solidFill>
                <a:latin typeface="Agency FB" panose="020B0503020202020204" pitchFamily="34" charset="0"/>
              </a:rPr>
              <a:t>, planes concretos sobre cómo cambiar las cosas, cómo financiarlas y cómo asegurarse que nadie quede atrás. </a:t>
            </a:r>
          </a:p>
          <a:p>
            <a:pPr lvl="0"/>
            <a:r>
              <a:rPr lang="es-PE" sz="2400" b="1" dirty="0">
                <a:solidFill>
                  <a:schemeClr val="tx1">
                    <a:lumMod val="75000"/>
                    <a:lumOff val="25000"/>
                  </a:schemeClr>
                </a:solidFill>
                <a:latin typeface="Agency FB" panose="020B0503020202020204" pitchFamily="34" charset="0"/>
              </a:rPr>
              <a:t>Ambiciosa</a:t>
            </a:r>
            <a:r>
              <a:rPr lang="es-PE" sz="2400" dirty="0">
                <a:solidFill>
                  <a:schemeClr val="tx1">
                    <a:lumMod val="75000"/>
                    <a:lumOff val="25000"/>
                  </a:schemeClr>
                </a:solidFill>
                <a:latin typeface="Agency FB" panose="020B0503020202020204" pitchFamily="34" charset="0"/>
              </a:rPr>
              <a:t>, los objetivos son amplios e  integran diversos intereses y perspectivas.</a:t>
            </a:r>
            <a:endParaRPr lang="es-MX" sz="2400" dirty="0">
              <a:solidFill>
                <a:schemeClr val="tx1">
                  <a:lumMod val="75000"/>
                  <a:lumOff val="25000"/>
                </a:schemeClr>
              </a:solidFill>
              <a:latin typeface="Agency FB" panose="020B0503020202020204" pitchFamily="34" charset="0"/>
            </a:endParaRPr>
          </a:p>
          <a:p>
            <a:endParaRPr lang="es-MX" dirty="0">
              <a:solidFill>
                <a:schemeClr val="tx1">
                  <a:lumMod val="75000"/>
                  <a:lumOff val="25000"/>
                </a:schemeClr>
              </a:solidFill>
              <a:latin typeface="Agency FB" panose="020B0503020202020204" pitchFamily="34" charset="0"/>
            </a:endParaRPr>
          </a:p>
        </p:txBody>
      </p:sp>
    </p:spTree>
    <p:extLst>
      <p:ext uri="{BB962C8B-B14F-4D97-AF65-F5344CB8AC3E}">
        <p14:creationId xmlns:p14="http://schemas.microsoft.com/office/powerpoint/2010/main" val="498152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445456" y="286603"/>
            <a:ext cx="5710223" cy="1450757"/>
          </a:xfrm>
        </p:spPr>
        <p:txBody>
          <a:bodyPr>
            <a:normAutofit/>
          </a:bodyPr>
          <a:lstStyle/>
          <a:p>
            <a:r>
              <a:rPr lang="es-CL" sz="2800" b="1" dirty="0">
                <a:solidFill>
                  <a:srgbClr val="0067B1"/>
                </a:solidFill>
                <a:latin typeface="+mn-lt"/>
                <a:ea typeface="+mn-ea"/>
                <a:cs typeface="Meta-Bold"/>
              </a:rPr>
              <a:t>Corrupción: un obstáculo para el cumplimiento de los ODS </a:t>
            </a:r>
          </a:p>
        </p:txBody>
      </p:sp>
      <p:sp>
        <p:nvSpPr>
          <p:cNvPr id="3" name="Marcador de contenido 2"/>
          <p:cNvSpPr>
            <a:spLocks noGrp="1"/>
          </p:cNvSpPr>
          <p:nvPr>
            <p:ph idx="1"/>
          </p:nvPr>
        </p:nvSpPr>
        <p:spPr>
          <a:xfrm>
            <a:off x="5445456" y="1845734"/>
            <a:ext cx="5710224" cy="4023360"/>
          </a:xfrm>
        </p:spPr>
        <p:txBody>
          <a:bodyPr>
            <a:normAutofit lnSpcReduction="10000"/>
          </a:bodyPr>
          <a:lstStyle/>
          <a:p>
            <a:pPr lvl="0" algn="just">
              <a:buFont typeface="Arial" panose="020B0604020202020204" pitchFamily="34" charset="0"/>
              <a:buChar char="•"/>
            </a:pPr>
            <a:r>
              <a:rPr lang="es-CL" dirty="0">
                <a:solidFill>
                  <a:srgbClr val="0067B1"/>
                </a:solidFill>
                <a:cs typeface="Meta-Bold"/>
              </a:rPr>
              <a:t> Cada año se paga un billón de dólares en sobornos y se calcula que se roban 2,6 billones de dólares anuales mediante la corrupción, suma que equivale a más del 5% del producto interno bruto mundial. </a:t>
            </a:r>
          </a:p>
          <a:p>
            <a:pPr lvl="0" algn="just">
              <a:buFont typeface="Arial" panose="020B0604020202020204" pitchFamily="34" charset="0"/>
              <a:buChar char="•"/>
            </a:pPr>
            <a:r>
              <a:rPr lang="es-CL" dirty="0">
                <a:solidFill>
                  <a:srgbClr val="0067B1"/>
                </a:solidFill>
                <a:cs typeface="Meta-Bold"/>
              </a:rPr>
              <a:t>En los países en desarrollo se pierde, debido a la corrupción, una cantidad de dinero diez veces mayor que la dedicada a la asistencia oficial para el desarrollo.</a:t>
            </a:r>
          </a:p>
          <a:p>
            <a:pPr algn="just">
              <a:buFont typeface="Arial" panose="020B0604020202020204" pitchFamily="34" charset="0"/>
              <a:buChar char="•"/>
            </a:pPr>
            <a:r>
              <a:rPr lang="es-CL" dirty="0">
                <a:solidFill>
                  <a:srgbClr val="0067B1"/>
                </a:solidFill>
                <a:cs typeface="Meta-Bold"/>
              </a:rPr>
              <a:t> La corrupción, el soborno, malversación de fondos y el fraude fiscal cuestan alrededor de 1260 millones de dólares para los países en desarrollo al año; esta cantidad de dinero podría ser utilizada para reducir la pobreza. </a:t>
            </a:r>
          </a:p>
          <a:p>
            <a:endParaRPr lang="es-CL"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5681" y="170596"/>
            <a:ext cx="899842" cy="899842"/>
          </a:xfrm>
          <a:prstGeom prst="rect">
            <a:avLst/>
          </a:prstGeom>
        </p:spPr>
      </p:pic>
      <p:pic>
        <p:nvPicPr>
          <p:cNvPr id="6" name="Imagen 5"/>
          <p:cNvPicPr>
            <a:picLocks noChangeAspect="1"/>
          </p:cNvPicPr>
          <p:nvPr/>
        </p:nvPicPr>
        <p:blipFill rotWithShape="1">
          <a:blip r:embed="rId3">
            <a:extLst>
              <a:ext uri="{28A0092B-C50C-407E-A947-70E740481C1C}">
                <a14:useLocalDpi xmlns:a14="http://schemas.microsoft.com/office/drawing/2010/main" val="0"/>
              </a:ext>
            </a:extLst>
          </a:blip>
          <a:srcRect l="49253"/>
          <a:stretch/>
        </p:blipFill>
        <p:spPr>
          <a:xfrm>
            <a:off x="0" y="0"/>
            <a:ext cx="5254454" cy="685800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4014" y="5695555"/>
            <a:ext cx="499399" cy="1114729"/>
          </a:xfrm>
          <a:prstGeom prst="rect">
            <a:avLst/>
          </a:prstGeom>
        </p:spPr>
      </p:pic>
    </p:spTree>
    <p:extLst>
      <p:ext uri="{BB962C8B-B14F-4D97-AF65-F5344CB8AC3E}">
        <p14:creationId xmlns:p14="http://schemas.microsoft.com/office/powerpoint/2010/main" val="3225261695"/>
      </p:ext>
    </p:extLst>
  </p:cSld>
  <p:clrMapOvr>
    <a:masterClrMapping/>
  </p:clrMapOvr>
  <p:timing>
    <p:tnLst>
      <p:par>
        <p:cTn id="1" dur="indefinite" restart="never" nodeType="tmRoot"/>
      </p:par>
    </p:tnLst>
  </p:timing>
</p:sld>
</file>

<file path=ppt/theme/_rels/themeOverride2.xml.rels><?xml version="1.0" encoding="UTF-8" standalone="yes"?>
<Relationships xmlns="http://schemas.openxmlformats.org/package/2006/relationships"><Relationship Id="rId1" Type="http://schemas.openxmlformats.org/officeDocument/2006/relationships/image" Target="../media/image16.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Retrospección">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3.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403</TotalTime>
  <Words>829</Words>
  <Application>Microsoft Office PowerPoint</Application>
  <PresentationFormat>Panorámica</PresentationFormat>
  <Paragraphs>77</Paragraphs>
  <Slides>19</Slides>
  <Notes>4</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19</vt:i4>
      </vt:variant>
    </vt:vector>
  </HeadingPairs>
  <TitlesOfParts>
    <vt:vector size="27" baseType="lpstr">
      <vt:lpstr>Agency FB</vt:lpstr>
      <vt:lpstr>Apex New Book</vt:lpstr>
      <vt:lpstr>Arial</vt:lpstr>
      <vt:lpstr>Arial Narrow</vt:lpstr>
      <vt:lpstr>Calibri</vt:lpstr>
      <vt:lpstr>Calibri Light</vt:lpstr>
      <vt:lpstr>Meta-Bold</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Corrupción: un obstáculo para el cumplimiento de los ODS </vt:lpstr>
      <vt:lpstr>Presentación de PowerPoint</vt:lpstr>
      <vt:lpstr>Objetivo 16 y rol de los Entes Fiscalizadores Superiores para cumplir con las metas de este objetivo</vt:lpstr>
      <vt:lpstr>Rol de los Entes Fiscalizadores Superiores para cumplir con las metas de este objetivo</vt:lpstr>
      <vt:lpstr>¿Qué pasa en Chile?</vt:lpstr>
      <vt:lpstr>¿Cuán extendida cree usted que está la corrupción en cada una de las siguientes instituciones?</vt:lpstr>
      <vt:lpstr>¿Cuál es el principal motivo por el que Usted tiene poca o nada de confianza en el CONGRESO NACIONAL?</vt:lpstr>
      <vt:lpstr>¿Cuál es el principal motivo por el que Usted tiene poca o nada de confianza en los PARTIDOS POLÍTICOS?</vt:lpstr>
      <vt:lpstr>¿Si alguna vez ha tenido que pagar alguna coima o hacer algún favor para conseguir que le solucionen un problema en el SERVICIO PÚBLICO? </vt:lpstr>
      <vt:lpstr>El PNUD en Chile se encuentra desarrollando iniciativas en esta materia en asociación con importantes actores: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Magdalena Provis</dc:creator>
  <cp:lastModifiedBy>soporte</cp:lastModifiedBy>
  <cp:revision>30</cp:revision>
  <cp:lastPrinted>2016-12-14T11:02:22Z</cp:lastPrinted>
  <dcterms:created xsi:type="dcterms:W3CDTF">2016-12-13T13:51:51Z</dcterms:created>
  <dcterms:modified xsi:type="dcterms:W3CDTF">2016-12-14T12:43:05Z</dcterms:modified>
</cp:coreProperties>
</file>