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70" r:id="rId2"/>
    <p:sldId id="271" r:id="rId3"/>
    <p:sldId id="272" r:id="rId4"/>
    <p:sldId id="273" r:id="rId5"/>
    <p:sldId id="366" r:id="rId6"/>
    <p:sldId id="371" r:id="rId7"/>
    <p:sldId id="367" r:id="rId8"/>
    <p:sldId id="372" r:id="rId9"/>
    <p:sldId id="369" r:id="rId10"/>
    <p:sldId id="374" r:id="rId11"/>
    <p:sldId id="375" r:id="rId12"/>
    <p:sldId id="376" r:id="rId13"/>
    <p:sldId id="377" r:id="rId14"/>
    <p:sldId id="378" r:id="rId15"/>
    <p:sldId id="379" r:id="rId16"/>
    <p:sldId id="383" r:id="rId17"/>
    <p:sldId id="382" r:id="rId18"/>
    <p:sldId id="380" r:id="rId19"/>
    <p:sldId id="381" r:id="rId20"/>
    <p:sldId id="373" r:id="rId21"/>
    <p:sldId id="311" r:id="rId22"/>
    <p:sldId id="364" r:id="rId23"/>
  </p:sldIdLst>
  <p:sldSz cx="9144000" cy="6858000" type="screen4x3"/>
  <p:notesSz cx="7010400" cy="9296400"/>
  <p:defaultTextStyle>
    <a:defPPr>
      <a:defRPr lang="es-D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1888" y="-1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70" d="100"/>
          <a:sy n="70" d="100"/>
        </p:scale>
        <p:origin x="-2814" y="-90"/>
      </p:cViewPr>
      <p:guideLst>
        <p:guide orient="horz" pos="2928"/>
        <p:guide pos="220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notesMaster" Target="notesMasters/notesMaster1.xml"/><Relationship Id="rId25" Type="http://schemas.openxmlformats.org/officeDocument/2006/relationships/printerSettings" Target="printerSettings/printerSettings1.bin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s-D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9FEAAA7A-85D7-4657-AD79-2DAE2ED29650}" type="datetimeFigureOut">
              <a:rPr lang="es-DO" smtClean="0"/>
              <a:t>16/12/16</a:t>
            </a:fld>
            <a:endParaRPr lang="es-D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s-D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D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s-D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24784C3-DC1A-4F89-9B51-0BF64FF09255}" type="slidenum">
              <a:rPr lang="es-DO" smtClean="0"/>
              <a:t>‹#›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5160974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s-DO" dirty="0" smtClean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01E0179-8B9C-4629-BFAE-6CEAD97B0B1F}" type="slidenum">
              <a:rPr lang="es-E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s-ES" dirty="0" smtClean="0"/>
          </a:p>
        </p:txBody>
      </p:sp>
    </p:spTree>
    <p:extLst>
      <p:ext uri="{BB962C8B-B14F-4D97-AF65-F5344CB8AC3E}">
        <p14:creationId xmlns:p14="http://schemas.microsoft.com/office/powerpoint/2010/main" val="128738009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s-DO" dirty="0" smtClean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7C3A793-C1C1-4367-AD97-D49B2E08EDA3}" type="slidenum">
              <a:rPr lang="es-E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es-ES" dirty="0" smtClean="0"/>
          </a:p>
        </p:txBody>
      </p:sp>
    </p:spTree>
    <p:extLst>
      <p:ext uri="{BB962C8B-B14F-4D97-AF65-F5344CB8AC3E}">
        <p14:creationId xmlns:p14="http://schemas.microsoft.com/office/powerpoint/2010/main" val="8014892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s-DO" dirty="0" smtClean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7C3A793-C1C1-4367-AD97-D49B2E08EDA3}" type="slidenum">
              <a:rPr lang="es-E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es-ES" dirty="0" smtClean="0"/>
          </a:p>
        </p:txBody>
      </p:sp>
    </p:spTree>
    <p:extLst>
      <p:ext uri="{BB962C8B-B14F-4D97-AF65-F5344CB8AC3E}">
        <p14:creationId xmlns:p14="http://schemas.microsoft.com/office/powerpoint/2010/main" val="260335642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s-DO" dirty="0" smtClean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7C3A793-C1C1-4367-AD97-D49B2E08EDA3}" type="slidenum">
              <a:rPr lang="es-E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es-ES" dirty="0" smtClean="0"/>
          </a:p>
        </p:txBody>
      </p:sp>
    </p:spTree>
    <p:extLst>
      <p:ext uri="{BB962C8B-B14F-4D97-AF65-F5344CB8AC3E}">
        <p14:creationId xmlns:p14="http://schemas.microsoft.com/office/powerpoint/2010/main" val="226028951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s-DO" dirty="0" smtClean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7C3A793-C1C1-4367-AD97-D49B2E08EDA3}" type="slidenum">
              <a:rPr lang="es-E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es-ES" dirty="0" smtClean="0"/>
          </a:p>
        </p:txBody>
      </p:sp>
    </p:spTree>
    <p:extLst>
      <p:ext uri="{BB962C8B-B14F-4D97-AF65-F5344CB8AC3E}">
        <p14:creationId xmlns:p14="http://schemas.microsoft.com/office/powerpoint/2010/main" val="146812289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s-DO" dirty="0" smtClean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7C3A793-C1C1-4367-AD97-D49B2E08EDA3}" type="slidenum">
              <a:rPr lang="es-E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es-ES" dirty="0" smtClean="0"/>
          </a:p>
        </p:txBody>
      </p:sp>
    </p:spTree>
    <p:extLst>
      <p:ext uri="{BB962C8B-B14F-4D97-AF65-F5344CB8AC3E}">
        <p14:creationId xmlns:p14="http://schemas.microsoft.com/office/powerpoint/2010/main" val="249020048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s-DO" dirty="0" smtClean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7C3A793-C1C1-4367-AD97-D49B2E08EDA3}" type="slidenum">
              <a:rPr lang="es-E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es-ES" dirty="0" smtClean="0"/>
          </a:p>
        </p:txBody>
      </p:sp>
    </p:spTree>
    <p:extLst>
      <p:ext uri="{BB962C8B-B14F-4D97-AF65-F5344CB8AC3E}">
        <p14:creationId xmlns:p14="http://schemas.microsoft.com/office/powerpoint/2010/main" val="245603232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s-DO" dirty="0" smtClean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7C3A793-C1C1-4367-AD97-D49B2E08EDA3}" type="slidenum">
              <a:rPr lang="es-E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16</a:t>
            </a:fld>
            <a:endParaRPr lang="es-ES" dirty="0" smtClean="0"/>
          </a:p>
        </p:txBody>
      </p:sp>
    </p:spTree>
    <p:extLst>
      <p:ext uri="{BB962C8B-B14F-4D97-AF65-F5344CB8AC3E}">
        <p14:creationId xmlns:p14="http://schemas.microsoft.com/office/powerpoint/2010/main" val="5445766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s-DO" dirty="0" smtClean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7C3A793-C1C1-4367-AD97-D49B2E08EDA3}" type="slidenum">
              <a:rPr lang="es-E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17</a:t>
            </a:fld>
            <a:endParaRPr lang="es-ES" dirty="0" smtClean="0"/>
          </a:p>
        </p:txBody>
      </p:sp>
    </p:spTree>
    <p:extLst>
      <p:ext uri="{BB962C8B-B14F-4D97-AF65-F5344CB8AC3E}">
        <p14:creationId xmlns:p14="http://schemas.microsoft.com/office/powerpoint/2010/main" val="106461224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s-DO" dirty="0" smtClean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7C3A793-C1C1-4367-AD97-D49B2E08EDA3}" type="slidenum">
              <a:rPr lang="es-E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18</a:t>
            </a:fld>
            <a:endParaRPr lang="es-ES" dirty="0" smtClean="0"/>
          </a:p>
        </p:txBody>
      </p:sp>
    </p:spTree>
    <p:extLst>
      <p:ext uri="{BB962C8B-B14F-4D97-AF65-F5344CB8AC3E}">
        <p14:creationId xmlns:p14="http://schemas.microsoft.com/office/powerpoint/2010/main" val="268178741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s-DO" dirty="0" smtClean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7C3A793-C1C1-4367-AD97-D49B2E08EDA3}" type="slidenum">
              <a:rPr lang="es-E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19</a:t>
            </a:fld>
            <a:endParaRPr lang="es-ES" dirty="0" smtClean="0"/>
          </a:p>
        </p:txBody>
      </p:sp>
    </p:spTree>
    <p:extLst>
      <p:ext uri="{BB962C8B-B14F-4D97-AF65-F5344CB8AC3E}">
        <p14:creationId xmlns:p14="http://schemas.microsoft.com/office/powerpoint/2010/main" val="14633395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s-DO" dirty="0" smtClean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69EAB56-035A-4E73-94E9-A7983C960FE8}" type="slidenum">
              <a:rPr lang="es-E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s-ES" dirty="0" smtClean="0"/>
          </a:p>
        </p:txBody>
      </p:sp>
    </p:spTree>
    <p:extLst>
      <p:ext uri="{BB962C8B-B14F-4D97-AF65-F5344CB8AC3E}">
        <p14:creationId xmlns:p14="http://schemas.microsoft.com/office/powerpoint/2010/main" val="67820545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s-DO" dirty="0" smtClean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7C3A793-C1C1-4367-AD97-D49B2E08EDA3}" type="slidenum">
              <a:rPr lang="es-E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</a:t>
            </a:fld>
            <a:endParaRPr lang="es-ES" dirty="0" smtClean="0"/>
          </a:p>
        </p:txBody>
      </p:sp>
    </p:spTree>
    <p:extLst>
      <p:ext uri="{BB962C8B-B14F-4D97-AF65-F5344CB8AC3E}">
        <p14:creationId xmlns:p14="http://schemas.microsoft.com/office/powerpoint/2010/main" val="764678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90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s-DO" smtClean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D8BF660-9EC9-4498-86E2-471D0AF0AC93}" type="slidenum">
              <a:rPr lang="es-E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21</a:t>
            </a:fld>
            <a:endParaRPr lang="es-ES" smtClean="0"/>
          </a:p>
        </p:txBody>
      </p:sp>
    </p:spTree>
    <p:extLst>
      <p:ext uri="{BB962C8B-B14F-4D97-AF65-F5344CB8AC3E}">
        <p14:creationId xmlns:p14="http://schemas.microsoft.com/office/powerpoint/2010/main" val="126836902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s-DO" dirty="0" smtClean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01E0179-8B9C-4629-BFAE-6CEAD97B0B1F}" type="slidenum">
              <a:rPr lang="es-E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22</a:t>
            </a:fld>
            <a:endParaRPr lang="es-ES" dirty="0" smtClean="0"/>
          </a:p>
        </p:txBody>
      </p:sp>
    </p:spTree>
    <p:extLst>
      <p:ext uri="{BB962C8B-B14F-4D97-AF65-F5344CB8AC3E}">
        <p14:creationId xmlns:p14="http://schemas.microsoft.com/office/powerpoint/2010/main" val="12784950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s-DO" dirty="0" smtClean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2690C1D-A3E5-42DF-B19F-BBA445DA2BE4}" type="slidenum">
              <a:rPr lang="es-E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s-ES" dirty="0" smtClean="0"/>
          </a:p>
        </p:txBody>
      </p:sp>
    </p:spTree>
    <p:extLst>
      <p:ext uri="{BB962C8B-B14F-4D97-AF65-F5344CB8AC3E}">
        <p14:creationId xmlns:p14="http://schemas.microsoft.com/office/powerpoint/2010/main" val="35243613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s-DO" dirty="0" smtClean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7C3A793-C1C1-4367-AD97-D49B2E08EDA3}" type="slidenum">
              <a:rPr lang="es-E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s-ES" dirty="0" smtClean="0"/>
          </a:p>
        </p:txBody>
      </p:sp>
    </p:spTree>
    <p:extLst>
      <p:ext uri="{BB962C8B-B14F-4D97-AF65-F5344CB8AC3E}">
        <p14:creationId xmlns:p14="http://schemas.microsoft.com/office/powerpoint/2010/main" val="28549729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s-DO" dirty="0" smtClean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7C3A793-C1C1-4367-AD97-D49B2E08EDA3}" type="slidenum">
              <a:rPr lang="es-E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s-ES" dirty="0" smtClean="0"/>
          </a:p>
        </p:txBody>
      </p:sp>
    </p:spTree>
    <p:extLst>
      <p:ext uri="{BB962C8B-B14F-4D97-AF65-F5344CB8AC3E}">
        <p14:creationId xmlns:p14="http://schemas.microsoft.com/office/powerpoint/2010/main" val="11585032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s-DO" dirty="0" smtClean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7C3A793-C1C1-4367-AD97-D49B2E08EDA3}" type="slidenum">
              <a:rPr lang="es-E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s-ES" dirty="0" smtClean="0"/>
          </a:p>
        </p:txBody>
      </p:sp>
    </p:spTree>
    <p:extLst>
      <p:ext uri="{BB962C8B-B14F-4D97-AF65-F5344CB8AC3E}">
        <p14:creationId xmlns:p14="http://schemas.microsoft.com/office/powerpoint/2010/main" val="246327383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s-DO" dirty="0" smtClean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7C3A793-C1C1-4367-AD97-D49B2E08EDA3}" type="slidenum">
              <a:rPr lang="es-E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s-ES" dirty="0" smtClean="0"/>
          </a:p>
        </p:txBody>
      </p:sp>
    </p:spTree>
    <p:extLst>
      <p:ext uri="{BB962C8B-B14F-4D97-AF65-F5344CB8AC3E}">
        <p14:creationId xmlns:p14="http://schemas.microsoft.com/office/powerpoint/2010/main" val="36092240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s-DO" dirty="0" smtClean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7C3A793-C1C1-4367-AD97-D49B2E08EDA3}" type="slidenum">
              <a:rPr lang="es-E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es-ES" dirty="0" smtClean="0"/>
          </a:p>
        </p:txBody>
      </p:sp>
    </p:spTree>
    <p:extLst>
      <p:ext uri="{BB962C8B-B14F-4D97-AF65-F5344CB8AC3E}">
        <p14:creationId xmlns:p14="http://schemas.microsoft.com/office/powerpoint/2010/main" val="91030204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s-DO" dirty="0" smtClean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7C3A793-C1C1-4367-AD97-D49B2E08EDA3}" type="slidenum">
              <a:rPr lang="es-E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es-ES" dirty="0" smtClean="0"/>
          </a:p>
        </p:txBody>
      </p:sp>
    </p:spTree>
    <p:extLst>
      <p:ext uri="{BB962C8B-B14F-4D97-AF65-F5344CB8AC3E}">
        <p14:creationId xmlns:p14="http://schemas.microsoft.com/office/powerpoint/2010/main" val="29768256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6 Imagen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70" r="1494"/>
          <a:stretch/>
        </p:blipFill>
        <p:spPr>
          <a:xfrm>
            <a:off x="-72008" y="6021288"/>
            <a:ext cx="9324528" cy="836712"/>
          </a:xfrm>
          <a:prstGeom prst="rect">
            <a:avLst/>
          </a:prstGeom>
        </p:spPr>
      </p:pic>
      <p:sp>
        <p:nvSpPr>
          <p:cNvPr id="8" name="1 Título"/>
          <p:cNvSpPr>
            <a:spLocks noGrp="1"/>
          </p:cNvSpPr>
          <p:nvPr>
            <p:ph type="ctrTitle"/>
          </p:nvPr>
        </p:nvSpPr>
        <p:spPr>
          <a:xfrm>
            <a:off x="760040" y="2492897"/>
            <a:ext cx="7772400" cy="792087"/>
          </a:xfrm>
        </p:spPr>
        <p:txBody>
          <a:bodyPr/>
          <a:lstStyle>
            <a:lvl1pPr algn="ctr">
              <a:defRPr>
                <a:solidFill>
                  <a:srgbClr val="070A73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defRPr>
            </a:lvl1pPr>
          </a:lstStyle>
          <a:p>
            <a:endParaRPr lang="es-DO" dirty="0"/>
          </a:p>
        </p:txBody>
      </p:sp>
      <p:sp>
        <p:nvSpPr>
          <p:cNvPr id="9" name="2 Subtítulo"/>
          <p:cNvSpPr>
            <a:spLocks noGrp="1"/>
          </p:cNvSpPr>
          <p:nvPr>
            <p:ph type="subTitle" idx="1"/>
          </p:nvPr>
        </p:nvSpPr>
        <p:spPr>
          <a:xfrm>
            <a:off x="1445840" y="3212976"/>
            <a:ext cx="6400800" cy="641154"/>
          </a:xfrm>
        </p:spPr>
        <p:txBody>
          <a:bodyPr/>
          <a:lstStyle>
            <a:lvl1pPr marL="0" indent="0" algn="ctr">
              <a:buNone/>
              <a:defRPr baseline="0">
                <a:solidFill>
                  <a:srgbClr val="0070C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endParaRPr lang="es-DO" dirty="0"/>
          </a:p>
        </p:txBody>
      </p:sp>
      <p:sp>
        <p:nvSpPr>
          <p:cNvPr id="10" name="3 Marcador de fecha"/>
          <p:cNvSpPr>
            <a:spLocks noGrp="1"/>
          </p:cNvSpPr>
          <p:nvPr>
            <p:ph type="dt" sz="half" idx="10"/>
          </p:nvPr>
        </p:nvSpPr>
        <p:spPr>
          <a:xfrm>
            <a:off x="6588224" y="6368357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chemeClr val="bg1"/>
                </a:solidFill>
              </a:defRPr>
            </a:lvl1pPr>
          </a:lstStyle>
          <a:p>
            <a:fld id="{8BFD4488-4B23-43CF-9A94-0D0E6224FBF4}" type="datetimeFigureOut">
              <a:rPr lang="es-DO" smtClean="0"/>
              <a:pPr/>
              <a:t>16/12/16</a:t>
            </a:fld>
            <a:endParaRPr lang="es-DO"/>
          </a:p>
        </p:txBody>
      </p:sp>
      <p:sp>
        <p:nvSpPr>
          <p:cNvPr id="11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23528" y="6064432"/>
            <a:ext cx="2895600" cy="365125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rgbClr val="000066"/>
                </a:solidFill>
              </a:defRPr>
            </a:lvl1pPr>
          </a:lstStyle>
          <a:p>
            <a:endParaRPr lang="es-DO" dirty="0"/>
          </a:p>
        </p:txBody>
      </p:sp>
      <p:sp>
        <p:nvSpPr>
          <p:cNvPr id="12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88224" y="5733256"/>
            <a:ext cx="2133600" cy="365125"/>
          </a:xfrm>
          <a:prstGeom prst="rect">
            <a:avLst/>
          </a:prstGeom>
        </p:spPr>
        <p:txBody>
          <a:bodyPr/>
          <a:lstStyle/>
          <a:p>
            <a:fld id="{95120FF5-F61A-4692-88B0-A1F40346B824}" type="slidenum">
              <a:rPr lang="es-DO" smtClean="0"/>
              <a:t>‹#›</a:t>
            </a:fld>
            <a:endParaRPr lang="es-DO"/>
          </a:p>
        </p:txBody>
      </p:sp>
      <p:sp>
        <p:nvSpPr>
          <p:cNvPr id="14" name="2 Subtítulo"/>
          <p:cNvSpPr txBox="1">
            <a:spLocks/>
          </p:cNvSpPr>
          <p:nvPr userDrawn="1"/>
        </p:nvSpPr>
        <p:spPr>
          <a:xfrm>
            <a:off x="1445840" y="3926138"/>
            <a:ext cx="6400800" cy="3669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 baseline="0">
                <a:solidFill>
                  <a:srgbClr val="0070C0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DO" sz="1600" dirty="0">
              <a:solidFill>
                <a:srgbClr val="C00000"/>
              </a:solidFill>
            </a:endParaRPr>
          </a:p>
        </p:txBody>
      </p:sp>
      <p:sp>
        <p:nvSpPr>
          <p:cNvPr id="15" name="2 Subtítulo"/>
          <p:cNvSpPr txBox="1">
            <a:spLocks/>
          </p:cNvSpPr>
          <p:nvPr userDrawn="1"/>
        </p:nvSpPr>
        <p:spPr>
          <a:xfrm>
            <a:off x="1445840" y="3972519"/>
            <a:ext cx="6400800" cy="6411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 baseline="0">
                <a:solidFill>
                  <a:srgbClr val="0070C0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s-DO" dirty="0"/>
          </a:p>
        </p:txBody>
      </p:sp>
    </p:spTree>
    <p:extLst>
      <p:ext uri="{BB962C8B-B14F-4D97-AF65-F5344CB8AC3E}">
        <p14:creationId xmlns:p14="http://schemas.microsoft.com/office/powerpoint/2010/main" val="29606467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D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323528" y="1600201"/>
            <a:ext cx="8363272" cy="3989040"/>
          </a:xfrm>
        </p:spPr>
        <p:txBody>
          <a:bodyPr vert="eaVert"/>
          <a:lstStyle/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DO" dirty="0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>
          <a:xfrm>
            <a:off x="539552" y="6074519"/>
            <a:ext cx="2133600" cy="365125"/>
          </a:xfrm>
          <a:prstGeom prst="rect">
            <a:avLst/>
          </a:prstGeom>
        </p:spPr>
        <p:txBody>
          <a:bodyPr/>
          <a:lstStyle/>
          <a:p>
            <a:fld id="{8BFD4488-4B23-43CF-9A94-0D0E6224FBF4}" type="datetimeFigureOut">
              <a:rPr lang="es-DO" smtClean="0"/>
              <a:t>16/12/16</a:t>
            </a:fld>
            <a:endParaRPr lang="es-DO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868144" y="6422701"/>
            <a:ext cx="28956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endParaRPr lang="es-DO" dirty="0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88224" y="5733256"/>
            <a:ext cx="2133600" cy="365125"/>
          </a:xfrm>
          <a:prstGeom prst="rect">
            <a:avLst/>
          </a:prstGeom>
        </p:spPr>
        <p:txBody>
          <a:bodyPr/>
          <a:lstStyle/>
          <a:p>
            <a:fld id="{95120FF5-F61A-4692-88B0-A1F40346B824}" type="slidenum">
              <a:rPr lang="es-DO" smtClean="0"/>
              <a:t>‹#›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41837010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363743"/>
          </a:xfrm>
        </p:spPr>
        <p:txBody>
          <a:bodyPr vert="eaVert"/>
          <a:lstStyle/>
          <a:p>
            <a:r>
              <a:rPr lang="es-ES" dirty="0" smtClean="0"/>
              <a:t>Haga clic para modificar el estilo de título del patrón</a:t>
            </a:r>
            <a:endParaRPr lang="es-DO" dirty="0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12777"/>
            <a:ext cx="6019800" cy="432048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DO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>
          <a:xfrm>
            <a:off x="539552" y="6074519"/>
            <a:ext cx="2133600" cy="365125"/>
          </a:xfrm>
          <a:prstGeom prst="rect">
            <a:avLst/>
          </a:prstGeom>
        </p:spPr>
        <p:txBody>
          <a:bodyPr/>
          <a:lstStyle/>
          <a:p>
            <a:fld id="{8BFD4488-4B23-43CF-9A94-0D0E6224FBF4}" type="datetimeFigureOut">
              <a:rPr lang="es-DO" smtClean="0"/>
              <a:t>16/12/16</a:t>
            </a:fld>
            <a:endParaRPr lang="es-DO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868144" y="6422701"/>
            <a:ext cx="28956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endParaRPr lang="es-DO" dirty="0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88224" y="5733256"/>
            <a:ext cx="2133600" cy="365125"/>
          </a:xfrm>
          <a:prstGeom prst="rect">
            <a:avLst/>
          </a:prstGeom>
        </p:spPr>
        <p:txBody>
          <a:bodyPr/>
          <a:lstStyle/>
          <a:p>
            <a:fld id="{95120FF5-F61A-4692-88B0-A1F40346B824}" type="slidenum">
              <a:rPr lang="es-DO" smtClean="0"/>
              <a:t>‹#›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34599091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FDW</a:t>
            </a:r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/>
              <a:t>FDW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E83E00-BC92-43F2-8EB5-8F3955C0B218}" type="slidenum">
              <a:rPr lang="es-ES"/>
              <a:pPr>
                <a:defRPr/>
              </a:pPr>
              <a:t>‹#›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415853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D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DO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>
          <a:xfrm>
            <a:off x="539552" y="6074519"/>
            <a:ext cx="2133600" cy="365125"/>
          </a:xfrm>
          <a:prstGeom prst="rect">
            <a:avLst/>
          </a:prstGeom>
        </p:spPr>
        <p:txBody>
          <a:bodyPr/>
          <a:lstStyle/>
          <a:p>
            <a:fld id="{8BFD4488-4B23-43CF-9A94-0D0E6224FBF4}" type="datetimeFigureOut">
              <a:rPr lang="es-DO" smtClean="0"/>
              <a:t>16/12/16</a:t>
            </a:fld>
            <a:endParaRPr lang="es-DO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868144" y="6422701"/>
            <a:ext cx="28956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endParaRPr lang="es-DO" dirty="0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88224" y="5733256"/>
            <a:ext cx="2133600" cy="365125"/>
          </a:xfrm>
          <a:prstGeom prst="rect">
            <a:avLst/>
          </a:prstGeom>
        </p:spPr>
        <p:txBody>
          <a:bodyPr/>
          <a:lstStyle/>
          <a:p>
            <a:fld id="{95120FF5-F61A-4692-88B0-A1F40346B824}" type="slidenum">
              <a:rPr lang="es-DO" smtClean="0"/>
              <a:t>‹#›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23376659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01114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D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51095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0070C0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>
          <a:xfrm>
            <a:off x="539552" y="6074519"/>
            <a:ext cx="2133600" cy="365125"/>
          </a:xfrm>
          <a:prstGeom prst="rect">
            <a:avLst/>
          </a:prstGeom>
        </p:spPr>
        <p:txBody>
          <a:bodyPr/>
          <a:lstStyle/>
          <a:p>
            <a:fld id="{8BFD4488-4B23-43CF-9A94-0D0E6224FBF4}" type="datetimeFigureOut">
              <a:rPr lang="es-DO" smtClean="0"/>
              <a:t>16/12/16</a:t>
            </a:fld>
            <a:endParaRPr lang="es-DO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868144" y="6422701"/>
            <a:ext cx="28956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endParaRPr lang="es-DO" dirty="0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88224" y="5733256"/>
            <a:ext cx="2133600" cy="365125"/>
          </a:xfrm>
          <a:prstGeom prst="rect">
            <a:avLst/>
          </a:prstGeom>
        </p:spPr>
        <p:txBody>
          <a:bodyPr/>
          <a:lstStyle/>
          <a:p>
            <a:fld id="{95120FF5-F61A-4692-88B0-A1F40346B824}" type="slidenum">
              <a:rPr lang="es-DO" smtClean="0"/>
              <a:t>‹#›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42757137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D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D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DO"/>
          </a:p>
        </p:txBody>
      </p:sp>
      <p:sp>
        <p:nvSpPr>
          <p:cNvPr id="8" name="3 Marcador de fecha"/>
          <p:cNvSpPr>
            <a:spLocks noGrp="1"/>
          </p:cNvSpPr>
          <p:nvPr>
            <p:ph type="dt" sz="half" idx="10"/>
          </p:nvPr>
        </p:nvSpPr>
        <p:spPr>
          <a:xfrm>
            <a:off x="539552" y="6074519"/>
            <a:ext cx="2133600" cy="365125"/>
          </a:xfrm>
          <a:prstGeom prst="rect">
            <a:avLst/>
          </a:prstGeom>
        </p:spPr>
        <p:txBody>
          <a:bodyPr/>
          <a:lstStyle/>
          <a:p>
            <a:fld id="{8BFD4488-4B23-43CF-9A94-0D0E6224FBF4}" type="datetimeFigureOut">
              <a:rPr lang="es-DO" smtClean="0"/>
              <a:t>16/12/16</a:t>
            </a:fld>
            <a:endParaRPr lang="es-DO"/>
          </a:p>
        </p:txBody>
      </p:sp>
      <p:sp>
        <p:nvSpPr>
          <p:cNvPr id="9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868144" y="6422701"/>
            <a:ext cx="28956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endParaRPr lang="es-DO" dirty="0"/>
          </a:p>
        </p:txBody>
      </p:sp>
      <p:sp>
        <p:nvSpPr>
          <p:cNvPr id="10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88224" y="5733256"/>
            <a:ext cx="2133600" cy="365125"/>
          </a:xfrm>
          <a:prstGeom prst="rect">
            <a:avLst/>
          </a:prstGeom>
        </p:spPr>
        <p:txBody>
          <a:bodyPr/>
          <a:lstStyle/>
          <a:p>
            <a:fld id="{95120FF5-F61A-4692-88B0-A1F40346B824}" type="slidenum">
              <a:rPr lang="es-DO" smtClean="0"/>
              <a:t>‹#›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9224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D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D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DO" dirty="0"/>
          </a:p>
        </p:txBody>
      </p:sp>
      <p:sp>
        <p:nvSpPr>
          <p:cNvPr id="10" name="3 Marcador de fecha"/>
          <p:cNvSpPr>
            <a:spLocks noGrp="1"/>
          </p:cNvSpPr>
          <p:nvPr>
            <p:ph type="dt" sz="half" idx="10"/>
          </p:nvPr>
        </p:nvSpPr>
        <p:spPr>
          <a:xfrm>
            <a:off x="539552" y="6074519"/>
            <a:ext cx="2133600" cy="365125"/>
          </a:xfrm>
          <a:prstGeom prst="rect">
            <a:avLst/>
          </a:prstGeom>
        </p:spPr>
        <p:txBody>
          <a:bodyPr/>
          <a:lstStyle/>
          <a:p>
            <a:fld id="{8BFD4488-4B23-43CF-9A94-0D0E6224FBF4}" type="datetimeFigureOut">
              <a:rPr lang="es-DO" smtClean="0"/>
              <a:t>16/12/16</a:t>
            </a:fld>
            <a:endParaRPr lang="es-DO"/>
          </a:p>
        </p:txBody>
      </p:sp>
      <p:sp>
        <p:nvSpPr>
          <p:cNvPr id="11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868144" y="6422701"/>
            <a:ext cx="28956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endParaRPr lang="es-DO" dirty="0"/>
          </a:p>
        </p:txBody>
      </p:sp>
      <p:sp>
        <p:nvSpPr>
          <p:cNvPr id="12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88224" y="5733256"/>
            <a:ext cx="2133600" cy="365125"/>
          </a:xfrm>
          <a:prstGeom prst="rect">
            <a:avLst/>
          </a:prstGeom>
        </p:spPr>
        <p:txBody>
          <a:bodyPr/>
          <a:lstStyle/>
          <a:p>
            <a:fld id="{95120FF5-F61A-4692-88B0-A1F40346B824}" type="slidenum">
              <a:rPr lang="es-DO" smtClean="0"/>
              <a:t>‹#›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41354286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DO"/>
          </a:p>
        </p:txBody>
      </p:sp>
      <p:sp>
        <p:nvSpPr>
          <p:cNvPr id="6" name="3 Marcador de fecha"/>
          <p:cNvSpPr>
            <a:spLocks noGrp="1"/>
          </p:cNvSpPr>
          <p:nvPr>
            <p:ph type="dt" sz="half" idx="10"/>
          </p:nvPr>
        </p:nvSpPr>
        <p:spPr>
          <a:xfrm>
            <a:off x="539552" y="6074519"/>
            <a:ext cx="2133600" cy="365125"/>
          </a:xfrm>
          <a:prstGeom prst="rect">
            <a:avLst/>
          </a:prstGeom>
        </p:spPr>
        <p:txBody>
          <a:bodyPr/>
          <a:lstStyle/>
          <a:p>
            <a:fld id="{8BFD4488-4B23-43CF-9A94-0D0E6224FBF4}" type="datetimeFigureOut">
              <a:rPr lang="es-DO" smtClean="0"/>
              <a:t>16/12/16</a:t>
            </a:fld>
            <a:endParaRPr lang="es-DO"/>
          </a:p>
        </p:txBody>
      </p:sp>
      <p:sp>
        <p:nvSpPr>
          <p:cNvPr id="7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868144" y="6422701"/>
            <a:ext cx="28956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endParaRPr lang="es-DO" dirty="0"/>
          </a:p>
        </p:txBody>
      </p:sp>
      <p:sp>
        <p:nvSpPr>
          <p:cNvPr id="8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88224" y="5733256"/>
            <a:ext cx="2133600" cy="365125"/>
          </a:xfrm>
          <a:prstGeom prst="rect">
            <a:avLst/>
          </a:prstGeom>
        </p:spPr>
        <p:txBody>
          <a:bodyPr/>
          <a:lstStyle/>
          <a:p>
            <a:fld id="{95120FF5-F61A-4692-88B0-A1F40346B824}" type="slidenum">
              <a:rPr lang="es-DO" smtClean="0"/>
              <a:t>‹#›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7838175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>
          <a:xfrm>
            <a:off x="539552" y="6074519"/>
            <a:ext cx="2133600" cy="365125"/>
          </a:xfrm>
          <a:prstGeom prst="rect">
            <a:avLst/>
          </a:prstGeom>
        </p:spPr>
        <p:txBody>
          <a:bodyPr/>
          <a:lstStyle/>
          <a:p>
            <a:fld id="{8BFD4488-4B23-43CF-9A94-0D0E6224FBF4}" type="datetimeFigureOut">
              <a:rPr lang="es-DO" smtClean="0"/>
              <a:t>16/12/16</a:t>
            </a:fld>
            <a:endParaRPr lang="es-DO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868144" y="6422701"/>
            <a:ext cx="28956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endParaRPr lang="es-DO" dirty="0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88224" y="5733256"/>
            <a:ext cx="2133600" cy="365125"/>
          </a:xfrm>
          <a:prstGeom prst="rect">
            <a:avLst/>
          </a:prstGeom>
        </p:spPr>
        <p:txBody>
          <a:bodyPr/>
          <a:lstStyle/>
          <a:p>
            <a:fld id="{95120FF5-F61A-4692-88B0-A1F40346B824}" type="slidenum">
              <a:rPr lang="es-DO" smtClean="0"/>
              <a:t>‹#›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13216036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23528" y="1641201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D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D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23528" y="2803252"/>
            <a:ext cx="3008313" cy="329004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8" name="3 Marcador de fecha"/>
          <p:cNvSpPr>
            <a:spLocks noGrp="1"/>
          </p:cNvSpPr>
          <p:nvPr>
            <p:ph type="dt" sz="half" idx="10"/>
          </p:nvPr>
        </p:nvSpPr>
        <p:spPr>
          <a:xfrm>
            <a:off x="539552" y="6074519"/>
            <a:ext cx="2133600" cy="365125"/>
          </a:xfrm>
          <a:prstGeom prst="rect">
            <a:avLst/>
          </a:prstGeom>
        </p:spPr>
        <p:txBody>
          <a:bodyPr/>
          <a:lstStyle/>
          <a:p>
            <a:fld id="{8BFD4488-4B23-43CF-9A94-0D0E6224FBF4}" type="datetimeFigureOut">
              <a:rPr lang="es-DO" smtClean="0"/>
              <a:t>16/12/16</a:t>
            </a:fld>
            <a:endParaRPr lang="es-DO"/>
          </a:p>
        </p:txBody>
      </p:sp>
      <p:sp>
        <p:nvSpPr>
          <p:cNvPr id="9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868144" y="6422701"/>
            <a:ext cx="28956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endParaRPr lang="es-DO" dirty="0"/>
          </a:p>
        </p:txBody>
      </p:sp>
      <p:sp>
        <p:nvSpPr>
          <p:cNvPr id="10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88224" y="5733256"/>
            <a:ext cx="2133600" cy="365125"/>
          </a:xfrm>
          <a:prstGeom prst="rect">
            <a:avLst/>
          </a:prstGeom>
        </p:spPr>
        <p:txBody>
          <a:bodyPr/>
          <a:lstStyle/>
          <a:p>
            <a:fld id="{95120FF5-F61A-4692-88B0-A1F40346B824}" type="slidenum">
              <a:rPr lang="es-DO" smtClean="0"/>
              <a:t>‹#›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34249136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D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1412775"/>
            <a:ext cx="5486400" cy="331479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D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8" name="3 Marcador de fecha"/>
          <p:cNvSpPr>
            <a:spLocks noGrp="1"/>
          </p:cNvSpPr>
          <p:nvPr>
            <p:ph type="dt" sz="half" idx="10"/>
          </p:nvPr>
        </p:nvSpPr>
        <p:spPr>
          <a:xfrm>
            <a:off x="539552" y="6074519"/>
            <a:ext cx="2133600" cy="365125"/>
          </a:xfrm>
          <a:prstGeom prst="rect">
            <a:avLst/>
          </a:prstGeom>
        </p:spPr>
        <p:txBody>
          <a:bodyPr/>
          <a:lstStyle/>
          <a:p>
            <a:fld id="{8BFD4488-4B23-43CF-9A94-0D0E6224FBF4}" type="datetimeFigureOut">
              <a:rPr lang="es-DO" smtClean="0"/>
              <a:t>16/12/16</a:t>
            </a:fld>
            <a:endParaRPr lang="es-DO"/>
          </a:p>
        </p:txBody>
      </p:sp>
      <p:sp>
        <p:nvSpPr>
          <p:cNvPr id="9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868144" y="6422701"/>
            <a:ext cx="28956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endParaRPr lang="es-DO" dirty="0"/>
          </a:p>
        </p:txBody>
      </p:sp>
      <p:sp>
        <p:nvSpPr>
          <p:cNvPr id="10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88224" y="5733256"/>
            <a:ext cx="2133600" cy="365125"/>
          </a:xfrm>
          <a:prstGeom prst="rect">
            <a:avLst/>
          </a:prstGeom>
        </p:spPr>
        <p:txBody>
          <a:bodyPr/>
          <a:lstStyle/>
          <a:p>
            <a:fld id="{95120FF5-F61A-4692-88B0-A1F40346B824}" type="slidenum">
              <a:rPr lang="es-DO" smtClean="0"/>
              <a:t>‹#›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11733999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png"/><Relationship Id="rId15" Type="http://schemas.openxmlformats.org/officeDocument/2006/relationships/image" Target="../media/image2.w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2771800" y="274638"/>
            <a:ext cx="590465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dirty="0" smtClean="0"/>
              <a:t>Haga clic para modificar el estilo de título del patrón</a:t>
            </a:r>
            <a:endParaRPr lang="es-DO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23528" y="1600200"/>
            <a:ext cx="8363272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DO" dirty="0"/>
          </a:p>
        </p:txBody>
      </p:sp>
      <p:pic>
        <p:nvPicPr>
          <p:cNvPr id="8" name="7 Imagen"/>
          <p:cNvPicPr>
            <a:picLocks noChangeAspect="1"/>
          </p:cNvPicPr>
          <p:nvPr userDrawn="1"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70" r="1494"/>
          <a:stretch/>
        </p:blipFill>
        <p:spPr>
          <a:xfrm>
            <a:off x="-72008" y="6021288"/>
            <a:ext cx="9324528" cy="836712"/>
          </a:xfrm>
          <a:prstGeom prst="rect">
            <a:avLst/>
          </a:prstGeom>
        </p:spPr>
      </p:pic>
      <p:sp>
        <p:nvSpPr>
          <p:cNvPr id="9" name="3 Marcador de fecha"/>
          <p:cNvSpPr>
            <a:spLocks noGrp="1"/>
          </p:cNvSpPr>
          <p:nvPr>
            <p:ph type="dt" sz="half" idx="2"/>
          </p:nvPr>
        </p:nvSpPr>
        <p:spPr>
          <a:xfrm>
            <a:off x="539552" y="6074519"/>
            <a:ext cx="2133600" cy="365125"/>
          </a:xfrm>
          <a:prstGeom prst="rect">
            <a:avLst/>
          </a:prstGeom>
        </p:spPr>
        <p:txBody>
          <a:bodyPr/>
          <a:lstStyle/>
          <a:p>
            <a:fld id="{8BFD4488-4B23-43CF-9A94-0D0E6224FBF4}" type="datetimeFigureOut">
              <a:rPr lang="es-DO" smtClean="0"/>
              <a:t>16/12/16</a:t>
            </a:fld>
            <a:endParaRPr lang="es-DO"/>
          </a:p>
        </p:txBody>
      </p:sp>
      <p:sp>
        <p:nvSpPr>
          <p:cNvPr id="10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5868144" y="6422701"/>
            <a:ext cx="2895600" cy="365125"/>
          </a:xfrm>
          <a:prstGeom prst="rect">
            <a:avLst/>
          </a:prstGeom>
        </p:spPr>
        <p:txBody>
          <a:bodyPr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endParaRPr lang="es-DO" dirty="0"/>
          </a:p>
        </p:txBody>
      </p:sp>
      <p:sp>
        <p:nvSpPr>
          <p:cNvPr id="11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88224" y="5733256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1200">
                <a:solidFill>
                  <a:srgbClr val="000066"/>
                </a:solidFill>
              </a:defRPr>
            </a:lvl1pPr>
          </a:lstStyle>
          <a:p>
            <a:fld id="{95120FF5-F61A-4692-88B0-A1F40346B824}" type="slidenum">
              <a:rPr lang="es-DO" smtClean="0"/>
              <a:pPr/>
              <a:t>‹#›</a:t>
            </a:fld>
            <a:endParaRPr lang="es-DO" dirty="0"/>
          </a:p>
        </p:txBody>
      </p:sp>
      <p:pic>
        <p:nvPicPr>
          <p:cNvPr id="12" name="11 Imagen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316880"/>
            <a:ext cx="2037584" cy="939046"/>
          </a:xfrm>
          <a:prstGeom prst="rect">
            <a:avLst/>
          </a:prstGeom>
        </p:spPr>
      </p:pic>
      <p:sp>
        <p:nvSpPr>
          <p:cNvPr id="13" name="12 Rectángulo"/>
          <p:cNvSpPr/>
          <p:nvPr userDrawn="1"/>
        </p:nvSpPr>
        <p:spPr>
          <a:xfrm>
            <a:off x="2699792" y="260648"/>
            <a:ext cx="45719" cy="1152128"/>
          </a:xfrm>
          <a:prstGeom prst="rect">
            <a:avLst/>
          </a:prstGeom>
          <a:solidFill>
            <a:srgbClr val="00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34031052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rgbClr val="000066"/>
          </a:solidFill>
          <a:latin typeface="Arabic Typesetting" panose="03020402040406030203" pitchFamily="66" charset="-78"/>
          <a:ea typeface="+mj-ea"/>
          <a:cs typeface="Arabic Typesetting" panose="03020402040406030203" pitchFamily="66" charset="-78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D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4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5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9"/>
          <p:cNvSpPr txBox="1">
            <a:spLocks noChangeArrowheads="1"/>
          </p:cNvSpPr>
          <p:nvPr/>
        </p:nvSpPr>
        <p:spPr bwMode="auto">
          <a:xfrm>
            <a:off x="357188" y="2204864"/>
            <a:ext cx="8535987" cy="3593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lnSpc>
                <a:spcPts val="5100"/>
              </a:lnSpc>
              <a:spcBef>
                <a:spcPct val="0"/>
              </a:spcBef>
              <a:buFontTx/>
              <a:buNone/>
            </a:pPr>
            <a:r>
              <a:rPr lang="es-ES_tradnl" altLang="es-DO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OBJETIVOS DE DESARROLLO SOSTENIBLE</a:t>
            </a:r>
          </a:p>
          <a:p>
            <a:pPr algn="ctr" eaLnBrk="1" hangingPunct="1">
              <a:lnSpc>
                <a:spcPts val="5100"/>
              </a:lnSpc>
              <a:spcBef>
                <a:spcPct val="0"/>
              </a:spcBef>
              <a:buFontTx/>
              <a:buNone/>
            </a:pPr>
            <a:r>
              <a:rPr lang="es-ES_tradnl" altLang="es-DO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REPUBLICA DOMINICANA</a:t>
            </a:r>
            <a:endParaRPr lang="es-ES_tradnl" altLang="es-DO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lnSpc>
                <a:spcPts val="5100"/>
              </a:lnSpc>
              <a:spcBef>
                <a:spcPct val="0"/>
              </a:spcBef>
              <a:buFontTx/>
              <a:buNone/>
            </a:pPr>
            <a:endParaRPr lang="es-ES_tradnl" altLang="es-DO" sz="1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_tradnl" altLang="es-DO" sz="2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DIRECCIÓN DE AUDITORÍA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s-ES_tradnl" altLang="es-DO" sz="1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_tradnl" altLang="es-DO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Luis Paulino &amp; Abner Villavicencio</a:t>
            </a:r>
            <a:endParaRPr lang="es-ES_tradnl" altLang="es-DO" sz="1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s-ES_tradnl" altLang="es-DO" sz="1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s-ES_tradnl" altLang="es-DO" sz="1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s-ES_tradnl" altLang="es-DO" sz="1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s-ES_tradnl" altLang="es-DO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14 </a:t>
            </a:r>
            <a:r>
              <a:rPr lang="es-ES_tradnl" altLang="es-DO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de </a:t>
            </a:r>
            <a:r>
              <a:rPr lang="es-ES_tradnl" altLang="es-DO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Diciembre 2016</a:t>
            </a:r>
            <a:endParaRPr lang="es-ES_tradnl" altLang="es-DO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 flipV="1">
            <a:off x="1619250" y="3789040"/>
            <a:ext cx="5929313" cy="46037"/>
          </a:xfrm>
          <a:prstGeom prst="rect">
            <a:avLst/>
          </a:prstGeom>
          <a:solidFill>
            <a:schemeClr val="tx2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 dirty="0">
              <a:cs typeface="+mn-cs"/>
            </a:endParaRPr>
          </a:p>
        </p:txBody>
      </p:sp>
      <p:sp>
        <p:nvSpPr>
          <p:cNvPr id="2054" name="Rectangle 11"/>
          <p:cNvSpPr>
            <a:spLocks noChangeArrowheads="1"/>
          </p:cNvSpPr>
          <p:nvPr/>
        </p:nvSpPr>
        <p:spPr bwMode="auto">
          <a:xfrm>
            <a:off x="395288" y="44450"/>
            <a:ext cx="1841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tabLst>
                <a:tab pos="2700338" algn="ctr"/>
                <a:tab pos="5400675" algn="r"/>
              </a:tabLst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tabLst>
                <a:tab pos="2700338" algn="ctr"/>
                <a:tab pos="5400675" algn="r"/>
              </a:tabLst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tabLst>
                <a:tab pos="2700338" algn="ctr"/>
                <a:tab pos="5400675" algn="r"/>
              </a:tabLst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tabLst>
                <a:tab pos="2700338" algn="ctr"/>
                <a:tab pos="5400675" algn="r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tabLst>
                <a:tab pos="2700338" algn="ctr"/>
                <a:tab pos="5400675" algn="r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tabLst>
                <a:tab pos="2700338" algn="ctr"/>
                <a:tab pos="5400675" algn="r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tabLst>
                <a:tab pos="2700338" algn="ctr"/>
                <a:tab pos="5400675" algn="r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tabLst>
                <a:tab pos="2700338" algn="ctr"/>
                <a:tab pos="5400675" algn="r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tabLst>
                <a:tab pos="2700338" algn="ctr"/>
                <a:tab pos="5400675" algn="r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s-DO" sz="18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8293645"/>
      </p:ext>
    </p:extLst>
  </p:cSld>
  <p:clrMapOvr>
    <a:masterClrMapping/>
  </p:clrMapOvr>
  <p:transition xmlns:p14="http://schemas.microsoft.com/office/powerpoint/2010/main">
    <p:dissolv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395288" y="3429000"/>
            <a:ext cx="8143875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457200" indent="-457200">
              <a:lnSpc>
                <a:spcPts val="1800"/>
              </a:lnSpc>
              <a:buClr>
                <a:srgbClr val="C00000"/>
              </a:buClr>
              <a:buSzPct val="120000"/>
              <a:tabLst>
                <a:tab pos="800100" algn="l"/>
              </a:tabLst>
              <a:defRPr/>
            </a:pPr>
            <a:endParaRPr lang="es-DO" sz="1600" dirty="0">
              <a:latin typeface="Gill Sans MT" pitchFamily="34" charset="0"/>
              <a:ea typeface="Times New Roman" pitchFamily="18" charset="0"/>
              <a:cs typeface="Arial" pitchFamily="34" charset="0"/>
            </a:endParaRPr>
          </a:p>
          <a:p>
            <a:pPr eaLnBrk="0" hangingPunct="0">
              <a:lnSpc>
                <a:spcPts val="1800"/>
              </a:lnSpc>
              <a:buSzPct val="120000"/>
              <a:tabLst>
                <a:tab pos="800100" algn="l"/>
              </a:tabLst>
              <a:defRPr/>
            </a:pPr>
            <a:endParaRPr lang="es-ES" sz="1600" dirty="0">
              <a:latin typeface="Gill Sans MT" pitchFamily="34" charset="0"/>
              <a:cs typeface="+mn-c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95288" y="1268413"/>
            <a:ext cx="8353176" cy="13239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57300" lvl="2" indent="-457200" fontAlgn="auto">
              <a:spcBef>
                <a:spcPts val="0"/>
              </a:spcBef>
              <a:spcAft>
                <a:spcPts val="0"/>
              </a:spcAft>
              <a:defRPr/>
            </a:pPr>
            <a:endParaRPr lang="es-ES_tradnl" sz="1500" b="1" dirty="0">
              <a:solidFill>
                <a:srgbClr val="4F81BD"/>
              </a:solidFill>
              <a:latin typeface="+mn-lt"/>
              <a:cs typeface="+mn-cs"/>
            </a:endParaRPr>
          </a:p>
          <a:p>
            <a:pPr marL="571500" lvl="2" indent="-571500"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es-DO" sz="1500" dirty="0">
              <a:latin typeface="Times New Roman" pitchFamily="18" charset="0"/>
              <a:cs typeface="Times New Roman" pitchFamily="18" charset="0"/>
            </a:endParaRPr>
          </a:p>
          <a:p>
            <a:pPr marL="534988" lvl="2" indent="-534988" fontAlgn="auto">
              <a:spcBef>
                <a:spcPts val="0"/>
              </a:spcBef>
              <a:spcAft>
                <a:spcPts val="0"/>
              </a:spcAft>
              <a:buFont typeface="+mj-lt"/>
              <a:buAutoNum type="romanUcPeriod"/>
              <a:defRPr/>
            </a:pPr>
            <a:endParaRPr lang="es-DO" sz="1600" dirty="0">
              <a:latin typeface="+mn-lt"/>
              <a:cs typeface="+mn-cs"/>
            </a:endParaRPr>
          </a:p>
          <a:p>
            <a:pPr marL="514350" indent="-51435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DO" sz="1600" b="1" dirty="0">
                <a:latin typeface="+mn-lt"/>
                <a:cs typeface="+mn-cs"/>
              </a:rPr>
              <a:t> </a:t>
            </a:r>
            <a:endParaRPr lang="en-US" sz="1600" b="1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50825" y="1125538"/>
            <a:ext cx="8353425" cy="979487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marL="0" lvl="2" algn="ctr" fontAlgn="auto">
              <a:lnSpc>
                <a:spcPts val="26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s-ES_tradnl" sz="2800" dirty="0">
              <a:solidFill>
                <a:srgbClr val="4F81BD"/>
              </a:solidFill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s-ES_tradnl" dirty="0"/>
              <a:t> </a:t>
            </a:r>
            <a:endParaRPr lang="en-US" dirty="0"/>
          </a:p>
          <a:p>
            <a:pPr>
              <a:defRPr/>
            </a:pPr>
            <a:endParaRPr lang="es-ES_tradnl" dirty="0"/>
          </a:p>
        </p:txBody>
      </p:sp>
      <p:sp>
        <p:nvSpPr>
          <p:cNvPr id="5129" name="8 Rectángulo"/>
          <p:cNvSpPr>
            <a:spLocks noChangeArrowheads="1"/>
          </p:cNvSpPr>
          <p:nvPr/>
        </p:nvSpPr>
        <p:spPr bwMode="auto">
          <a:xfrm>
            <a:off x="611560" y="1414166"/>
            <a:ext cx="7992690" cy="34840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_tradnl" altLang="es-DO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OBJETIVOS DE DESARROLLO SOSTENIBLE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_tradnl" altLang="es-DO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REPUBLICA DOMINICANA</a:t>
            </a:r>
          </a:p>
          <a:p>
            <a:pPr algn="just" eaLnBrk="1" hangingPunct="1">
              <a:spcBef>
                <a:spcPct val="0"/>
              </a:spcBef>
              <a:buNone/>
            </a:pPr>
            <a:endParaRPr lang="es-ES_tradnl" altLang="es-DO" sz="2200" dirty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spcBef>
                <a:spcPct val="0"/>
              </a:spcBef>
              <a:buNone/>
            </a:pPr>
            <a:endParaRPr lang="es-ES_tradnl" altLang="es-DO" sz="2200" dirty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spcBef>
                <a:spcPct val="0"/>
              </a:spcBef>
              <a:buNone/>
            </a:pPr>
            <a:r>
              <a:rPr lang="es-CL" sz="2200" dirty="0">
                <a:latin typeface="Times New Roman" pitchFamily="18" charset="0"/>
                <a:cs typeface="Times New Roman" pitchFamily="18" charset="0"/>
              </a:rPr>
              <a:t>Salud: El plan nacional de salud es bastante completo, sin embargo en la reunión bilateral se evidenció que está diseñado con un excesivo centralismo, y que se tiene problemas con la data localizada. Las líneas bases existentes hoy en su data tienen mucha incertidumbre, lo que dificulta la toma de decisiones adecuada.</a:t>
            </a:r>
            <a:r>
              <a:rPr lang="es-ES_tradnl" altLang="es-DO" sz="22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endParaRPr lang="es-ES_tradnl" altLang="es-DO" sz="22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3752069"/>
      </p:ext>
    </p:extLst>
  </p:cSld>
  <p:clrMapOvr>
    <a:masterClrMapping/>
  </p:clrMapOvr>
  <p:transition xmlns:p14="http://schemas.microsoft.com/office/powerpoint/2010/main">
    <p:wip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395288" y="3429000"/>
            <a:ext cx="8143875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457200" indent="-457200">
              <a:lnSpc>
                <a:spcPts val="1800"/>
              </a:lnSpc>
              <a:buClr>
                <a:srgbClr val="C00000"/>
              </a:buClr>
              <a:buSzPct val="120000"/>
              <a:tabLst>
                <a:tab pos="800100" algn="l"/>
              </a:tabLst>
              <a:defRPr/>
            </a:pPr>
            <a:endParaRPr lang="es-DO" sz="1600" dirty="0">
              <a:latin typeface="Gill Sans MT" pitchFamily="34" charset="0"/>
              <a:ea typeface="Times New Roman" pitchFamily="18" charset="0"/>
              <a:cs typeface="Arial" pitchFamily="34" charset="0"/>
            </a:endParaRPr>
          </a:p>
          <a:p>
            <a:pPr eaLnBrk="0" hangingPunct="0">
              <a:lnSpc>
                <a:spcPts val="1800"/>
              </a:lnSpc>
              <a:buSzPct val="120000"/>
              <a:tabLst>
                <a:tab pos="800100" algn="l"/>
              </a:tabLst>
              <a:defRPr/>
            </a:pPr>
            <a:endParaRPr lang="es-ES" sz="1600" dirty="0">
              <a:latin typeface="Gill Sans MT" pitchFamily="34" charset="0"/>
              <a:cs typeface="+mn-c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95288" y="1268413"/>
            <a:ext cx="8353176" cy="13239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57300" lvl="2" indent="-457200" fontAlgn="auto">
              <a:spcBef>
                <a:spcPts val="0"/>
              </a:spcBef>
              <a:spcAft>
                <a:spcPts val="0"/>
              </a:spcAft>
              <a:defRPr/>
            </a:pPr>
            <a:endParaRPr lang="es-ES_tradnl" sz="1500" b="1" dirty="0">
              <a:solidFill>
                <a:srgbClr val="4F81BD"/>
              </a:solidFill>
              <a:latin typeface="+mn-lt"/>
              <a:cs typeface="+mn-cs"/>
            </a:endParaRPr>
          </a:p>
          <a:p>
            <a:pPr marL="571500" lvl="2" indent="-571500"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es-DO" sz="1500" dirty="0">
              <a:latin typeface="Times New Roman" pitchFamily="18" charset="0"/>
              <a:cs typeface="Times New Roman" pitchFamily="18" charset="0"/>
            </a:endParaRPr>
          </a:p>
          <a:p>
            <a:pPr marL="534988" lvl="2" indent="-534988" fontAlgn="auto">
              <a:spcBef>
                <a:spcPts val="0"/>
              </a:spcBef>
              <a:spcAft>
                <a:spcPts val="0"/>
              </a:spcAft>
              <a:buFont typeface="+mj-lt"/>
              <a:buAutoNum type="romanUcPeriod"/>
              <a:defRPr/>
            </a:pPr>
            <a:endParaRPr lang="es-DO" sz="1600" dirty="0">
              <a:latin typeface="+mn-lt"/>
              <a:cs typeface="+mn-cs"/>
            </a:endParaRPr>
          </a:p>
          <a:p>
            <a:pPr marL="514350" indent="-51435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DO" sz="1600" b="1" dirty="0">
                <a:latin typeface="+mn-lt"/>
                <a:cs typeface="+mn-cs"/>
              </a:rPr>
              <a:t> </a:t>
            </a:r>
            <a:endParaRPr lang="en-US" sz="1600" b="1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50825" y="1125538"/>
            <a:ext cx="8353425" cy="979487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marL="0" lvl="2" algn="ctr" fontAlgn="auto">
              <a:lnSpc>
                <a:spcPts val="26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s-ES_tradnl" sz="2800" dirty="0">
              <a:solidFill>
                <a:srgbClr val="4F81BD"/>
              </a:solidFill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s-ES_tradnl" dirty="0"/>
              <a:t> </a:t>
            </a:r>
            <a:endParaRPr lang="en-US" dirty="0"/>
          </a:p>
          <a:p>
            <a:pPr>
              <a:defRPr/>
            </a:pPr>
            <a:endParaRPr lang="es-ES_tradnl" dirty="0"/>
          </a:p>
        </p:txBody>
      </p:sp>
      <p:sp>
        <p:nvSpPr>
          <p:cNvPr id="5129" name="8 Rectángulo"/>
          <p:cNvSpPr>
            <a:spLocks noChangeArrowheads="1"/>
          </p:cNvSpPr>
          <p:nvPr/>
        </p:nvSpPr>
        <p:spPr bwMode="auto">
          <a:xfrm>
            <a:off x="611560" y="1414166"/>
            <a:ext cx="7992690" cy="38225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_tradnl" altLang="es-DO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OBJETIVOS DE DESARROLLO SOSTENIBLE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_tradnl" altLang="es-DO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REPUBLICA DOMINICANA</a:t>
            </a:r>
          </a:p>
          <a:p>
            <a:pPr algn="just" eaLnBrk="1" hangingPunct="1">
              <a:spcBef>
                <a:spcPct val="0"/>
              </a:spcBef>
              <a:buNone/>
            </a:pPr>
            <a:endParaRPr lang="es-ES_tradnl" altLang="es-DO" sz="2200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spcBef>
                <a:spcPct val="0"/>
              </a:spcBef>
              <a:buNone/>
            </a:pPr>
            <a:r>
              <a:rPr lang="es-CL" sz="2200" dirty="0" smtClean="0">
                <a:latin typeface="Times New Roman" pitchFamily="18" charset="0"/>
                <a:cs typeface="Times New Roman" pitchFamily="18" charset="0"/>
              </a:rPr>
              <a:t>Medio </a:t>
            </a:r>
            <a:r>
              <a:rPr lang="es-CL" sz="2200" dirty="0">
                <a:latin typeface="Times New Roman" pitchFamily="18" charset="0"/>
                <a:cs typeface="Times New Roman" pitchFamily="18" charset="0"/>
              </a:rPr>
              <a:t>Ambiente: Es una cartera que hoy en día no tiene la capacidad de medir 70% de sus indicadores, más allá de los ODS. Sin embargo está en un punto de inflexión positivo a través del impulso del Pacto Ambiental Nacional, lo que permitiría actualizar la estrategia nacional, vinculándola a lo local, rompiendo el inmediatismo, </a:t>
            </a:r>
            <a:r>
              <a:rPr lang="es-CL" sz="2200" dirty="0" err="1">
                <a:latin typeface="Times New Roman" pitchFamily="18" charset="0"/>
                <a:cs typeface="Times New Roman" pitchFamily="18" charset="0"/>
              </a:rPr>
              <a:t>transversalizando</a:t>
            </a:r>
            <a:r>
              <a:rPr lang="es-CL" sz="2200" dirty="0">
                <a:latin typeface="Times New Roman" pitchFamily="18" charset="0"/>
                <a:cs typeface="Times New Roman" pitchFamily="18" charset="0"/>
              </a:rPr>
              <a:t> lo ambiental a través del impulso de la agenda del crecimiento verde</a:t>
            </a:r>
            <a:endParaRPr lang="es-ES_tradnl" altLang="es-DO" sz="22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s-ES_tradnl" altLang="es-DO" sz="22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6840504"/>
      </p:ext>
    </p:extLst>
  </p:cSld>
  <p:clrMapOvr>
    <a:masterClrMapping/>
  </p:clrMapOvr>
  <p:transition xmlns:p14="http://schemas.microsoft.com/office/powerpoint/2010/main">
    <p:wip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395288" y="3429000"/>
            <a:ext cx="8143875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457200" indent="-457200">
              <a:lnSpc>
                <a:spcPts val="1800"/>
              </a:lnSpc>
              <a:buClr>
                <a:srgbClr val="C00000"/>
              </a:buClr>
              <a:buSzPct val="120000"/>
              <a:tabLst>
                <a:tab pos="800100" algn="l"/>
              </a:tabLst>
              <a:defRPr/>
            </a:pPr>
            <a:endParaRPr lang="es-DO" sz="1600" dirty="0">
              <a:latin typeface="Gill Sans MT" pitchFamily="34" charset="0"/>
              <a:ea typeface="Times New Roman" pitchFamily="18" charset="0"/>
              <a:cs typeface="Arial" pitchFamily="34" charset="0"/>
            </a:endParaRPr>
          </a:p>
          <a:p>
            <a:pPr eaLnBrk="0" hangingPunct="0">
              <a:lnSpc>
                <a:spcPts val="1800"/>
              </a:lnSpc>
              <a:buSzPct val="120000"/>
              <a:tabLst>
                <a:tab pos="800100" algn="l"/>
              </a:tabLst>
              <a:defRPr/>
            </a:pPr>
            <a:endParaRPr lang="es-ES" sz="1600" dirty="0">
              <a:latin typeface="Gill Sans MT" pitchFamily="34" charset="0"/>
              <a:cs typeface="+mn-c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95288" y="1268413"/>
            <a:ext cx="8353176" cy="13239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57300" lvl="2" indent="-457200" fontAlgn="auto">
              <a:spcBef>
                <a:spcPts val="0"/>
              </a:spcBef>
              <a:spcAft>
                <a:spcPts val="0"/>
              </a:spcAft>
              <a:defRPr/>
            </a:pPr>
            <a:endParaRPr lang="es-ES_tradnl" sz="1500" b="1" dirty="0">
              <a:solidFill>
                <a:srgbClr val="4F81BD"/>
              </a:solidFill>
              <a:latin typeface="+mn-lt"/>
              <a:cs typeface="+mn-cs"/>
            </a:endParaRPr>
          </a:p>
          <a:p>
            <a:pPr marL="571500" lvl="2" indent="-571500"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es-DO" sz="1500" dirty="0">
              <a:latin typeface="Times New Roman" pitchFamily="18" charset="0"/>
              <a:cs typeface="Times New Roman" pitchFamily="18" charset="0"/>
            </a:endParaRPr>
          </a:p>
          <a:p>
            <a:pPr marL="534988" lvl="2" indent="-534988" fontAlgn="auto">
              <a:spcBef>
                <a:spcPts val="0"/>
              </a:spcBef>
              <a:spcAft>
                <a:spcPts val="0"/>
              </a:spcAft>
              <a:buFont typeface="+mj-lt"/>
              <a:buAutoNum type="romanUcPeriod"/>
              <a:defRPr/>
            </a:pPr>
            <a:endParaRPr lang="es-DO" sz="1600" dirty="0">
              <a:latin typeface="+mn-lt"/>
              <a:cs typeface="+mn-cs"/>
            </a:endParaRPr>
          </a:p>
          <a:p>
            <a:pPr marL="514350" indent="-51435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DO" sz="1600" b="1" dirty="0">
                <a:latin typeface="+mn-lt"/>
                <a:cs typeface="+mn-cs"/>
              </a:rPr>
              <a:t> </a:t>
            </a:r>
            <a:endParaRPr lang="en-US" sz="1600" b="1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50825" y="1125538"/>
            <a:ext cx="8353425" cy="979487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marL="0" lvl="2" algn="ctr" fontAlgn="auto">
              <a:lnSpc>
                <a:spcPts val="26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s-ES_tradnl" sz="2800" dirty="0">
              <a:solidFill>
                <a:srgbClr val="4F81BD"/>
              </a:solidFill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s-ES_tradnl" dirty="0"/>
              <a:t> </a:t>
            </a:r>
            <a:endParaRPr lang="en-US" dirty="0"/>
          </a:p>
          <a:p>
            <a:pPr>
              <a:defRPr/>
            </a:pPr>
            <a:endParaRPr lang="es-ES_tradnl" dirty="0"/>
          </a:p>
        </p:txBody>
      </p:sp>
      <p:sp>
        <p:nvSpPr>
          <p:cNvPr id="5129" name="8 Rectángulo"/>
          <p:cNvSpPr>
            <a:spLocks noChangeArrowheads="1"/>
          </p:cNvSpPr>
          <p:nvPr/>
        </p:nvSpPr>
        <p:spPr bwMode="auto">
          <a:xfrm>
            <a:off x="395288" y="1414166"/>
            <a:ext cx="8353176" cy="55153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_tradnl" altLang="es-DO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OBJETIVOS DE DESARROLLO SOSTENIBLE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_tradnl" altLang="es-DO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REPUBLICA DOMINICANA</a:t>
            </a:r>
          </a:p>
          <a:p>
            <a:pPr algn="just" eaLnBrk="1" hangingPunct="1">
              <a:spcBef>
                <a:spcPct val="0"/>
              </a:spcBef>
              <a:buNone/>
            </a:pPr>
            <a:endParaRPr lang="es-ES_tradnl" altLang="es-DO" sz="2200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spcBef>
                <a:spcPct val="0"/>
              </a:spcBef>
              <a:buNone/>
            </a:pPr>
            <a:r>
              <a:rPr lang="es-CL" sz="2200" dirty="0" smtClean="0">
                <a:latin typeface="Times New Roman" pitchFamily="18" charset="0"/>
                <a:cs typeface="Times New Roman" pitchFamily="18" charset="0"/>
              </a:rPr>
              <a:t>Agricultura</a:t>
            </a:r>
            <a:r>
              <a:rPr lang="es-CL" sz="2200" dirty="0">
                <a:latin typeface="Times New Roman" pitchFamily="18" charset="0"/>
                <a:cs typeface="Times New Roman" pitchFamily="18" charset="0"/>
              </a:rPr>
              <a:t>: Tiene un enfoque en superación de la pobreza a través de la eliminación del hambre aumentando el volumen y calidad de la producción agrícola. Se busca fomentar la </a:t>
            </a:r>
            <a:r>
              <a:rPr lang="es-CL" sz="2200" dirty="0" err="1">
                <a:latin typeface="Times New Roman" pitchFamily="18" charset="0"/>
                <a:cs typeface="Times New Roman" pitchFamily="18" charset="0"/>
              </a:rPr>
              <a:t>asociatividad</a:t>
            </a:r>
            <a:r>
              <a:rPr lang="es-CL" sz="2200" dirty="0">
                <a:latin typeface="Times New Roman" pitchFamily="18" charset="0"/>
                <a:cs typeface="Times New Roman" pitchFamily="18" charset="0"/>
              </a:rPr>
              <a:t>, y la producción, con en foco en la exportación, en conjunto con el sector privado. Hay fuertes sinergias aquí con los Ministerios del Trabajo y  del Medio Ambiente, y con el INDRI. Se está trabajando en la institucionalización de subsectores como la </a:t>
            </a:r>
            <a:r>
              <a:rPr lang="es-CL" sz="2200" dirty="0" err="1">
                <a:latin typeface="Times New Roman" pitchFamily="18" charset="0"/>
                <a:cs typeface="Times New Roman" pitchFamily="18" charset="0"/>
              </a:rPr>
              <a:t>cocoa</a:t>
            </a:r>
            <a:r>
              <a:rPr lang="es-CL" sz="2200" dirty="0">
                <a:latin typeface="Times New Roman" pitchFamily="18" charset="0"/>
                <a:cs typeface="Times New Roman" pitchFamily="18" charset="0"/>
              </a:rPr>
              <a:t>, la banana y el coco a través de la cadena de valor completa. Existe, sin embargo, una debilidad en el manejo de la información, y existe poca vinculación con la ONE. Con la FAO se está trabajando un proyecto de fortalecimiento de estadística agropecuaria, trabajando el proceso y el censo, dadas la escasa disponibilidad de información actualizada.</a:t>
            </a:r>
            <a:endParaRPr lang="es-ES_tradnl" altLang="es-DO" sz="22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s-ES_tradnl" altLang="es-DO" sz="2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3863024"/>
      </p:ext>
    </p:extLst>
  </p:cSld>
  <p:clrMapOvr>
    <a:masterClrMapping/>
  </p:clrMapOvr>
  <p:transition xmlns:p14="http://schemas.microsoft.com/office/powerpoint/2010/main">
    <p:wip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395288" y="3429000"/>
            <a:ext cx="8143875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457200" indent="-457200">
              <a:lnSpc>
                <a:spcPts val="1800"/>
              </a:lnSpc>
              <a:buClr>
                <a:srgbClr val="C00000"/>
              </a:buClr>
              <a:buSzPct val="120000"/>
              <a:tabLst>
                <a:tab pos="800100" algn="l"/>
              </a:tabLst>
              <a:defRPr/>
            </a:pPr>
            <a:endParaRPr lang="es-DO" sz="1600" dirty="0">
              <a:latin typeface="Gill Sans MT" pitchFamily="34" charset="0"/>
              <a:ea typeface="Times New Roman" pitchFamily="18" charset="0"/>
              <a:cs typeface="Arial" pitchFamily="34" charset="0"/>
            </a:endParaRPr>
          </a:p>
          <a:p>
            <a:pPr eaLnBrk="0" hangingPunct="0">
              <a:lnSpc>
                <a:spcPts val="1800"/>
              </a:lnSpc>
              <a:buSzPct val="120000"/>
              <a:tabLst>
                <a:tab pos="800100" algn="l"/>
              </a:tabLst>
              <a:defRPr/>
            </a:pPr>
            <a:endParaRPr lang="es-ES" sz="1600" dirty="0">
              <a:latin typeface="Gill Sans MT" pitchFamily="34" charset="0"/>
              <a:cs typeface="+mn-c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95288" y="1268413"/>
            <a:ext cx="8353176" cy="13239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57300" lvl="2" indent="-457200" fontAlgn="auto">
              <a:spcBef>
                <a:spcPts val="0"/>
              </a:spcBef>
              <a:spcAft>
                <a:spcPts val="0"/>
              </a:spcAft>
              <a:defRPr/>
            </a:pPr>
            <a:endParaRPr lang="es-ES_tradnl" sz="1500" b="1" dirty="0">
              <a:solidFill>
                <a:srgbClr val="4F81BD"/>
              </a:solidFill>
              <a:latin typeface="+mn-lt"/>
              <a:cs typeface="+mn-cs"/>
            </a:endParaRPr>
          </a:p>
          <a:p>
            <a:pPr marL="571500" lvl="2" indent="-571500"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es-DO" sz="1500" dirty="0">
              <a:latin typeface="Times New Roman" pitchFamily="18" charset="0"/>
              <a:cs typeface="Times New Roman" pitchFamily="18" charset="0"/>
            </a:endParaRPr>
          </a:p>
          <a:p>
            <a:pPr marL="534988" lvl="2" indent="-534988" fontAlgn="auto">
              <a:spcBef>
                <a:spcPts val="0"/>
              </a:spcBef>
              <a:spcAft>
                <a:spcPts val="0"/>
              </a:spcAft>
              <a:buFont typeface="+mj-lt"/>
              <a:buAutoNum type="romanUcPeriod"/>
              <a:defRPr/>
            </a:pPr>
            <a:endParaRPr lang="es-DO" sz="1600" dirty="0">
              <a:latin typeface="+mn-lt"/>
              <a:cs typeface="+mn-cs"/>
            </a:endParaRPr>
          </a:p>
          <a:p>
            <a:pPr marL="514350" indent="-51435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DO" sz="1600" b="1" dirty="0">
                <a:latin typeface="+mn-lt"/>
                <a:cs typeface="+mn-cs"/>
              </a:rPr>
              <a:t> </a:t>
            </a:r>
            <a:endParaRPr lang="en-US" sz="1600" b="1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50825" y="1125538"/>
            <a:ext cx="8353425" cy="979487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marL="0" lvl="2" algn="ctr" fontAlgn="auto">
              <a:lnSpc>
                <a:spcPts val="26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s-ES_tradnl" sz="2800" dirty="0">
              <a:solidFill>
                <a:srgbClr val="4F81BD"/>
              </a:solidFill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s-ES_tradnl" dirty="0"/>
              <a:t> </a:t>
            </a:r>
            <a:endParaRPr lang="en-US" dirty="0"/>
          </a:p>
          <a:p>
            <a:pPr>
              <a:defRPr/>
            </a:pPr>
            <a:endParaRPr lang="es-ES_tradnl" dirty="0"/>
          </a:p>
        </p:txBody>
      </p:sp>
      <p:sp>
        <p:nvSpPr>
          <p:cNvPr id="5129" name="8 Rectángulo"/>
          <p:cNvSpPr>
            <a:spLocks noChangeArrowheads="1"/>
          </p:cNvSpPr>
          <p:nvPr/>
        </p:nvSpPr>
        <p:spPr bwMode="auto">
          <a:xfrm>
            <a:off x="611560" y="1414166"/>
            <a:ext cx="7992690" cy="51398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_tradnl" altLang="es-DO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OBJETIVOS DE DESARROLLO SOSTENIBLE</a:t>
            </a:r>
          </a:p>
          <a:p>
            <a:pPr algn="ctr" eaLnBrk="1" hangingPunct="1">
              <a:spcBef>
                <a:spcPct val="0"/>
              </a:spcBef>
              <a:buNone/>
            </a:pPr>
            <a:endParaRPr lang="es-ES_tradnl" altLang="es-DO" sz="22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s-CL" sz="2200" dirty="0" smtClean="0">
                <a:latin typeface="Times New Roman" pitchFamily="18" charset="0"/>
                <a:cs typeface="Times New Roman" pitchFamily="18" charset="0"/>
              </a:rPr>
              <a:t>Un </a:t>
            </a:r>
            <a:r>
              <a:rPr lang="es-CL" sz="2200" dirty="0">
                <a:latin typeface="Times New Roman" pitchFamily="18" charset="0"/>
                <a:cs typeface="Times New Roman" pitchFamily="18" charset="0"/>
              </a:rPr>
              <a:t>área de preocupación es la capacidad de entrega de servicios a nivel local. Diferentes ministerios expresaron este como un área de particular debilidad, la que se ve también reflejada por la absoluta falta de metas o indicadores que se enfoquen en fortalecer lo local.</a:t>
            </a:r>
            <a:endParaRPr lang="es-DO" sz="22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s-CL" sz="2200" dirty="0" smtClean="0">
                <a:latin typeface="Times New Roman" pitchFamily="18" charset="0"/>
                <a:cs typeface="Times New Roman" pitchFamily="18" charset="0"/>
              </a:rPr>
              <a:t>Áreas </a:t>
            </a:r>
            <a:r>
              <a:rPr lang="es-CL" sz="2200" dirty="0">
                <a:latin typeface="Times New Roman" pitchFamily="18" charset="0"/>
                <a:cs typeface="Times New Roman" pitchFamily="18" charset="0"/>
              </a:rPr>
              <a:t>de debilidad identificadas fueron:</a:t>
            </a:r>
            <a:endParaRPr lang="es-DO" sz="2200" dirty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es-CL" sz="2200" dirty="0">
                <a:latin typeface="Times New Roman" pitchFamily="18" charset="0"/>
                <a:cs typeface="Times New Roman" pitchFamily="18" charset="0"/>
              </a:rPr>
              <a:t>No existe un registro único interinstitucional, que permita tener una cartera de beneficios clara a nivel local, llevando las cuentas por regiones.</a:t>
            </a:r>
            <a:endParaRPr lang="es-DO" sz="2200" dirty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es-CL" sz="2200" dirty="0">
                <a:latin typeface="Times New Roman" pitchFamily="18" charset="0"/>
                <a:cs typeface="Times New Roman" pitchFamily="18" charset="0"/>
              </a:rPr>
              <a:t>Falta de </a:t>
            </a:r>
            <a:r>
              <a:rPr lang="es-CL" sz="2200" dirty="0" smtClean="0">
                <a:latin typeface="Times New Roman" pitchFamily="18" charset="0"/>
                <a:cs typeface="Times New Roman" pitchFamily="18" charset="0"/>
              </a:rPr>
              <a:t>estandarización </a:t>
            </a:r>
            <a:r>
              <a:rPr lang="es-CL" sz="2200" dirty="0">
                <a:latin typeface="Times New Roman" pitchFamily="18" charset="0"/>
                <a:cs typeface="Times New Roman" pitchFamily="18" charset="0"/>
              </a:rPr>
              <a:t>en los perfiles de la administración a nivel local</a:t>
            </a:r>
            <a:endParaRPr lang="es-DO" sz="2200" dirty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es-CL" sz="2200" dirty="0">
                <a:latin typeface="Times New Roman" pitchFamily="18" charset="0"/>
                <a:cs typeface="Times New Roman" pitchFamily="18" charset="0"/>
              </a:rPr>
              <a:t>Falta de una capacidad de captura, procesamiento y manejo de data para toma de </a:t>
            </a:r>
            <a:r>
              <a:rPr lang="es-CL" sz="2200" dirty="0" smtClean="0">
                <a:latin typeface="Times New Roman" pitchFamily="18" charset="0"/>
                <a:cs typeface="Times New Roman" pitchFamily="18" charset="0"/>
              </a:rPr>
              <a:t>decisiones.</a:t>
            </a:r>
            <a:endParaRPr lang="es-DO" sz="2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0833007"/>
      </p:ext>
    </p:extLst>
  </p:cSld>
  <p:clrMapOvr>
    <a:masterClrMapping/>
  </p:clrMapOvr>
  <p:transition xmlns:p14="http://schemas.microsoft.com/office/powerpoint/2010/main">
    <p:wip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395288" y="3429000"/>
            <a:ext cx="8143875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457200" indent="-457200">
              <a:lnSpc>
                <a:spcPts val="1800"/>
              </a:lnSpc>
              <a:buClr>
                <a:srgbClr val="C00000"/>
              </a:buClr>
              <a:buSzPct val="120000"/>
              <a:tabLst>
                <a:tab pos="800100" algn="l"/>
              </a:tabLst>
              <a:defRPr/>
            </a:pPr>
            <a:endParaRPr lang="es-DO" sz="1600" dirty="0">
              <a:latin typeface="Gill Sans MT" pitchFamily="34" charset="0"/>
              <a:ea typeface="Times New Roman" pitchFamily="18" charset="0"/>
              <a:cs typeface="Arial" pitchFamily="34" charset="0"/>
            </a:endParaRPr>
          </a:p>
          <a:p>
            <a:pPr eaLnBrk="0" hangingPunct="0">
              <a:lnSpc>
                <a:spcPts val="1800"/>
              </a:lnSpc>
              <a:buSzPct val="120000"/>
              <a:tabLst>
                <a:tab pos="800100" algn="l"/>
              </a:tabLst>
              <a:defRPr/>
            </a:pPr>
            <a:endParaRPr lang="es-ES" sz="1600" dirty="0">
              <a:latin typeface="Gill Sans MT" pitchFamily="34" charset="0"/>
              <a:cs typeface="+mn-c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95288" y="1268413"/>
            <a:ext cx="8353176" cy="13239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57300" lvl="2" indent="-457200" fontAlgn="auto">
              <a:spcBef>
                <a:spcPts val="0"/>
              </a:spcBef>
              <a:spcAft>
                <a:spcPts val="0"/>
              </a:spcAft>
              <a:defRPr/>
            </a:pPr>
            <a:endParaRPr lang="es-ES_tradnl" sz="1500" b="1" dirty="0">
              <a:solidFill>
                <a:srgbClr val="4F81BD"/>
              </a:solidFill>
              <a:latin typeface="+mn-lt"/>
              <a:cs typeface="+mn-cs"/>
            </a:endParaRPr>
          </a:p>
          <a:p>
            <a:pPr marL="571500" lvl="2" indent="-571500"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es-DO" sz="1500" dirty="0">
              <a:latin typeface="Times New Roman" pitchFamily="18" charset="0"/>
              <a:cs typeface="Times New Roman" pitchFamily="18" charset="0"/>
            </a:endParaRPr>
          </a:p>
          <a:p>
            <a:pPr marL="534988" lvl="2" indent="-534988" fontAlgn="auto">
              <a:spcBef>
                <a:spcPts val="0"/>
              </a:spcBef>
              <a:spcAft>
                <a:spcPts val="0"/>
              </a:spcAft>
              <a:buFont typeface="+mj-lt"/>
              <a:buAutoNum type="romanUcPeriod"/>
              <a:defRPr/>
            </a:pPr>
            <a:endParaRPr lang="es-DO" sz="1600" dirty="0">
              <a:latin typeface="+mn-lt"/>
              <a:cs typeface="+mn-cs"/>
            </a:endParaRPr>
          </a:p>
          <a:p>
            <a:pPr marL="514350" indent="-51435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DO" sz="1600" b="1" dirty="0">
                <a:latin typeface="+mn-lt"/>
                <a:cs typeface="+mn-cs"/>
              </a:rPr>
              <a:t> </a:t>
            </a:r>
            <a:endParaRPr lang="en-US" sz="1600" b="1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50825" y="1125538"/>
            <a:ext cx="8353425" cy="979487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marL="0" lvl="2" algn="ctr" fontAlgn="auto">
              <a:lnSpc>
                <a:spcPts val="26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s-ES_tradnl" sz="2800" dirty="0">
              <a:solidFill>
                <a:srgbClr val="4F81BD"/>
              </a:solidFill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s-ES_tradnl" dirty="0"/>
              <a:t> </a:t>
            </a:r>
            <a:endParaRPr lang="en-US" dirty="0"/>
          </a:p>
          <a:p>
            <a:pPr>
              <a:defRPr/>
            </a:pPr>
            <a:endParaRPr lang="es-ES_tradnl" dirty="0"/>
          </a:p>
        </p:txBody>
      </p:sp>
      <p:sp>
        <p:nvSpPr>
          <p:cNvPr id="5129" name="8 Rectángulo"/>
          <p:cNvSpPr>
            <a:spLocks noChangeArrowheads="1"/>
          </p:cNvSpPr>
          <p:nvPr/>
        </p:nvSpPr>
        <p:spPr bwMode="auto">
          <a:xfrm>
            <a:off x="611560" y="1414166"/>
            <a:ext cx="7992690" cy="19574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_tradnl" altLang="es-DO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OBJETIVOS DE DESARROLLO SOSTENIBLE</a:t>
            </a:r>
          </a:p>
          <a:p>
            <a:pPr algn="ctr" eaLnBrk="1" hangingPunct="1">
              <a:spcBef>
                <a:spcPct val="0"/>
              </a:spcBef>
              <a:buNone/>
            </a:pPr>
            <a:endParaRPr lang="es-ES_tradnl" altLang="es-DO" sz="22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/>
            <a:r>
              <a:rPr lang="es-CL" sz="2200" dirty="0" smtClean="0">
                <a:latin typeface="Times New Roman" pitchFamily="18" charset="0"/>
                <a:cs typeface="Times New Roman" pitchFamily="18" charset="0"/>
              </a:rPr>
              <a:t>No </a:t>
            </a:r>
            <a:r>
              <a:rPr lang="es-CL" sz="2200" dirty="0">
                <a:latin typeface="Times New Roman" pitchFamily="18" charset="0"/>
                <a:cs typeface="Times New Roman" pitchFamily="18" charset="0"/>
              </a:rPr>
              <a:t>hay traspaso completo del presupuesto municipal</a:t>
            </a:r>
            <a:endParaRPr lang="es-DO" sz="22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/>
            <a:r>
              <a:rPr lang="es-CL" sz="2200" dirty="0">
                <a:latin typeface="Times New Roman" pitchFamily="18" charset="0"/>
                <a:cs typeface="Times New Roman" pitchFamily="18" charset="0"/>
              </a:rPr>
              <a:t>Baja capacidad de absorción de las administraciones locales</a:t>
            </a:r>
            <a:endParaRPr lang="es-DO" sz="22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/>
            <a:r>
              <a:rPr lang="es-CL" sz="2200" dirty="0">
                <a:latin typeface="Times New Roman" pitchFamily="18" charset="0"/>
                <a:cs typeface="Times New Roman" pitchFamily="18" charset="0"/>
              </a:rPr>
              <a:t>Baja capacidad de coordinación entre sectores.</a:t>
            </a:r>
            <a:endParaRPr lang="es-ES_tradnl" altLang="es-DO" sz="2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6613191"/>
      </p:ext>
    </p:extLst>
  </p:cSld>
  <p:clrMapOvr>
    <a:masterClrMapping/>
  </p:clrMapOvr>
  <p:transition xmlns:p14="http://schemas.microsoft.com/office/powerpoint/2010/main">
    <p:wip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395288" y="3429000"/>
            <a:ext cx="8143875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457200" indent="-457200">
              <a:lnSpc>
                <a:spcPts val="1800"/>
              </a:lnSpc>
              <a:buClr>
                <a:srgbClr val="C00000"/>
              </a:buClr>
              <a:buSzPct val="120000"/>
              <a:tabLst>
                <a:tab pos="800100" algn="l"/>
              </a:tabLst>
              <a:defRPr/>
            </a:pPr>
            <a:endParaRPr lang="es-DO" sz="1600" dirty="0">
              <a:latin typeface="Gill Sans MT" pitchFamily="34" charset="0"/>
              <a:ea typeface="Times New Roman" pitchFamily="18" charset="0"/>
              <a:cs typeface="Arial" pitchFamily="34" charset="0"/>
            </a:endParaRPr>
          </a:p>
          <a:p>
            <a:pPr eaLnBrk="0" hangingPunct="0">
              <a:lnSpc>
                <a:spcPts val="1800"/>
              </a:lnSpc>
              <a:buSzPct val="120000"/>
              <a:tabLst>
                <a:tab pos="800100" algn="l"/>
              </a:tabLst>
              <a:defRPr/>
            </a:pPr>
            <a:endParaRPr lang="es-ES" sz="1600" dirty="0">
              <a:latin typeface="Gill Sans MT" pitchFamily="34" charset="0"/>
              <a:cs typeface="+mn-c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95288" y="1268413"/>
            <a:ext cx="8353176" cy="13239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57300" lvl="2" indent="-457200" fontAlgn="auto">
              <a:spcBef>
                <a:spcPts val="0"/>
              </a:spcBef>
              <a:spcAft>
                <a:spcPts val="0"/>
              </a:spcAft>
              <a:defRPr/>
            </a:pPr>
            <a:endParaRPr lang="es-ES_tradnl" sz="1500" b="1" dirty="0">
              <a:solidFill>
                <a:srgbClr val="4F81BD"/>
              </a:solidFill>
              <a:latin typeface="+mn-lt"/>
              <a:cs typeface="+mn-cs"/>
            </a:endParaRPr>
          </a:p>
          <a:p>
            <a:pPr marL="571500" lvl="2" indent="-571500"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es-DO" sz="1500" dirty="0">
              <a:latin typeface="Times New Roman" pitchFamily="18" charset="0"/>
              <a:cs typeface="Times New Roman" pitchFamily="18" charset="0"/>
            </a:endParaRPr>
          </a:p>
          <a:p>
            <a:pPr marL="534988" lvl="2" indent="-534988" fontAlgn="auto">
              <a:spcBef>
                <a:spcPts val="0"/>
              </a:spcBef>
              <a:spcAft>
                <a:spcPts val="0"/>
              </a:spcAft>
              <a:buFont typeface="+mj-lt"/>
              <a:buAutoNum type="romanUcPeriod"/>
              <a:defRPr/>
            </a:pPr>
            <a:endParaRPr lang="es-DO" sz="1600" dirty="0">
              <a:latin typeface="+mn-lt"/>
              <a:cs typeface="+mn-cs"/>
            </a:endParaRPr>
          </a:p>
          <a:p>
            <a:pPr marL="514350" indent="-51435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DO" sz="1600" b="1" dirty="0">
                <a:latin typeface="+mn-lt"/>
                <a:cs typeface="+mn-cs"/>
              </a:rPr>
              <a:t> </a:t>
            </a:r>
            <a:endParaRPr lang="en-US" sz="1600" b="1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50825" y="1125538"/>
            <a:ext cx="8353425" cy="979487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marL="0" lvl="2" algn="ctr" fontAlgn="auto">
              <a:lnSpc>
                <a:spcPts val="26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s-ES_tradnl" sz="2800" dirty="0">
              <a:solidFill>
                <a:srgbClr val="4F81BD"/>
              </a:solidFill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s-ES_tradnl" dirty="0"/>
              <a:t> </a:t>
            </a:r>
            <a:endParaRPr lang="en-US" dirty="0"/>
          </a:p>
          <a:p>
            <a:pPr>
              <a:defRPr/>
            </a:pPr>
            <a:endParaRPr lang="es-ES_tradnl" dirty="0"/>
          </a:p>
        </p:txBody>
      </p:sp>
      <p:sp>
        <p:nvSpPr>
          <p:cNvPr id="5129" name="8 Rectángulo"/>
          <p:cNvSpPr>
            <a:spLocks noChangeArrowheads="1"/>
          </p:cNvSpPr>
          <p:nvPr/>
        </p:nvSpPr>
        <p:spPr bwMode="auto">
          <a:xfrm>
            <a:off x="611560" y="1414166"/>
            <a:ext cx="7992690" cy="80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_tradnl" altLang="es-DO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OBJETIVOS DE DESARROLLO SOSTENIBLE</a:t>
            </a:r>
          </a:p>
          <a:p>
            <a:pPr>
              <a:buNone/>
            </a:pPr>
            <a:endParaRPr lang="es-CL" sz="2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 rotWithShape="1">
          <a:blip r:embed="rId3"/>
          <a:srcRect l="24542" t="13579" r="27310" b="17516"/>
          <a:stretch/>
        </p:blipFill>
        <p:spPr>
          <a:xfrm>
            <a:off x="1331640" y="1299824"/>
            <a:ext cx="6264696" cy="5040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4614146"/>
      </p:ext>
    </p:extLst>
  </p:cSld>
  <p:clrMapOvr>
    <a:masterClrMapping/>
  </p:clrMapOvr>
  <p:transition xmlns:p14="http://schemas.microsoft.com/office/powerpoint/2010/main">
    <p:wip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395288" y="3429000"/>
            <a:ext cx="8143875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457200" indent="-457200">
              <a:lnSpc>
                <a:spcPts val="1800"/>
              </a:lnSpc>
              <a:buClr>
                <a:srgbClr val="C00000"/>
              </a:buClr>
              <a:buSzPct val="120000"/>
              <a:tabLst>
                <a:tab pos="800100" algn="l"/>
              </a:tabLst>
              <a:defRPr/>
            </a:pPr>
            <a:endParaRPr lang="es-DO" sz="1600" dirty="0">
              <a:latin typeface="Gill Sans MT" pitchFamily="34" charset="0"/>
              <a:ea typeface="Times New Roman" pitchFamily="18" charset="0"/>
              <a:cs typeface="Arial" pitchFamily="34" charset="0"/>
            </a:endParaRPr>
          </a:p>
          <a:p>
            <a:pPr eaLnBrk="0" hangingPunct="0">
              <a:lnSpc>
                <a:spcPts val="1800"/>
              </a:lnSpc>
              <a:buSzPct val="120000"/>
              <a:tabLst>
                <a:tab pos="800100" algn="l"/>
              </a:tabLst>
              <a:defRPr/>
            </a:pPr>
            <a:endParaRPr lang="es-ES" sz="1600" dirty="0">
              <a:latin typeface="Gill Sans MT" pitchFamily="34" charset="0"/>
              <a:cs typeface="+mn-c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95288" y="1268413"/>
            <a:ext cx="8353176" cy="13239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57300" lvl="2" indent="-457200" fontAlgn="auto">
              <a:spcBef>
                <a:spcPts val="0"/>
              </a:spcBef>
              <a:spcAft>
                <a:spcPts val="0"/>
              </a:spcAft>
              <a:defRPr/>
            </a:pPr>
            <a:endParaRPr lang="es-ES_tradnl" sz="1500" b="1" dirty="0">
              <a:solidFill>
                <a:srgbClr val="4F81BD"/>
              </a:solidFill>
              <a:latin typeface="+mn-lt"/>
              <a:cs typeface="+mn-cs"/>
            </a:endParaRPr>
          </a:p>
          <a:p>
            <a:pPr marL="571500" lvl="2" indent="-571500"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es-DO" sz="1500" dirty="0">
              <a:latin typeface="Times New Roman" pitchFamily="18" charset="0"/>
              <a:cs typeface="Times New Roman" pitchFamily="18" charset="0"/>
            </a:endParaRPr>
          </a:p>
          <a:p>
            <a:pPr marL="534988" lvl="2" indent="-534988" fontAlgn="auto">
              <a:spcBef>
                <a:spcPts val="0"/>
              </a:spcBef>
              <a:spcAft>
                <a:spcPts val="0"/>
              </a:spcAft>
              <a:buFont typeface="+mj-lt"/>
              <a:buAutoNum type="romanUcPeriod"/>
              <a:defRPr/>
            </a:pPr>
            <a:endParaRPr lang="es-DO" sz="1600" dirty="0">
              <a:latin typeface="+mn-lt"/>
              <a:cs typeface="+mn-cs"/>
            </a:endParaRPr>
          </a:p>
          <a:p>
            <a:pPr marL="514350" indent="-51435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DO" sz="1600" b="1" dirty="0">
                <a:latin typeface="+mn-lt"/>
                <a:cs typeface="+mn-cs"/>
              </a:rPr>
              <a:t> </a:t>
            </a:r>
            <a:endParaRPr lang="en-US" sz="1600" b="1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50825" y="1125538"/>
            <a:ext cx="8353425" cy="979487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marL="0" lvl="2" algn="ctr" fontAlgn="auto">
              <a:lnSpc>
                <a:spcPts val="26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s-ES_tradnl" sz="2800" dirty="0">
              <a:solidFill>
                <a:srgbClr val="4F81BD"/>
              </a:solidFill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s-ES_tradnl" dirty="0"/>
              <a:t> </a:t>
            </a:r>
            <a:endParaRPr lang="en-US" dirty="0"/>
          </a:p>
          <a:p>
            <a:pPr>
              <a:defRPr/>
            </a:pPr>
            <a:endParaRPr lang="es-ES_tradnl" dirty="0"/>
          </a:p>
        </p:txBody>
      </p:sp>
      <p:sp>
        <p:nvSpPr>
          <p:cNvPr id="5129" name="8 Rectángulo"/>
          <p:cNvSpPr>
            <a:spLocks noChangeArrowheads="1"/>
          </p:cNvSpPr>
          <p:nvPr/>
        </p:nvSpPr>
        <p:spPr bwMode="auto">
          <a:xfrm>
            <a:off x="611560" y="1414166"/>
            <a:ext cx="7992690" cy="80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_tradnl" altLang="es-DO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OBJETIVOS DE DESARROLLO SOSTENIBLE</a:t>
            </a:r>
          </a:p>
          <a:p>
            <a:pPr>
              <a:buNone/>
            </a:pPr>
            <a:endParaRPr lang="es-CL" sz="2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 rotWithShape="1">
          <a:blip r:embed="rId3"/>
          <a:srcRect l="28633" t="38188" r="26924" b="37203"/>
          <a:stretch/>
        </p:blipFill>
        <p:spPr>
          <a:xfrm>
            <a:off x="395536" y="2204864"/>
            <a:ext cx="8558041" cy="2664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2120993"/>
      </p:ext>
    </p:extLst>
  </p:cSld>
  <p:clrMapOvr>
    <a:masterClrMapping/>
  </p:clrMapOvr>
  <p:transition xmlns:p14="http://schemas.microsoft.com/office/powerpoint/2010/main">
    <p:wip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395288" y="3429000"/>
            <a:ext cx="8143875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457200" indent="-457200">
              <a:lnSpc>
                <a:spcPts val="1800"/>
              </a:lnSpc>
              <a:buClr>
                <a:srgbClr val="C00000"/>
              </a:buClr>
              <a:buSzPct val="120000"/>
              <a:tabLst>
                <a:tab pos="800100" algn="l"/>
              </a:tabLst>
              <a:defRPr/>
            </a:pPr>
            <a:endParaRPr lang="es-DO" sz="1600" dirty="0">
              <a:latin typeface="Gill Sans MT" pitchFamily="34" charset="0"/>
              <a:ea typeface="Times New Roman" pitchFamily="18" charset="0"/>
              <a:cs typeface="Arial" pitchFamily="34" charset="0"/>
            </a:endParaRPr>
          </a:p>
          <a:p>
            <a:pPr eaLnBrk="0" hangingPunct="0">
              <a:lnSpc>
                <a:spcPts val="1800"/>
              </a:lnSpc>
              <a:buSzPct val="120000"/>
              <a:tabLst>
                <a:tab pos="800100" algn="l"/>
              </a:tabLst>
              <a:defRPr/>
            </a:pPr>
            <a:endParaRPr lang="es-ES" sz="1600" dirty="0">
              <a:latin typeface="Gill Sans MT" pitchFamily="34" charset="0"/>
              <a:cs typeface="+mn-c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95288" y="1268413"/>
            <a:ext cx="8353176" cy="13239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57300" lvl="2" indent="-457200" fontAlgn="auto">
              <a:spcBef>
                <a:spcPts val="0"/>
              </a:spcBef>
              <a:spcAft>
                <a:spcPts val="0"/>
              </a:spcAft>
              <a:defRPr/>
            </a:pPr>
            <a:endParaRPr lang="es-ES_tradnl" sz="1500" b="1" dirty="0">
              <a:solidFill>
                <a:srgbClr val="4F81BD"/>
              </a:solidFill>
              <a:latin typeface="+mn-lt"/>
              <a:cs typeface="+mn-cs"/>
            </a:endParaRPr>
          </a:p>
          <a:p>
            <a:pPr marL="571500" lvl="2" indent="-571500"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es-DO" sz="1500" dirty="0">
              <a:latin typeface="Times New Roman" pitchFamily="18" charset="0"/>
              <a:cs typeface="Times New Roman" pitchFamily="18" charset="0"/>
            </a:endParaRPr>
          </a:p>
          <a:p>
            <a:pPr marL="534988" lvl="2" indent="-534988" fontAlgn="auto">
              <a:spcBef>
                <a:spcPts val="0"/>
              </a:spcBef>
              <a:spcAft>
                <a:spcPts val="0"/>
              </a:spcAft>
              <a:buFont typeface="+mj-lt"/>
              <a:buAutoNum type="romanUcPeriod"/>
              <a:defRPr/>
            </a:pPr>
            <a:endParaRPr lang="es-DO" sz="1600" dirty="0">
              <a:latin typeface="+mn-lt"/>
              <a:cs typeface="+mn-cs"/>
            </a:endParaRPr>
          </a:p>
          <a:p>
            <a:pPr marL="514350" indent="-51435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DO" sz="1600" b="1" dirty="0">
                <a:latin typeface="+mn-lt"/>
                <a:cs typeface="+mn-cs"/>
              </a:rPr>
              <a:t> </a:t>
            </a:r>
            <a:endParaRPr lang="en-US" sz="1600" b="1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50825" y="1125538"/>
            <a:ext cx="8353425" cy="979487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marL="0" lvl="2" algn="ctr" fontAlgn="auto">
              <a:lnSpc>
                <a:spcPts val="26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s-ES_tradnl" sz="2800" dirty="0">
              <a:solidFill>
                <a:srgbClr val="4F81BD"/>
              </a:solidFill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s-ES_tradnl" dirty="0"/>
              <a:t> </a:t>
            </a:r>
            <a:endParaRPr lang="en-US" dirty="0"/>
          </a:p>
          <a:p>
            <a:pPr>
              <a:defRPr/>
            </a:pPr>
            <a:endParaRPr lang="es-ES_tradnl" dirty="0"/>
          </a:p>
        </p:txBody>
      </p:sp>
      <p:sp>
        <p:nvSpPr>
          <p:cNvPr id="5129" name="8 Rectángulo"/>
          <p:cNvSpPr>
            <a:spLocks noChangeArrowheads="1"/>
          </p:cNvSpPr>
          <p:nvPr/>
        </p:nvSpPr>
        <p:spPr bwMode="auto">
          <a:xfrm>
            <a:off x="611560" y="1414166"/>
            <a:ext cx="7992690" cy="33116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_tradnl" altLang="es-DO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OBJETIVOS DE DESARROLLO SOSTENIBLE</a:t>
            </a:r>
          </a:p>
          <a:p>
            <a:pPr>
              <a:buNone/>
            </a:pPr>
            <a:r>
              <a:rPr lang="es-CL" sz="2200" dirty="0" smtClean="0">
                <a:latin typeface="Times New Roman" pitchFamily="18" charset="0"/>
                <a:cs typeface="Times New Roman" pitchFamily="18" charset="0"/>
              </a:rPr>
              <a:t>Pasos a Seguir</a:t>
            </a:r>
            <a:endParaRPr lang="es-CL" sz="22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s-CL" sz="2200" dirty="0">
                <a:latin typeface="Times New Roman" pitchFamily="18" charset="0"/>
                <a:cs typeface="Times New Roman" pitchFamily="18" charset="0"/>
              </a:rPr>
              <a:t>A nivel de CNDS considerar la naturaleza de las brechas, determinar su relevancia relativa al contexto del país, y en caso de ser relevante, el curso a seguir para subsanarla.</a:t>
            </a:r>
            <a:endParaRPr lang="es-DO" sz="22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s-CL" sz="2200" dirty="0">
                <a:latin typeface="Times New Roman" pitchFamily="18" charset="0"/>
                <a:cs typeface="Times New Roman" pitchFamily="18" charset="0"/>
              </a:rPr>
              <a:t>En un mundo de recursos finitos no todos los objetivos de políticas públicas pueden ser perseguidos por igual y al mismo tiempo. El CNDS puede generar una propuesta de criterio de priorización de objetivos/metas y secuenciación de intervenciones a nivel de país. </a:t>
            </a:r>
            <a:endParaRPr lang="es-DO" sz="2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6101961"/>
      </p:ext>
    </p:extLst>
  </p:cSld>
  <p:clrMapOvr>
    <a:masterClrMapping/>
  </p:clrMapOvr>
  <p:transition xmlns:p14="http://schemas.microsoft.com/office/powerpoint/2010/main">
    <p:wip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395288" y="3429000"/>
            <a:ext cx="8143875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457200" indent="-457200">
              <a:lnSpc>
                <a:spcPts val="1800"/>
              </a:lnSpc>
              <a:buClr>
                <a:srgbClr val="C00000"/>
              </a:buClr>
              <a:buSzPct val="120000"/>
              <a:tabLst>
                <a:tab pos="800100" algn="l"/>
              </a:tabLst>
              <a:defRPr/>
            </a:pPr>
            <a:endParaRPr lang="es-DO" sz="1600" dirty="0">
              <a:latin typeface="Gill Sans MT" pitchFamily="34" charset="0"/>
              <a:ea typeface="Times New Roman" pitchFamily="18" charset="0"/>
              <a:cs typeface="Arial" pitchFamily="34" charset="0"/>
            </a:endParaRPr>
          </a:p>
          <a:p>
            <a:pPr eaLnBrk="0" hangingPunct="0">
              <a:lnSpc>
                <a:spcPts val="1800"/>
              </a:lnSpc>
              <a:buSzPct val="120000"/>
              <a:tabLst>
                <a:tab pos="800100" algn="l"/>
              </a:tabLst>
              <a:defRPr/>
            </a:pPr>
            <a:endParaRPr lang="es-ES" sz="1600" dirty="0">
              <a:latin typeface="Gill Sans MT" pitchFamily="34" charset="0"/>
              <a:cs typeface="+mn-c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95288" y="1268413"/>
            <a:ext cx="8353176" cy="13239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57300" lvl="2" indent="-457200" fontAlgn="auto">
              <a:spcBef>
                <a:spcPts val="0"/>
              </a:spcBef>
              <a:spcAft>
                <a:spcPts val="0"/>
              </a:spcAft>
              <a:defRPr/>
            </a:pPr>
            <a:endParaRPr lang="es-ES_tradnl" sz="1500" b="1" dirty="0">
              <a:solidFill>
                <a:srgbClr val="4F81BD"/>
              </a:solidFill>
              <a:latin typeface="+mn-lt"/>
              <a:cs typeface="+mn-cs"/>
            </a:endParaRPr>
          </a:p>
          <a:p>
            <a:pPr marL="571500" lvl="2" indent="-571500"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es-DO" sz="1500" dirty="0">
              <a:latin typeface="Times New Roman" pitchFamily="18" charset="0"/>
              <a:cs typeface="Times New Roman" pitchFamily="18" charset="0"/>
            </a:endParaRPr>
          </a:p>
          <a:p>
            <a:pPr marL="534988" lvl="2" indent="-534988" fontAlgn="auto">
              <a:spcBef>
                <a:spcPts val="0"/>
              </a:spcBef>
              <a:spcAft>
                <a:spcPts val="0"/>
              </a:spcAft>
              <a:buFont typeface="+mj-lt"/>
              <a:buAutoNum type="romanUcPeriod"/>
              <a:defRPr/>
            </a:pPr>
            <a:endParaRPr lang="es-DO" sz="1600" dirty="0">
              <a:latin typeface="+mn-lt"/>
              <a:cs typeface="+mn-cs"/>
            </a:endParaRPr>
          </a:p>
          <a:p>
            <a:pPr marL="514350" indent="-51435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DO" sz="1600" b="1" dirty="0">
                <a:latin typeface="+mn-lt"/>
                <a:cs typeface="+mn-cs"/>
              </a:rPr>
              <a:t> </a:t>
            </a:r>
            <a:endParaRPr lang="en-US" sz="1600" b="1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50825" y="1125538"/>
            <a:ext cx="8353425" cy="979487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marL="0" lvl="2" algn="ctr" fontAlgn="auto">
              <a:lnSpc>
                <a:spcPts val="26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s-ES_tradnl" sz="2800" dirty="0">
              <a:solidFill>
                <a:srgbClr val="4F81BD"/>
              </a:solidFill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s-ES_tradnl" dirty="0"/>
              <a:t> </a:t>
            </a:r>
            <a:endParaRPr lang="en-US" dirty="0"/>
          </a:p>
          <a:p>
            <a:pPr>
              <a:defRPr/>
            </a:pPr>
            <a:endParaRPr lang="es-ES_tradnl" dirty="0"/>
          </a:p>
        </p:txBody>
      </p:sp>
      <p:sp>
        <p:nvSpPr>
          <p:cNvPr id="5129" name="8 Rectángulo"/>
          <p:cNvSpPr>
            <a:spLocks noChangeArrowheads="1"/>
          </p:cNvSpPr>
          <p:nvPr/>
        </p:nvSpPr>
        <p:spPr bwMode="auto">
          <a:xfrm>
            <a:off x="611560" y="1414166"/>
            <a:ext cx="7992690" cy="48013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_tradnl" altLang="es-DO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OBJETIVOS DE DESARROLLO SOSTENIBLE</a:t>
            </a:r>
          </a:p>
          <a:p>
            <a:pPr algn="just">
              <a:buNone/>
            </a:pPr>
            <a:r>
              <a:rPr lang="es-CL" sz="2200" dirty="0" smtClean="0">
                <a:latin typeface="Times New Roman" pitchFamily="18" charset="0"/>
                <a:cs typeface="Times New Roman" pitchFamily="18" charset="0"/>
              </a:rPr>
              <a:t>Pasos a seguir</a:t>
            </a:r>
            <a:endParaRPr lang="es-CL" sz="22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s-CL" sz="2200" dirty="0" smtClean="0">
                <a:latin typeface="Times New Roman" pitchFamily="18" charset="0"/>
                <a:cs typeface="Times New Roman" pitchFamily="18" charset="0"/>
              </a:rPr>
              <a:t>Identificar </a:t>
            </a:r>
            <a:r>
              <a:rPr lang="es-CL" sz="2200" dirty="0">
                <a:latin typeface="Times New Roman" pitchFamily="18" charset="0"/>
                <a:cs typeface="Times New Roman" pitchFamily="18" charset="0"/>
              </a:rPr>
              <a:t>iniciativas catalíticas, que tengan el mayor impacto en múltiples metas de ODS. Esto podría lograrse a través de:</a:t>
            </a:r>
            <a:endParaRPr lang="es-DO" sz="22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s-CL" sz="2200" dirty="0">
                <a:latin typeface="Times New Roman" pitchFamily="18" charset="0"/>
                <a:cs typeface="Times New Roman" pitchFamily="18" charset="0"/>
              </a:rPr>
              <a:t>la generación y análisis de combos de ODS en torno a las prioridades del país.  </a:t>
            </a:r>
            <a:endParaRPr lang="es-DO" sz="22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s-CL" sz="2200" dirty="0">
                <a:latin typeface="Times New Roman" pitchFamily="18" charset="0"/>
                <a:cs typeface="Times New Roman" pitchFamily="18" charset="0"/>
              </a:rPr>
              <a:t>Generación de una base de datos que vincule todas las inversiones e intervenciones ligadas a ODS a nivel nacional, tanto públicas como privadas, y su contribución al cumplimiento de las metas correspondiente.</a:t>
            </a:r>
            <a:endParaRPr lang="es-DO" sz="2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s-CL" sz="2200" dirty="0">
                <a:latin typeface="Times New Roman" pitchFamily="18" charset="0"/>
                <a:cs typeface="Times New Roman" pitchFamily="18" charset="0"/>
              </a:rPr>
              <a:t>A través del trabajo del CNDS se deberían  establecer mecanismos para superar los cuellos de botella identificados en cuanto a la estructura institucional identificada. </a:t>
            </a:r>
            <a:endParaRPr lang="es-ES_tradnl" altLang="es-DO" sz="2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1448369"/>
      </p:ext>
    </p:extLst>
  </p:cSld>
  <p:clrMapOvr>
    <a:masterClrMapping/>
  </p:clrMapOvr>
  <p:transition xmlns:p14="http://schemas.microsoft.com/office/powerpoint/2010/main">
    <p:wip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395288" y="3429000"/>
            <a:ext cx="8143875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457200" indent="-457200">
              <a:lnSpc>
                <a:spcPts val="1800"/>
              </a:lnSpc>
              <a:buClr>
                <a:srgbClr val="C00000"/>
              </a:buClr>
              <a:buSzPct val="120000"/>
              <a:tabLst>
                <a:tab pos="800100" algn="l"/>
              </a:tabLst>
              <a:defRPr/>
            </a:pPr>
            <a:endParaRPr lang="es-DO" sz="1600" dirty="0">
              <a:latin typeface="Gill Sans MT" pitchFamily="34" charset="0"/>
              <a:ea typeface="Times New Roman" pitchFamily="18" charset="0"/>
              <a:cs typeface="Arial" pitchFamily="34" charset="0"/>
            </a:endParaRPr>
          </a:p>
          <a:p>
            <a:pPr eaLnBrk="0" hangingPunct="0">
              <a:lnSpc>
                <a:spcPts val="1800"/>
              </a:lnSpc>
              <a:buSzPct val="120000"/>
              <a:tabLst>
                <a:tab pos="800100" algn="l"/>
              </a:tabLst>
              <a:defRPr/>
            </a:pPr>
            <a:endParaRPr lang="es-ES" sz="1600" dirty="0">
              <a:latin typeface="Gill Sans MT" pitchFamily="34" charset="0"/>
              <a:cs typeface="+mn-c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95288" y="1268413"/>
            <a:ext cx="8353176" cy="13239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57300" lvl="2" indent="-457200" fontAlgn="auto">
              <a:spcBef>
                <a:spcPts val="0"/>
              </a:spcBef>
              <a:spcAft>
                <a:spcPts val="0"/>
              </a:spcAft>
              <a:defRPr/>
            </a:pPr>
            <a:endParaRPr lang="es-ES_tradnl" sz="1500" b="1" dirty="0">
              <a:solidFill>
                <a:srgbClr val="4F81BD"/>
              </a:solidFill>
              <a:latin typeface="+mn-lt"/>
              <a:cs typeface="+mn-cs"/>
            </a:endParaRPr>
          </a:p>
          <a:p>
            <a:pPr marL="571500" lvl="2" indent="-571500"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es-DO" sz="1500" dirty="0">
              <a:latin typeface="Times New Roman" pitchFamily="18" charset="0"/>
              <a:cs typeface="Times New Roman" pitchFamily="18" charset="0"/>
            </a:endParaRPr>
          </a:p>
          <a:p>
            <a:pPr marL="534988" lvl="2" indent="-534988" fontAlgn="auto">
              <a:spcBef>
                <a:spcPts val="0"/>
              </a:spcBef>
              <a:spcAft>
                <a:spcPts val="0"/>
              </a:spcAft>
              <a:buFont typeface="+mj-lt"/>
              <a:buAutoNum type="romanUcPeriod"/>
              <a:defRPr/>
            </a:pPr>
            <a:endParaRPr lang="es-DO" sz="1600" dirty="0">
              <a:latin typeface="+mn-lt"/>
              <a:cs typeface="+mn-cs"/>
            </a:endParaRPr>
          </a:p>
          <a:p>
            <a:pPr marL="514350" indent="-51435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DO" sz="1600" b="1" dirty="0">
                <a:latin typeface="+mn-lt"/>
                <a:cs typeface="+mn-cs"/>
              </a:rPr>
              <a:t> </a:t>
            </a:r>
            <a:endParaRPr lang="en-US" sz="1600" b="1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50825" y="1125538"/>
            <a:ext cx="8353425" cy="979487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marL="0" lvl="2" algn="ctr" fontAlgn="auto">
              <a:lnSpc>
                <a:spcPts val="26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s-ES_tradnl" sz="2800" dirty="0">
              <a:solidFill>
                <a:srgbClr val="4F81BD"/>
              </a:solidFill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s-ES_tradnl" dirty="0"/>
              <a:t> </a:t>
            </a:r>
            <a:endParaRPr lang="en-US" dirty="0"/>
          </a:p>
          <a:p>
            <a:pPr>
              <a:defRPr/>
            </a:pPr>
            <a:endParaRPr lang="es-ES_tradnl" dirty="0"/>
          </a:p>
        </p:txBody>
      </p:sp>
      <p:sp>
        <p:nvSpPr>
          <p:cNvPr id="5129" name="8 Rectángulo"/>
          <p:cNvSpPr>
            <a:spLocks noChangeArrowheads="1"/>
          </p:cNvSpPr>
          <p:nvPr/>
        </p:nvSpPr>
        <p:spPr bwMode="auto">
          <a:xfrm>
            <a:off x="611560" y="1414166"/>
            <a:ext cx="7992690" cy="18897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_tradnl" altLang="es-DO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OBJETIVOS DE DESARROLLO SOSTENIBLE</a:t>
            </a:r>
          </a:p>
          <a:p>
            <a:pPr lvl="0">
              <a:buNone/>
            </a:pPr>
            <a:r>
              <a:rPr lang="es-CL" altLang="es-DO" sz="2200" dirty="0" smtClean="0">
                <a:latin typeface="Times New Roman" pitchFamily="18" charset="0"/>
                <a:cs typeface="Times New Roman" pitchFamily="18" charset="0"/>
              </a:rPr>
              <a:t>Pasos a seguir</a:t>
            </a:r>
            <a:endParaRPr lang="es-CL" altLang="es-DO" sz="22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s-CL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 desarrollo de un nuevo Plan Nacional del Sector Público es un punto de entrada para la CNDS para hacer este trabajo de cierre de brechas prioritarias.</a:t>
            </a:r>
            <a:endParaRPr lang="es-ES_tradnl" altLang="es-DO" sz="2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8988556"/>
      </p:ext>
    </p:extLst>
  </p:cSld>
  <p:clrMapOvr>
    <a:masterClrMapping/>
  </p:clrMapOvr>
  <p:transition xmlns:p14="http://schemas.microsoft.com/office/powerpoint/2010/main">
    <p:wip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395288" y="3429000"/>
            <a:ext cx="8143875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457200" indent="-457200">
              <a:lnSpc>
                <a:spcPts val="1800"/>
              </a:lnSpc>
              <a:buClr>
                <a:srgbClr val="C00000"/>
              </a:buClr>
              <a:buSzPct val="120000"/>
              <a:tabLst>
                <a:tab pos="800100" algn="l"/>
              </a:tabLst>
              <a:defRPr/>
            </a:pPr>
            <a:endParaRPr lang="es-DO" sz="1600" dirty="0">
              <a:latin typeface="Gill Sans MT" pitchFamily="34" charset="0"/>
              <a:ea typeface="Times New Roman" pitchFamily="18" charset="0"/>
              <a:cs typeface="Arial" pitchFamily="34" charset="0"/>
            </a:endParaRPr>
          </a:p>
          <a:p>
            <a:pPr eaLnBrk="0" hangingPunct="0">
              <a:lnSpc>
                <a:spcPts val="1800"/>
              </a:lnSpc>
              <a:buSzPct val="120000"/>
              <a:tabLst>
                <a:tab pos="800100" algn="l"/>
              </a:tabLst>
              <a:defRPr/>
            </a:pPr>
            <a:endParaRPr lang="es-ES" sz="1600" dirty="0">
              <a:latin typeface="Gill Sans MT" pitchFamily="34" charset="0"/>
              <a:cs typeface="+mn-c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258888" y="1268413"/>
            <a:ext cx="6553200" cy="1323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1257300" lvl="2" indent="-457200" fontAlgn="auto">
              <a:spcBef>
                <a:spcPts val="0"/>
              </a:spcBef>
              <a:spcAft>
                <a:spcPts val="0"/>
              </a:spcAft>
              <a:defRPr/>
            </a:pPr>
            <a:endParaRPr lang="es-ES_tradnl" sz="1500" b="1" dirty="0">
              <a:solidFill>
                <a:srgbClr val="4F81BD"/>
              </a:solidFill>
              <a:latin typeface="+mn-lt"/>
              <a:cs typeface="+mn-cs"/>
            </a:endParaRPr>
          </a:p>
          <a:p>
            <a:pPr marL="571500" lvl="2" indent="-571500"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es-DO" sz="1500" dirty="0">
              <a:latin typeface="Times New Roman" pitchFamily="18" charset="0"/>
              <a:cs typeface="Times New Roman" pitchFamily="18" charset="0"/>
            </a:endParaRPr>
          </a:p>
          <a:p>
            <a:pPr marL="534988" lvl="2" indent="-534988" fontAlgn="auto">
              <a:spcBef>
                <a:spcPts val="0"/>
              </a:spcBef>
              <a:spcAft>
                <a:spcPts val="0"/>
              </a:spcAft>
              <a:buFont typeface="+mj-lt"/>
              <a:buAutoNum type="romanUcPeriod"/>
              <a:defRPr/>
            </a:pPr>
            <a:endParaRPr lang="es-DO" sz="1600" dirty="0">
              <a:latin typeface="+mn-lt"/>
              <a:cs typeface="+mn-cs"/>
            </a:endParaRPr>
          </a:p>
          <a:p>
            <a:pPr marL="514350" indent="-51435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DO" sz="1600" b="1" dirty="0">
                <a:latin typeface="+mn-lt"/>
                <a:cs typeface="+mn-cs"/>
              </a:rPr>
              <a:t> </a:t>
            </a:r>
            <a:endParaRPr lang="en-US" sz="1600" b="1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50825" y="1125538"/>
            <a:ext cx="8353425" cy="979487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marL="0" lvl="2" algn="ctr" fontAlgn="auto">
              <a:lnSpc>
                <a:spcPts val="26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s-ES_tradnl" sz="2800" dirty="0">
              <a:solidFill>
                <a:srgbClr val="4F81BD"/>
              </a:solidFill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s-ES_tradnl" dirty="0"/>
              <a:t> </a:t>
            </a:r>
            <a:endParaRPr lang="en-US" dirty="0"/>
          </a:p>
          <a:p>
            <a:pPr>
              <a:defRPr/>
            </a:pPr>
            <a:endParaRPr lang="es-ES_tradnl" dirty="0"/>
          </a:p>
        </p:txBody>
      </p:sp>
      <p:sp>
        <p:nvSpPr>
          <p:cNvPr id="3081" name="8 Rectángulo"/>
          <p:cNvSpPr>
            <a:spLocks noChangeArrowheads="1"/>
          </p:cNvSpPr>
          <p:nvPr/>
        </p:nvSpPr>
        <p:spPr bwMode="auto">
          <a:xfrm>
            <a:off x="900113" y="1484313"/>
            <a:ext cx="727233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DO" altLang="es-DO" sz="3600" b="1" dirty="0" smtClean="0">
                <a:latin typeface="Arial" charset="0"/>
              </a:rPr>
              <a:t>INTRODUCCION</a:t>
            </a:r>
            <a:endParaRPr lang="en-US" altLang="es-DO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2 Marcador de contenido"/>
          <p:cNvSpPr txBox="1">
            <a:spLocks/>
          </p:cNvSpPr>
          <p:nvPr/>
        </p:nvSpPr>
        <p:spPr>
          <a:xfrm>
            <a:off x="571500" y="2366963"/>
            <a:ext cx="8229600" cy="27178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274320" indent="-274320" algn="just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defRPr/>
            </a:pPr>
            <a:endParaRPr lang="es-DO" sz="2000" b="1" dirty="0">
              <a:latin typeface="+mn-lt"/>
              <a:cs typeface="+mn-cs"/>
            </a:endParaRPr>
          </a:p>
          <a:p>
            <a:pPr algn="just"/>
            <a:r>
              <a:rPr lang="es-CL" sz="2400" dirty="0"/>
              <a:t>En septiembre de 2015, en la Cumbre especial de Desarrollo Sostenible, los líderes del mundo se comprometieron a adoptar una nueva agenda de desarrollo. Con esto se marcó el término fin de los Objetivos de Desarrollo del Milenio (ODM)  y el inicio de los Objetivos de Desarrollo Sostenible (ODS) para poner fin a la pobreza, luchar por una sociedad más igualitaria y </a:t>
            </a:r>
            <a:r>
              <a:rPr lang="es-CL" sz="2400" dirty="0" err="1"/>
              <a:t>resiliente</a:t>
            </a:r>
            <a:r>
              <a:rPr lang="es-CL" sz="2400" dirty="0"/>
              <a:t> a los efectos del cambio climático.</a:t>
            </a:r>
            <a:endParaRPr lang="es-DO" sz="2400" dirty="0"/>
          </a:p>
        </p:txBody>
      </p:sp>
    </p:spTree>
    <p:extLst>
      <p:ext uri="{BB962C8B-B14F-4D97-AF65-F5344CB8AC3E}">
        <p14:creationId xmlns:p14="http://schemas.microsoft.com/office/powerpoint/2010/main" val="2187742449"/>
      </p:ext>
    </p:extLst>
  </p:cSld>
  <p:clrMapOvr>
    <a:masterClrMapping/>
  </p:clrMapOvr>
  <p:transition xmlns:p14="http://schemas.microsoft.com/office/powerpoint/2010/main">
    <p:wip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395288" y="3429000"/>
            <a:ext cx="8143875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457200" indent="-457200">
              <a:lnSpc>
                <a:spcPts val="1800"/>
              </a:lnSpc>
              <a:buClr>
                <a:srgbClr val="C00000"/>
              </a:buClr>
              <a:buSzPct val="120000"/>
              <a:tabLst>
                <a:tab pos="800100" algn="l"/>
              </a:tabLst>
              <a:defRPr/>
            </a:pPr>
            <a:endParaRPr lang="es-DO" sz="1600" dirty="0">
              <a:latin typeface="Gill Sans MT" pitchFamily="34" charset="0"/>
              <a:ea typeface="Times New Roman" pitchFamily="18" charset="0"/>
              <a:cs typeface="Arial" pitchFamily="34" charset="0"/>
            </a:endParaRPr>
          </a:p>
          <a:p>
            <a:pPr eaLnBrk="0" hangingPunct="0">
              <a:lnSpc>
                <a:spcPts val="1800"/>
              </a:lnSpc>
              <a:buSzPct val="120000"/>
              <a:tabLst>
                <a:tab pos="800100" algn="l"/>
              </a:tabLst>
              <a:defRPr/>
            </a:pPr>
            <a:endParaRPr lang="es-ES" sz="1600" dirty="0">
              <a:latin typeface="Gill Sans MT" pitchFamily="34" charset="0"/>
              <a:cs typeface="+mn-c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95288" y="1268413"/>
            <a:ext cx="8353176" cy="13239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57300" lvl="2" indent="-457200" fontAlgn="auto">
              <a:spcBef>
                <a:spcPts val="0"/>
              </a:spcBef>
              <a:spcAft>
                <a:spcPts val="0"/>
              </a:spcAft>
              <a:defRPr/>
            </a:pPr>
            <a:endParaRPr lang="es-ES_tradnl" sz="1500" b="1" dirty="0">
              <a:solidFill>
                <a:srgbClr val="4F81BD"/>
              </a:solidFill>
              <a:latin typeface="+mn-lt"/>
              <a:cs typeface="+mn-cs"/>
            </a:endParaRPr>
          </a:p>
          <a:p>
            <a:pPr marL="571500" lvl="2" indent="-571500"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es-DO" sz="1500" dirty="0">
              <a:latin typeface="Times New Roman" pitchFamily="18" charset="0"/>
              <a:cs typeface="Times New Roman" pitchFamily="18" charset="0"/>
            </a:endParaRPr>
          </a:p>
          <a:p>
            <a:pPr marL="534988" lvl="2" indent="-534988" fontAlgn="auto">
              <a:spcBef>
                <a:spcPts val="0"/>
              </a:spcBef>
              <a:spcAft>
                <a:spcPts val="0"/>
              </a:spcAft>
              <a:buFont typeface="+mj-lt"/>
              <a:buAutoNum type="romanUcPeriod"/>
              <a:defRPr/>
            </a:pPr>
            <a:endParaRPr lang="es-DO" sz="1600" dirty="0">
              <a:latin typeface="+mn-lt"/>
              <a:cs typeface="+mn-cs"/>
            </a:endParaRPr>
          </a:p>
          <a:p>
            <a:pPr marL="514350" indent="-51435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DO" sz="1600" b="1" dirty="0">
                <a:latin typeface="+mn-lt"/>
                <a:cs typeface="+mn-cs"/>
              </a:rPr>
              <a:t> </a:t>
            </a:r>
            <a:endParaRPr lang="en-US" sz="1600" b="1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50825" y="1125538"/>
            <a:ext cx="8353425" cy="979487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marL="0" lvl="2" algn="ctr" fontAlgn="auto">
              <a:lnSpc>
                <a:spcPts val="26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s-ES_tradnl" sz="2800" dirty="0">
              <a:solidFill>
                <a:srgbClr val="4F81BD"/>
              </a:solidFill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s-ES_tradnl" dirty="0"/>
              <a:t> </a:t>
            </a:r>
            <a:endParaRPr lang="en-US" dirty="0"/>
          </a:p>
          <a:p>
            <a:pPr>
              <a:defRPr/>
            </a:pPr>
            <a:endParaRPr lang="es-ES_tradnl" dirty="0"/>
          </a:p>
        </p:txBody>
      </p:sp>
      <p:sp>
        <p:nvSpPr>
          <p:cNvPr id="5129" name="8 Rectángulo"/>
          <p:cNvSpPr>
            <a:spLocks noChangeArrowheads="1"/>
          </p:cNvSpPr>
          <p:nvPr/>
        </p:nvSpPr>
        <p:spPr bwMode="auto">
          <a:xfrm>
            <a:off x="611560" y="1414166"/>
            <a:ext cx="7992690" cy="28069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_tradnl" altLang="es-DO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OBJETIVOS DE DESARROLLO SOSTENIBLE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_tradnl" altLang="es-DO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REPUBLICA DOMINICANA</a:t>
            </a:r>
          </a:p>
          <a:p>
            <a:pPr algn="just" eaLnBrk="1" hangingPunct="1">
              <a:spcBef>
                <a:spcPct val="0"/>
              </a:spcBef>
              <a:buNone/>
            </a:pPr>
            <a:endParaRPr lang="es-ES_tradnl" altLang="es-DO" sz="2200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spcBef>
                <a:spcPct val="0"/>
              </a:spcBef>
              <a:buNone/>
            </a:pPr>
            <a:r>
              <a:rPr lang="es-ES_tradnl" altLang="es-DO" sz="2200" dirty="0" smtClean="0">
                <a:latin typeface="Times New Roman" pitchFamily="18" charset="0"/>
                <a:cs typeface="Times New Roman" pitchFamily="18" charset="0"/>
              </a:rPr>
              <a:t>Actualmente, a nivel de seguimiento efectivo los Objetivos de Desarrollo Sostenible se encuentran en un estancamiento debido a que el Decreto que creó la Comisión, estableció como vigencia hasta el 16 de agosto del 2016.</a:t>
            </a:r>
          </a:p>
          <a:p>
            <a:pPr>
              <a:buNone/>
            </a:pPr>
            <a:endParaRPr lang="es-ES_tradnl" altLang="es-DO" sz="22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3046258"/>
      </p:ext>
    </p:extLst>
  </p:cSld>
  <p:clrMapOvr>
    <a:masterClrMapping/>
  </p:clrMapOvr>
  <p:transition xmlns:p14="http://schemas.microsoft.com/office/powerpoint/2010/main">
    <p:wip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395288" y="3429000"/>
            <a:ext cx="8143875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457200" indent="-457200">
              <a:lnSpc>
                <a:spcPts val="1800"/>
              </a:lnSpc>
              <a:buClr>
                <a:srgbClr val="C00000"/>
              </a:buClr>
              <a:buSzPct val="120000"/>
              <a:tabLst>
                <a:tab pos="800100" algn="l"/>
              </a:tabLst>
              <a:defRPr/>
            </a:pPr>
            <a:endParaRPr lang="es-DO" sz="1600" dirty="0">
              <a:latin typeface="Gill Sans MT" pitchFamily="34" charset="0"/>
              <a:ea typeface="Times New Roman" pitchFamily="18" charset="0"/>
              <a:cs typeface="Arial" pitchFamily="34" charset="0"/>
            </a:endParaRPr>
          </a:p>
          <a:p>
            <a:pPr eaLnBrk="0" hangingPunct="0">
              <a:lnSpc>
                <a:spcPts val="1800"/>
              </a:lnSpc>
              <a:buSzPct val="120000"/>
              <a:tabLst>
                <a:tab pos="800100" algn="l"/>
              </a:tabLst>
              <a:defRPr/>
            </a:pPr>
            <a:endParaRPr lang="es-ES" sz="1600" dirty="0">
              <a:latin typeface="Gill Sans MT" pitchFamily="34" charset="0"/>
              <a:cs typeface="+mn-c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258888" y="1268413"/>
            <a:ext cx="6553200" cy="1323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1257300" lvl="2" indent="-457200" fontAlgn="auto">
              <a:spcBef>
                <a:spcPts val="0"/>
              </a:spcBef>
              <a:spcAft>
                <a:spcPts val="0"/>
              </a:spcAft>
              <a:defRPr/>
            </a:pPr>
            <a:endParaRPr lang="es-ES_tradnl" sz="1500" b="1" dirty="0">
              <a:solidFill>
                <a:srgbClr val="4F81BD"/>
              </a:solidFill>
              <a:latin typeface="+mn-lt"/>
              <a:cs typeface="+mn-cs"/>
            </a:endParaRPr>
          </a:p>
          <a:p>
            <a:pPr marL="571500" lvl="2" indent="-571500"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es-DO" sz="1500" dirty="0">
              <a:latin typeface="Times New Roman" pitchFamily="18" charset="0"/>
              <a:cs typeface="Times New Roman" pitchFamily="18" charset="0"/>
            </a:endParaRPr>
          </a:p>
          <a:p>
            <a:pPr marL="534988" lvl="2" indent="-534988" fontAlgn="auto">
              <a:spcBef>
                <a:spcPts val="0"/>
              </a:spcBef>
              <a:spcAft>
                <a:spcPts val="0"/>
              </a:spcAft>
              <a:buFont typeface="+mj-lt"/>
              <a:buAutoNum type="romanUcPeriod"/>
              <a:defRPr/>
            </a:pPr>
            <a:endParaRPr lang="es-DO" sz="1600" dirty="0">
              <a:latin typeface="+mn-lt"/>
              <a:cs typeface="+mn-cs"/>
            </a:endParaRPr>
          </a:p>
          <a:p>
            <a:pPr marL="514350" indent="-51435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DO" sz="1600" b="1" dirty="0">
                <a:latin typeface="+mn-lt"/>
                <a:cs typeface="+mn-cs"/>
              </a:rPr>
              <a:t> </a:t>
            </a:r>
            <a:endParaRPr lang="en-US" sz="1600" b="1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50825" y="1125538"/>
            <a:ext cx="8353425" cy="3426579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 fontAlgn="auto">
              <a:lnSpc>
                <a:spcPts val="26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s-ES_tradnl" sz="2800" b="1" dirty="0">
              <a:solidFill>
                <a:srgbClr val="4F81BD"/>
              </a:solidFill>
              <a:latin typeface="+mn-lt"/>
              <a:cs typeface="+mn-cs"/>
            </a:endParaRPr>
          </a:p>
          <a:p>
            <a:pPr algn="just" fontAlgn="auto">
              <a:lnSpc>
                <a:spcPts val="26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endParaRPr lang="es-ES_tradnl" dirty="0"/>
          </a:p>
          <a:p>
            <a:pPr algn="just" fontAlgn="auto">
              <a:lnSpc>
                <a:spcPts val="26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endParaRPr lang="en-US" dirty="0"/>
          </a:p>
          <a:p>
            <a:pPr algn="ctr" fontAlgn="auto">
              <a:lnSpc>
                <a:spcPts val="26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s-ES_tradnl" sz="3200" b="1" dirty="0"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lnSpc>
                <a:spcPts val="26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s-ES_tradnl" sz="3200" b="1" dirty="0"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lnSpc>
                <a:spcPts val="26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3200" b="1" dirty="0">
                <a:latin typeface="Times New Roman" pitchFamily="18" charset="0"/>
                <a:cs typeface="Times New Roman" pitchFamily="18" charset="0"/>
              </a:rPr>
              <a:t>MUCHAS GRACIAS!!!!!!!</a:t>
            </a:r>
          </a:p>
          <a:p>
            <a:pPr algn="ctr" fontAlgn="auto">
              <a:lnSpc>
                <a:spcPts val="26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s-ES_tradnl" sz="3200" b="1" dirty="0"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lnSpc>
                <a:spcPts val="26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s-ES_tradnl" sz="3200" b="1" dirty="0"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lnSpc>
                <a:spcPts val="26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s-ES_tradnl" sz="3200" b="1" dirty="0"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lnSpc>
                <a:spcPts val="26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s-ES_tradnl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0367775"/>
      </p:ext>
    </p:extLst>
  </p:cSld>
  <p:clrMapOvr>
    <a:masterClrMapping/>
  </p:clrMapOvr>
  <p:transition xmlns:p14="http://schemas.microsoft.com/office/powerpoint/2010/main">
    <p:wip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9"/>
          <p:cNvSpPr txBox="1">
            <a:spLocks noChangeArrowheads="1"/>
          </p:cNvSpPr>
          <p:nvPr/>
        </p:nvSpPr>
        <p:spPr bwMode="auto">
          <a:xfrm>
            <a:off x="357188" y="2204864"/>
            <a:ext cx="8535987" cy="3808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lnSpc>
                <a:spcPts val="5100"/>
              </a:lnSpc>
              <a:spcBef>
                <a:spcPct val="0"/>
              </a:spcBef>
              <a:buFontTx/>
              <a:buNone/>
            </a:pPr>
            <a:r>
              <a:rPr lang="es-ES_tradnl" altLang="es-DO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OBJETIVOS DE DESARROLLO SOSTENIBLE</a:t>
            </a:r>
          </a:p>
          <a:p>
            <a:pPr algn="ctr" eaLnBrk="1" hangingPunct="1">
              <a:lnSpc>
                <a:spcPts val="5100"/>
              </a:lnSpc>
              <a:spcBef>
                <a:spcPct val="0"/>
              </a:spcBef>
              <a:buFontTx/>
              <a:buNone/>
            </a:pPr>
            <a:r>
              <a:rPr lang="es-ES_tradnl" altLang="es-DO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REPUBLICA DOMINICANA</a:t>
            </a:r>
            <a:endParaRPr lang="es-ES_tradnl" altLang="es-DO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lnSpc>
                <a:spcPts val="5100"/>
              </a:lnSpc>
              <a:spcBef>
                <a:spcPct val="0"/>
              </a:spcBef>
              <a:buFontTx/>
              <a:buNone/>
            </a:pPr>
            <a:endParaRPr lang="es-ES_tradnl" altLang="es-DO" sz="1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_tradnl" altLang="es-DO" sz="2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DIRECCIÓN DE AUDITORÍA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s-ES_tradnl" altLang="es-DO" sz="2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_tradnl" altLang="es-DO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LUIS A. PAULINO SANTOS, CPA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s-ES_tradnl" altLang="es-DO" sz="1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s-ES_tradnl" altLang="es-DO" sz="1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s-ES_tradnl" altLang="es-DO" sz="1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s-ES_tradnl" altLang="es-DO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14 </a:t>
            </a:r>
            <a:r>
              <a:rPr lang="es-ES_tradnl" altLang="es-DO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de </a:t>
            </a:r>
            <a:r>
              <a:rPr lang="es-ES_tradnl" altLang="es-DO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Diciembre 2016</a:t>
            </a:r>
            <a:endParaRPr lang="es-ES_tradnl" altLang="es-DO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 flipV="1">
            <a:off x="1619250" y="3789040"/>
            <a:ext cx="5929313" cy="46037"/>
          </a:xfrm>
          <a:prstGeom prst="rect">
            <a:avLst/>
          </a:prstGeom>
          <a:solidFill>
            <a:schemeClr val="tx2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 dirty="0">
              <a:cs typeface="+mn-cs"/>
            </a:endParaRPr>
          </a:p>
        </p:txBody>
      </p:sp>
      <p:sp>
        <p:nvSpPr>
          <p:cNvPr id="2054" name="Rectangle 11"/>
          <p:cNvSpPr>
            <a:spLocks noChangeArrowheads="1"/>
          </p:cNvSpPr>
          <p:nvPr/>
        </p:nvSpPr>
        <p:spPr bwMode="auto">
          <a:xfrm>
            <a:off x="395288" y="44450"/>
            <a:ext cx="1841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tabLst>
                <a:tab pos="2700338" algn="ctr"/>
                <a:tab pos="5400675" algn="r"/>
              </a:tabLst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tabLst>
                <a:tab pos="2700338" algn="ctr"/>
                <a:tab pos="5400675" algn="r"/>
              </a:tabLst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tabLst>
                <a:tab pos="2700338" algn="ctr"/>
                <a:tab pos="5400675" algn="r"/>
              </a:tabLst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tabLst>
                <a:tab pos="2700338" algn="ctr"/>
                <a:tab pos="5400675" algn="r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tabLst>
                <a:tab pos="2700338" algn="ctr"/>
                <a:tab pos="5400675" algn="r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tabLst>
                <a:tab pos="2700338" algn="ctr"/>
                <a:tab pos="5400675" algn="r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tabLst>
                <a:tab pos="2700338" algn="ctr"/>
                <a:tab pos="5400675" algn="r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tabLst>
                <a:tab pos="2700338" algn="ctr"/>
                <a:tab pos="5400675" algn="r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tabLst>
                <a:tab pos="2700338" algn="ctr"/>
                <a:tab pos="5400675" algn="r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s-DO" sz="18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8500922"/>
      </p:ext>
    </p:extLst>
  </p:cSld>
  <p:clrMapOvr>
    <a:masterClrMapping/>
  </p:clrMapOvr>
  <p:transition xmlns:p14="http://schemas.microsoft.com/office/powerpoint/2010/main">
    <p:dissolv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395288" y="3429000"/>
            <a:ext cx="8143875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457200" indent="-457200">
              <a:lnSpc>
                <a:spcPts val="1800"/>
              </a:lnSpc>
              <a:buClr>
                <a:srgbClr val="C00000"/>
              </a:buClr>
              <a:buSzPct val="120000"/>
              <a:tabLst>
                <a:tab pos="800100" algn="l"/>
              </a:tabLst>
              <a:defRPr/>
            </a:pPr>
            <a:endParaRPr lang="es-DO" sz="1600" dirty="0">
              <a:latin typeface="Gill Sans MT" pitchFamily="34" charset="0"/>
              <a:ea typeface="Times New Roman" pitchFamily="18" charset="0"/>
              <a:cs typeface="Arial" pitchFamily="34" charset="0"/>
            </a:endParaRPr>
          </a:p>
          <a:p>
            <a:pPr eaLnBrk="0" hangingPunct="0">
              <a:lnSpc>
                <a:spcPts val="1800"/>
              </a:lnSpc>
              <a:buSzPct val="120000"/>
              <a:tabLst>
                <a:tab pos="800100" algn="l"/>
              </a:tabLst>
              <a:defRPr/>
            </a:pPr>
            <a:endParaRPr lang="es-ES" sz="1600" dirty="0">
              <a:latin typeface="Gill Sans MT" pitchFamily="34" charset="0"/>
              <a:cs typeface="+mn-c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258888" y="1268413"/>
            <a:ext cx="6553200" cy="1323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1257300" lvl="2" indent="-457200" fontAlgn="auto">
              <a:spcBef>
                <a:spcPts val="0"/>
              </a:spcBef>
              <a:spcAft>
                <a:spcPts val="0"/>
              </a:spcAft>
              <a:defRPr/>
            </a:pPr>
            <a:endParaRPr lang="es-ES_tradnl" sz="1500" b="1" dirty="0">
              <a:solidFill>
                <a:srgbClr val="4F81BD"/>
              </a:solidFill>
              <a:latin typeface="+mn-lt"/>
              <a:cs typeface="+mn-cs"/>
            </a:endParaRPr>
          </a:p>
          <a:p>
            <a:pPr marL="571500" lvl="2" indent="-571500"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es-DO" sz="1500" dirty="0">
              <a:latin typeface="Times New Roman" pitchFamily="18" charset="0"/>
              <a:cs typeface="Times New Roman" pitchFamily="18" charset="0"/>
            </a:endParaRPr>
          </a:p>
          <a:p>
            <a:pPr marL="534988" lvl="2" indent="-534988" fontAlgn="auto">
              <a:spcBef>
                <a:spcPts val="0"/>
              </a:spcBef>
              <a:spcAft>
                <a:spcPts val="0"/>
              </a:spcAft>
              <a:buFont typeface="+mj-lt"/>
              <a:buAutoNum type="romanUcPeriod"/>
              <a:defRPr/>
            </a:pPr>
            <a:endParaRPr lang="es-DO" sz="1600" dirty="0">
              <a:latin typeface="+mn-lt"/>
              <a:cs typeface="+mn-cs"/>
            </a:endParaRPr>
          </a:p>
          <a:p>
            <a:pPr marL="514350" indent="-51435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DO" sz="1600" b="1" dirty="0">
                <a:latin typeface="+mn-lt"/>
                <a:cs typeface="+mn-cs"/>
              </a:rPr>
              <a:t> </a:t>
            </a:r>
            <a:endParaRPr lang="en-US" sz="1600" b="1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50825" y="1125538"/>
            <a:ext cx="8353425" cy="979487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marL="0" lvl="2" algn="ctr" fontAlgn="auto">
              <a:lnSpc>
                <a:spcPts val="26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s-ES_tradnl" sz="2800" dirty="0">
              <a:solidFill>
                <a:srgbClr val="4F81BD"/>
              </a:solidFill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s-ES_tradnl" dirty="0"/>
              <a:t> </a:t>
            </a:r>
            <a:endParaRPr lang="en-US" dirty="0"/>
          </a:p>
          <a:p>
            <a:pPr>
              <a:defRPr/>
            </a:pPr>
            <a:endParaRPr lang="es-ES_tradnl" dirty="0"/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 rotWithShape="1">
          <a:blip r:embed="rId3"/>
          <a:srcRect l="16241" t="16532" r="16241" b="16532"/>
          <a:stretch/>
        </p:blipFill>
        <p:spPr>
          <a:xfrm>
            <a:off x="395536" y="1445829"/>
            <a:ext cx="8208912" cy="4575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2302062"/>
      </p:ext>
    </p:extLst>
  </p:cSld>
  <p:clrMapOvr>
    <a:masterClrMapping/>
  </p:clrMapOvr>
  <p:transition xmlns:p14="http://schemas.microsoft.com/office/powerpoint/2010/main">
    <p:wip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395288" y="3429000"/>
            <a:ext cx="8143875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457200" indent="-457200">
              <a:lnSpc>
                <a:spcPts val="1800"/>
              </a:lnSpc>
              <a:buClr>
                <a:srgbClr val="C00000"/>
              </a:buClr>
              <a:buSzPct val="120000"/>
              <a:tabLst>
                <a:tab pos="800100" algn="l"/>
              </a:tabLst>
              <a:defRPr/>
            </a:pPr>
            <a:endParaRPr lang="es-DO" sz="1600" dirty="0">
              <a:latin typeface="Gill Sans MT" pitchFamily="34" charset="0"/>
              <a:ea typeface="Times New Roman" pitchFamily="18" charset="0"/>
              <a:cs typeface="Arial" pitchFamily="34" charset="0"/>
            </a:endParaRPr>
          </a:p>
          <a:p>
            <a:pPr eaLnBrk="0" hangingPunct="0">
              <a:lnSpc>
                <a:spcPts val="1800"/>
              </a:lnSpc>
              <a:buSzPct val="120000"/>
              <a:tabLst>
                <a:tab pos="800100" algn="l"/>
              </a:tabLst>
              <a:defRPr/>
            </a:pPr>
            <a:endParaRPr lang="es-ES" sz="1600" dirty="0">
              <a:latin typeface="Gill Sans MT" pitchFamily="34" charset="0"/>
              <a:cs typeface="+mn-c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95288" y="1268413"/>
            <a:ext cx="8353176" cy="13239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57300" lvl="2" indent="-457200" fontAlgn="auto">
              <a:spcBef>
                <a:spcPts val="0"/>
              </a:spcBef>
              <a:spcAft>
                <a:spcPts val="0"/>
              </a:spcAft>
              <a:defRPr/>
            </a:pPr>
            <a:endParaRPr lang="es-ES_tradnl" sz="1500" b="1" dirty="0">
              <a:solidFill>
                <a:srgbClr val="4F81BD"/>
              </a:solidFill>
              <a:latin typeface="+mn-lt"/>
              <a:cs typeface="+mn-cs"/>
            </a:endParaRPr>
          </a:p>
          <a:p>
            <a:pPr marL="571500" lvl="2" indent="-571500"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es-DO" sz="1500" dirty="0">
              <a:latin typeface="Times New Roman" pitchFamily="18" charset="0"/>
              <a:cs typeface="Times New Roman" pitchFamily="18" charset="0"/>
            </a:endParaRPr>
          </a:p>
          <a:p>
            <a:pPr marL="534988" lvl="2" indent="-534988" fontAlgn="auto">
              <a:spcBef>
                <a:spcPts val="0"/>
              </a:spcBef>
              <a:spcAft>
                <a:spcPts val="0"/>
              </a:spcAft>
              <a:buFont typeface="+mj-lt"/>
              <a:buAutoNum type="romanUcPeriod"/>
              <a:defRPr/>
            </a:pPr>
            <a:endParaRPr lang="es-DO" sz="1600" dirty="0">
              <a:latin typeface="+mn-lt"/>
              <a:cs typeface="+mn-cs"/>
            </a:endParaRPr>
          </a:p>
          <a:p>
            <a:pPr marL="514350" indent="-51435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DO" sz="1600" b="1" dirty="0">
                <a:latin typeface="+mn-lt"/>
                <a:cs typeface="+mn-cs"/>
              </a:rPr>
              <a:t> </a:t>
            </a:r>
            <a:endParaRPr lang="en-US" sz="1600" b="1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50825" y="1125538"/>
            <a:ext cx="8353425" cy="979487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marL="0" lvl="2" algn="ctr" fontAlgn="auto">
              <a:lnSpc>
                <a:spcPts val="26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s-ES_tradnl" sz="2800" dirty="0">
              <a:solidFill>
                <a:srgbClr val="4F81BD"/>
              </a:solidFill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s-ES_tradnl" dirty="0"/>
              <a:t> </a:t>
            </a:r>
            <a:endParaRPr lang="en-US" dirty="0"/>
          </a:p>
          <a:p>
            <a:pPr>
              <a:defRPr/>
            </a:pPr>
            <a:endParaRPr lang="es-ES_tradnl" dirty="0"/>
          </a:p>
        </p:txBody>
      </p:sp>
      <p:sp>
        <p:nvSpPr>
          <p:cNvPr id="5129" name="8 Rectángulo"/>
          <p:cNvSpPr>
            <a:spLocks noChangeArrowheads="1"/>
          </p:cNvSpPr>
          <p:nvPr/>
        </p:nvSpPr>
        <p:spPr bwMode="auto">
          <a:xfrm>
            <a:off x="611560" y="1304925"/>
            <a:ext cx="7992690" cy="477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_tradnl" altLang="es-DO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OBJETIVOS DE DESARROLLO SOSTENIBLE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_tradnl" altLang="es-DO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REPUBLICA DOMINICANA</a:t>
            </a:r>
          </a:p>
          <a:p>
            <a:pPr algn="just" eaLnBrk="1" hangingPunct="1">
              <a:spcBef>
                <a:spcPct val="0"/>
              </a:spcBef>
              <a:buNone/>
            </a:pPr>
            <a:endParaRPr lang="es-ES_tradnl" altLang="es-DO" sz="2200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spcBef>
                <a:spcPct val="0"/>
              </a:spcBef>
              <a:buNone/>
            </a:pPr>
            <a:r>
              <a:rPr lang="es-ES_tradnl" altLang="es-DO" sz="2200" dirty="0" smtClean="0">
                <a:latin typeface="Times New Roman" pitchFamily="18" charset="0"/>
                <a:cs typeface="Times New Roman" pitchFamily="18" charset="0"/>
              </a:rPr>
              <a:t>En nuestro caso, en Santo Domingo, mediante un </a:t>
            </a:r>
            <a:r>
              <a:rPr lang="es-ES_tradnl" altLang="es-DO" sz="2200" dirty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s-ES_tradnl" altLang="es-DO" sz="2200" dirty="0" smtClean="0">
                <a:latin typeface="Times New Roman" pitchFamily="18" charset="0"/>
                <a:cs typeface="Times New Roman" pitchFamily="18" charset="0"/>
              </a:rPr>
              <a:t>ecreto Presidencial en fecha 22 de febrero 2016 se creó la Comisión Interinstitucional de Alto Nivel para el Desarrollo Sostenible.</a:t>
            </a:r>
          </a:p>
          <a:p>
            <a:pPr algn="just" eaLnBrk="1" hangingPunct="1">
              <a:spcBef>
                <a:spcPct val="0"/>
              </a:spcBef>
              <a:buNone/>
            </a:pPr>
            <a:endParaRPr lang="es-ES_tradnl" altLang="es-DO" sz="2200" dirty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spcBef>
                <a:spcPct val="0"/>
              </a:spcBef>
              <a:buNone/>
            </a:pPr>
            <a:r>
              <a:rPr lang="es-ES_tradnl" altLang="es-DO" sz="2200" dirty="0" smtClean="0">
                <a:latin typeface="Times New Roman" pitchFamily="18" charset="0"/>
                <a:cs typeface="Times New Roman" pitchFamily="18" charset="0"/>
              </a:rPr>
              <a:t>Con la finalidad de trazar la ruta para una efectiva implementación de la Agenda para el Desarrollo Sostenible; de manera que las entidades con rectoría o ejecutoras de políticas publicas, en los ámbitos correspondientes, establezcan las vías de implementación de la Agenda 2030, en consonancia con la Estrategia Nacional de Desarrollo de la Republica Dominicana.  </a:t>
            </a:r>
          </a:p>
          <a:p>
            <a:pPr algn="just" eaLnBrk="1" hangingPunct="1">
              <a:spcBef>
                <a:spcPct val="0"/>
              </a:spcBef>
              <a:buNone/>
            </a:pPr>
            <a:r>
              <a:rPr lang="es-ES_tradnl" altLang="es-DO" sz="22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78470726"/>
      </p:ext>
    </p:extLst>
  </p:cSld>
  <p:clrMapOvr>
    <a:masterClrMapping/>
  </p:clrMapOvr>
  <p:transition xmlns:p14="http://schemas.microsoft.com/office/powerpoint/2010/main">
    <p:wip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395288" y="3429000"/>
            <a:ext cx="8143875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457200" indent="-457200">
              <a:lnSpc>
                <a:spcPts val="1800"/>
              </a:lnSpc>
              <a:buClr>
                <a:srgbClr val="C00000"/>
              </a:buClr>
              <a:buSzPct val="120000"/>
              <a:tabLst>
                <a:tab pos="800100" algn="l"/>
              </a:tabLst>
              <a:defRPr/>
            </a:pPr>
            <a:endParaRPr lang="es-DO" sz="1600" dirty="0">
              <a:latin typeface="Gill Sans MT" pitchFamily="34" charset="0"/>
              <a:ea typeface="Times New Roman" pitchFamily="18" charset="0"/>
              <a:cs typeface="Arial" pitchFamily="34" charset="0"/>
            </a:endParaRPr>
          </a:p>
          <a:p>
            <a:pPr eaLnBrk="0" hangingPunct="0">
              <a:lnSpc>
                <a:spcPts val="1800"/>
              </a:lnSpc>
              <a:buSzPct val="120000"/>
              <a:tabLst>
                <a:tab pos="800100" algn="l"/>
              </a:tabLst>
              <a:defRPr/>
            </a:pPr>
            <a:endParaRPr lang="es-ES" sz="1600" dirty="0">
              <a:latin typeface="Gill Sans MT" pitchFamily="34" charset="0"/>
              <a:cs typeface="+mn-c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95288" y="1268413"/>
            <a:ext cx="8353176" cy="13239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57300" lvl="2" indent="-457200" fontAlgn="auto">
              <a:spcBef>
                <a:spcPts val="0"/>
              </a:spcBef>
              <a:spcAft>
                <a:spcPts val="0"/>
              </a:spcAft>
              <a:defRPr/>
            </a:pPr>
            <a:endParaRPr lang="es-ES_tradnl" sz="1500" b="1" dirty="0">
              <a:solidFill>
                <a:srgbClr val="4F81BD"/>
              </a:solidFill>
              <a:latin typeface="+mn-lt"/>
              <a:cs typeface="+mn-cs"/>
            </a:endParaRPr>
          </a:p>
          <a:p>
            <a:pPr marL="571500" lvl="2" indent="-571500"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es-DO" sz="1500" dirty="0">
              <a:latin typeface="Times New Roman" pitchFamily="18" charset="0"/>
              <a:cs typeface="Times New Roman" pitchFamily="18" charset="0"/>
            </a:endParaRPr>
          </a:p>
          <a:p>
            <a:pPr marL="534988" lvl="2" indent="-534988" fontAlgn="auto">
              <a:spcBef>
                <a:spcPts val="0"/>
              </a:spcBef>
              <a:spcAft>
                <a:spcPts val="0"/>
              </a:spcAft>
              <a:buFont typeface="+mj-lt"/>
              <a:buAutoNum type="romanUcPeriod"/>
              <a:defRPr/>
            </a:pPr>
            <a:endParaRPr lang="es-DO" sz="1600" dirty="0">
              <a:latin typeface="+mn-lt"/>
              <a:cs typeface="+mn-cs"/>
            </a:endParaRPr>
          </a:p>
          <a:p>
            <a:pPr marL="514350" indent="-51435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DO" sz="1600" b="1" dirty="0">
                <a:latin typeface="+mn-lt"/>
                <a:cs typeface="+mn-cs"/>
              </a:rPr>
              <a:t> </a:t>
            </a:r>
            <a:endParaRPr lang="en-US" sz="1600" b="1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50825" y="1125538"/>
            <a:ext cx="8353425" cy="979487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marL="0" lvl="2" algn="ctr" fontAlgn="auto">
              <a:lnSpc>
                <a:spcPts val="26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s-ES_tradnl" sz="2800" dirty="0">
              <a:solidFill>
                <a:srgbClr val="4F81BD"/>
              </a:solidFill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s-ES_tradnl" dirty="0"/>
              <a:t> </a:t>
            </a:r>
            <a:endParaRPr lang="en-US" dirty="0"/>
          </a:p>
          <a:p>
            <a:pPr>
              <a:defRPr/>
            </a:pPr>
            <a:endParaRPr lang="es-ES_tradnl" dirty="0"/>
          </a:p>
        </p:txBody>
      </p:sp>
      <p:sp>
        <p:nvSpPr>
          <p:cNvPr id="5129" name="8 Rectángulo"/>
          <p:cNvSpPr>
            <a:spLocks noChangeArrowheads="1"/>
          </p:cNvSpPr>
          <p:nvPr/>
        </p:nvSpPr>
        <p:spPr bwMode="auto">
          <a:xfrm>
            <a:off x="611560" y="1309836"/>
            <a:ext cx="7992690" cy="66556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_tradnl" altLang="es-DO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OBJETIVOS DE DESARROLLO SOSTENIBLE</a:t>
            </a:r>
          </a:p>
          <a:p>
            <a:pPr algn="just" eaLnBrk="1" hangingPunct="1">
              <a:spcBef>
                <a:spcPct val="0"/>
              </a:spcBef>
              <a:buNone/>
            </a:pPr>
            <a:endParaRPr lang="es-ES_tradnl" altLang="es-DO" sz="1000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spcBef>
                <a:spcPct val="0"/>
              </a:spcBef>
              <a:buNone/>
            </a:pPr>
            <a:r>
              <a:rPr lang="es-ES_tradnl" altLang="es-DO" sz="2200" dirty="0" smtClean="0">
                <a:latin typeface="Times New Roman" pitchFamily="18" charset="0"/>
                <a:cs typeface="Times New Roman" pitchFamily="18" charset="0"/>
              </a:rPr>
              <a:t>Esta Comisión para el Desarrollo Sostenible esta compuesta por:</a:t>
            </a:r>
          </a:p>
          <a:p>
            <a:pPr algn="just" eaLnBrk="1" hangingPunct="1">
              <a:spcBef>
                <a:spcPct val="0"/>
              </a:spcBef>
              <a:buNone/>
            </a:pPr>
            <a:r>
              <a:rPr lang="es-ES_tradnl" altLang="es-DO" sz="22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342900" indent="-342900" algn="just" eaLnBrk="1" hangingPunct="1">
              <a:spcBef>
                <a:spcPct val="0"/>
              </a:spcBef>
            </a:pPr>
            <a:r>
              <a:rPr lang="es-ES_tradnl" altLang="es-DO" sz="2200" dirty="0" smtClean="0">
                <a:latin typeface="Times New Roman" pitchFamily="18" charset="0"/>
                <a:cs typeface="Times New Roman" pitchFamily="18" charset="0"/>
              </a:rPr>
              <a:t>Ministerio de Economía, planificación y Desarrollo (coordinador)</a:t>
            </a:r>
          </a:p>
          <a:p>
            <a:pPr marL="342900" indent="-342900" algn="just" eaLnBrk="1" hangingPunct="1">
              <a:spcBef>
                <a:spcPct val="0"/>
              </a:spcBef>
            </a:pPr>
            <a:r>
              <a:rPr lang="es-ES_tradnl" altLang="es-DO" sz="2200" dirty="0" smtClean="0">
                <a:latin typeface="Times New Roman" pitchFamily="18" charset="0"/>
                <a:cs typeface="Times New Roman" pitchFamily="18" charset="0"/>
              </a:rPr>
              <a:t>Ministerio de la Presidencia</a:t>
            </a:r>
          </a:p>
          <a:p>
            <a:pPr marL="342900" indent="-342900" algn="just" eaLnBrk="1" hangingPunct="1">
              <a:spcBef>
                <a:spcPct val="0"/>
              </a:spcBef>
            </a:pPr>
            <a:r>
              <a:rPr lang="es-ES_tradnl" altLang="es-DO" sz="2200" dirty="0" smtClean="0">
                <a:latin typeface="Times New Roman" pitchFamily="18" charset="0"/>
                <a:cs typeface="Times New Roman" pitchFamily="18" charset="0"/>
              </a:rPr>
              <a:t>Ministerio de Relaciones Exteriores</a:t>
            </a:r>
          </a:p>
          <a:p>
            <a:pPr marL="342900" indent="-342900" algn="just" eaLnBrk="1" hangingPunct="1">
              <a:spcBef>
                <a:spcPct val="0"/>
              </a:spcBef>
            </a:pPr>
            <a:r>
              <a:rPr lang="es-ES_tradnl" altLang="es-DO" sz="2200" dirty="0" smtClean="0">
                <a:latin typeface="Times New Roman" pitchFamily="18" charset="0"/>
                <a:cs typeface="Times New Roman" pitchFamily="18" charset="0"/>
              </a:rPr>
              <a:t>Ministerio de Hacienda y Crédito Público</a:t>
            </a:r>
          </a:p>
          <a:p>
            <a:pPr marL="342900" indent="-342900" algn="just" eaLnBrk="1" hangingPunct="1">
              <a:spcBef>
                <a:spcPct val="0"/>
              </a:spcBef>
            </a:pPr>
            <a:r>
              <a:rPr lang="es-ES_tradnl" altLang="es-DO" sz="2200" dirty="0" smtClean="0">
                <a:latin typeface="Times New Roman" pitchFamily="18" charset="0"/>
                <a:cs typeface="Times New Roman" pitchFamily="18" charset="0"/>
              </a:rPr>
              <a:t>Ministerio de Medio Ambiente</a:t>
            </a:r>
          </a:p>
          <a:p>
            <a:pPr marL="342900" indent="-342900" algn="just" eaLnBrk="1" hangingPunct="1">
              <a:spcBef>
                <a:spcPct val="0"/>
              </a:spcBef>
            </a:pPr>
            <a:r>
              <a:rPr lang="es-ES_tradnl" altLang="es-DO" sz="2200" dirty="0" smtClean="0">
                <a:latin typeface="Times New Roman" pitchFamily="18" charset="0"/>
                <a:cs typeface="Times New Roman" pitchFamily="18" charset="0"/>
              </a:rPr>
              <a:t>Ministerios de agricultura</a:t>
            </a:r>
          </a:p>
          <a:p>
            <a:pPr marL="342900" indent="-342900" algn="just" eaLnBrk="1" hangingPunct="1">
              <a:spcBef>
                <a:spcPct val="0"/>
              </a:spcBef>
            </a:pPr>
            <a:r>
              <a:rPr lang="es-ES_tradnl" altLang="es-DO" sz="2200" dirty="0" smtClean="0">
                <a:latin typeface="Times New Roman" pitchFamily="18" charset="0"/>
                <a:cs typeface="Times New Roman" pitchFamily="18" charset="0"/>
              </a:rPr>
              <a:t>Ministerio de Industria y Comercio</a:t>
            </a:r>
          </a:p>
          <a:p>
            <a:pPr marL="342900" indent="-342900" algn="just" eaLnBrk="1" hangingPunct="1">
              <a:spcBef>
                <a:spcPct val="0"/>
              </a:spcBef>
            </a:pPr>
            <a:r>
              <a:rPr lang="es-ES_tradnl" altLang="es-DO" sz="2200" dirty="0" smtClean="0">
                <a:latin typeface="Times New Roman" pitchFamily="18" charset="0"/>
                <a:cs typeface="Times New Roman" pitchFamily="18" charset="0"/>
              </a:rPr>
              <a:t>Ministerio de Energía y Minas</a:t>
            </a:r>
          </a:p>
          <a:p>
            <a:pPr marL="342900" indent="-342900" algn="just" eaLnBrk="1" hangingPunct="1">
              <a:spcBef>
                <a:spcPct val="0"/>
              </a:spcBef>
            </a:pPr>
            <a:r>
              <a:rPr lang="es-ES_tradnl" altLang="es-DO" sz="2200" dirty="0" smtClean="0">
                <a:latin typeface="Times New Roman" pitchFamily="18" charset="0"/>
                <a:cs typeface="Times New Roman" pitchFamily="18" charset="0"/>
              </a:rPr>
              <a:t>Gabinete de Políticas Sociales</a:t>
            </a:r>
          </a:p>
          <a:p>
            <a:pPr marL="342900" indent="-342900" algn="just" eaLnBrk="1" hangingPunct="1">
              <a:spcBef>
                <a:spcPct val="0"/>
              </a:spcBef>
            </a:pPr>
            <a:r>
              <a:rPr lang="es-ES_tradnl" altLang="es-DO" sz="2200" dirty="0" smtClean="0">
                <a:latin typeface="Times New Roman" pitchFamily="18" charset="0"/>
                <a:cs typeface="Times New Roman" pitchFamily="18" charset="0"/>
              </a:rPr>
              <a:t>Oficina Nacional de Estadísticas</a:t>
            </a:r>
          </a:p>
          <a:p>
            <a:pPr marL="342900" indent="-342900" algn="just" eaLnBrk="1" hangingPunct="1">
              <a:spcBef>
                <a:spcPct val="0"/>
              </a:spcBef>
            </a:pPr>
            <a:r>
              <a:rPr lang="es-ES_tradnl" altLang="es-DO" sz="2200" dirty="0" smtClean="0">
                <a:latin typeface="Times New Roman" pitchFamily="18" charset="0"/>
                <a:cs typeface="Times New Roman" pitchFamily="18" charset="0"/>
              </a:rPr>
              <a:t>Consejo Nacional del Cambio Climático</a:t>
            </a:r>
          </a:p>
          <a:p>
            <a:pPr marL="342900" indent="-342900" algn="just" eaLnBrk="1" hangingPunct="1">
              <a:spcBef>
                <a:spcPct val="0"/>
              </a:spcBef>
            </a:pPr>
            <a:r>
              <a:rPr lang="es-ES_tradnl" altLang="es-DO" sz="2200" dirty="0" smtClean="0">
                <a:latin typeface="Times New Roman" pitchFamily="18" charset="0"/>
                <a:cs typeface="Times New Roman" pitchFamily="18" charset="0"/>
              </a:rPr>
              <a:t>Tres representantes de la Sociedad Civil</a:t>
            </a:r>
          </a:p>
          <a:p>
            <a:pPr marL="342900" indent="-342900" algn="just" eaLnBrk="1" hangingPunct="1">
              <a:spcBef>
                <a:spcPct val="0"/>
              </a:spcBef>
            </a:pPr>
            <a:endParaRPr lang="es-ES_tradnl" altLang="es-DO" sz="22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 eaLnBrk="1" hangingPunct="1">
              <a:spcBef>
                <a:spcPct val="0"/>
              </a:spcBef>
            </a:pPr>
            <a:endParaRPr lang="es-ES_tradnl" altLang="es-DO" sz="22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 eaLnBrk="1" hangingPunct="1">
              <a:spcBef>
                <a:spcPct val="0"/>
              </a:spcBef>
            </a:pPr>
            <a:endParaRPr lang="es-ES_tradnl" altLang="es-DO" sz="2200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spcBef>
                <a:spcPct val="0"/>
              </a:spcBef>
              <a:buNone/>
            </a:pPr>
            <a:r>
              <a:rPr lang="es-ES_tradnl" altLang="es-DO" sz="2200" dirty="0" smtClean="0">
                <a:latin typeface="Times New Roman" pitchFamily="18" charset="0"/>
                <a:cs typeface="Times New Roman" pitchFamily="18" charset="0"/>
              </a:rPr>
              <a:t>de n nuestro caso, en Santo Domingo, mediante un </a:t>
            </a:r>
            <a:r>
              <a:rPr lang="es-ES_tradnl" altLang="es-DO" sz="2200" dirty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s-ES_tradnl" altLang="es-DO" sz="2200" dirty="0" smtClean="0">
                <a:latin typeface="Times New Roman" pitchFamily="18" charset="0"/>
                <a:cs typeface="Times New Roman" pitchFamily="18" charset="0"/>
              </a:rPr>
              <a:t>ecreto Pre</a:t>
            </a:r>
          </a:p>
        </p:txBody>
      </p:sp>
    </p:spTree>
    <p:extLst>
      <p:ext uri="{BB962C8B-B14F-4D97-AF65-F5344CB8AC3E}">
        <p14:creationId xmlns:p14="http://schemas.microsoft.com/office/powerpoint/2010/main" val="1476759352"/>
      </p:ext>
    </p:extLst>
  </p:cSld>
  <p:clrMapOvr>
    <a:masterClrMapping/>
  </p:clrMapOvr>
  <p:transition xmlns:p14="http://schemas.microsoft.com/office/powerpoint/2010/main">
    <p:wip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395288" y="3429000"/>
            <a:ext cx="8143875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457200" indent="-457200">
              <a:lnSpc>
                <a:spcPts val="1800"/>
              </a:lnSpc>
              <a:buClr>
                <a:srgbClr val="C00000"/>
              </a:buClr>
              <a:buSzPct val="120000"/>
              <a:tabLst>
                <a:tab pos="800100" algn="l"/>
              </a:tabLst>
              <a:defRPr/>
            </a:pPr>
            <a:endParaRPr lang="es-DO" sz="1600" dirty="0">
              <a:latin typeface="Gill Sans MT" pitchFamily="34" charset="0"/>
              <a:ea typeface="Times New Roman" pitchFamily="18" charset="0"/>
              <a:cs typeface="Arial" pitchFamily="34" charset="0"/>
            </a:endParaRPr>
          </a:p>
          <a:p>
            <a:pPr eaLnBrk="0" hangingPunct="0">
              <a:lnSpc>
                <a:spcPts val="1800"/>
              </a:lnSpc>
              <a:buSzPct val="120000"/>
              <a:tabLst>
                <a:tab pos="800100" algn="l"/>
              </a:tabLst>
              <a:defRPr/>
            </a:pPr>
            <a:endParaRPr lang="es-ES" sz="1600" dirty="0">
              <a:latin typeface="Gill Sans MT" pitchFamily="34" charset="0"/>
              <a:cs typeface="+mn-c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95288" y="1268413"/>
            <a:ext cx="8353176" cy="13239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57300" lvl="2" indent="-457200" fontAlgn="auto">
              <a:spcBef>
                <a:spcPts val="0"/>
              </a:spcBef>
              <a:spcAft>
                <a:spcPts val="0"/>
              </a:spcAft>
              <a:defRPr/>
            </a:pPr>
            <a:endParaRPr lang="es-ES_tradnl" sz="1500" b="1" dirty="0">
              <a:solidFill>
                <a:srgbClr val="4F81BD"/>
              </a:solidFill>
              <a:latin typeface="+mn-lt"/>
              <a:cs typeface="+mn-cs"/>
            </a:endParaRPr>
          </a:p>
          <a:p>
            <a:pPr marL="571500" lvl="2" indent="-571500"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es-DO" sz="1500" dirty="0">
              <a:latin typeface="Times New Roman" pitchFamily="18" charset="0"/>
              <a:cs typeface="Times New Roman" pitchFamily="18" charset="0"/>
            </a:endParaRPr>
          </a:p>
          <a:p>
            <a:pPr marL="534988" lvl="2" indent="-534988" fontAlgn="auto">
              <a:spcBef>
                <a:spcPts val="0"/>
              </a:spcBef>
              <a:spcAft>
                <a:spcPts val="0"/>
              </a:spcAft>
              <a:buFont typeface="+mj-lt"/>
              <a:buAutoNum type="romanUcPeriod"/>
              <a:defRPr/>
            </a:pPr>
            <a:endParaRPr lang="es-DO" sz="1600" dirty="0">
              <a:latin typeface="+mn-lt"/>
              <a:cs typeface="+mn-cs"/>
            </a:endParaRPr>
          </a:p>
          <a:p>
            <a:pPr marL="514350" indent="-51435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DO" sz="1600" b="1" dirty="0">
                <a:latin typeface="+mn-lt"/>
                <a:cs typeface="+mn-cs"/>
              </a:rPr>
              <a:t> </a:t>
            </a:r>
            <a:endParaRPr lang="en-US" sz="1600" b="1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50825" y="1125538"/>
            <a:ext cx="8353425" cy="979487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marL="0" lvl="2" algn="ctr" fontAlgn="auto">
              <a:lnSpc>
                <a:spcPts val="26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s-ES_tradnl" sz="2800" dirty="0">
              <a:solidFill>
                <a:srgbClr val="4F81BD"/>
              </a:solidFill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s-ES_tradnl" dirty="0"/>
              <a:t> </a:t>
            </a:r>
            <a:endParaRPr lang="en-US" dirty="0"/>
          </a:p>
          <a:p>
            <a:pPr>
              <a:defRPr/>
            </a:pPr>
            <a:endParaRPr lang="es-ES_tradnl" dirty="0"/>
          </a:p>
        </p:txBody>
      </p:sp>
      <p:sp>
        <p:nvSpPr>
          <p:cNvPr id="5129" name="8 Rectángulo"/>
          <p:cNvSpPr>
            <a:spLocks noChangeArrowheads="1"/>
          </p:cNvSpPr>
          <p:nvPr/>
        </p:nvSpPr>
        <p:spPr bwMode="auto">
          <a:xfrm>
            <a:off x="611560" y="1304925"/>
            <a:ext cx="7992690" cy="432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_tradnl" altLang="es-DO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OBJETIVOS DE DESARROLLO SOSTENIBLE</a:t>
            </a:r>
          </a:p>
          <a:p>
            <a:pPr algn="just" eaLnBrk="1" hangingPunct="1">
              <a:spcBef>
                <a:spcPct val="0"/>
              </a:spcBef>
              <a:buNone/>
            </a:pPr>
            <a:endParaRPr lang="es-ES_tradnl" altLang="es-DO" sz="2200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spcBef>
                <a:spcPct val="0"/>
              </a:spcBef>
              <a:buNone/>
            </a:pPr>
            <a:r>
              <a:rPr lang="es-ES_tradnl" altLang="es-DO" sz="2200" dirty="0" smtClean="0">
                <a:latin typeface="Times New Roman" pitchFamily="18" charset="0"/>
                <a:cs typeface="Times New Roman" pitchFamily="18" charset="0"/>
              </a:rPr>
              <a:t>FUNCIONES </a:t>
            </a:r>
          </a:p>
          <a:p>
            <a:pPr algn="just"/>
            <a:r>
              <a:rPr lang="es-DO" sz="2200" dirty="0"/>
              <a:t>Instruir y coordinar, a escala nacional, la implementación de la Agenda 2030 para </a:t>
            </a:r>
            <a:r>
              <a:rPr lang="es-DO" sz="2200" dirty="0" smtClean="0"/>
              <a:t>el Desarrollo Sostenible.</a:t>
            </a:r>
            <a:endParaRPr lang="es-DO" sz="2200" dirty="0"/>
          </a:p>
          <a:p>
            <a:pPr algn="just"/>
            <a:r>
              <a:rPr lang="es-DO" sz="2200" dirty="0" smtClean="0"/>
              <a:t>Instruir </a:t>
            </a:r>
            <a:r>
              <a:rPr lang="es-DO" sz="2200" dirty="0"/>
              <a:t>a las entidades públicas, </a:t>
            </a:r>
            <a:r>
              <a:rPr lang="es-DO" sz="2200" dirty="0" smtClean="0"/>
              <a:t>con razonable </a:t>
            </a:r>
            <a:r>
              <a:rPr lang="es-DO" sz="2200" dirty="0"/>
              <a:t>gradualidad, los 17 Objetivos y las 169 metas de la Agenda 2030 para </a:t>
            </a:r>
            <a:r>
              <a:rPr lang="es-DO" sz="2200" dirty="0" smtClean="0"/>
              <a:t>el Desarrollo Sostenible.</a:t>
            </a:r>
            <a:endParaRPr lang="es-DO" sz="2200" dirty="0"/>
          </a:p>
          <a:p>
            <a:pPr algn="just"/>
            <a:r>
              <a:rPr lang="es-DO" sz="2200" dirty="0" smtClean="0"/>
              <a:t>Identificar </a:t>
            </a:r>
            <a:r>
              <a:rPr lang="es-DO" sz="2200" dirty="0"/>
              <a:t>los sectores públicos y privados con responsabilidades intersectoriales, </a:t>
            </a:r>
            <a:r>
              <a:rPr lang="es-DO" sz="2200" dirty="0" smtClean="0"/>
              <a:t>con fines </a:t>
            </a:r>
            <a:r>
              <a:rPr lang="es-DO" sz="2200" dirty="0"/>
              <a:t>de propiciar sinergias y contribuir al cumplimiento de las diferentes </a:t>
            </a:r>
            <a:r>
              <a:rPr lang="es-DO" sz="2200" dirty="0" smtClean="0"/>
              <a:t>metas consignadas </a:t>
            </a:r>
            <a:r>
              <a:rPr lang="es-DO" sz="2200" dirty="0"/>
              <a:t>en la Agenda 2030 para el Desarrollo Sostenible</a:t>
            </a:r>
            <a:r>
              <a:rPr lang="es-DO" sz="2200" dirty="0" smtClean="0"/>
              <a:t>.</a:t>
            </a:r>
            <a:endParaRPr lang="es-DO" sz="2200" dirty="0"/>
          </a:p>
        </p:txBody>
      </p:sp>
    </p:spTree>
    <p:extLst>
      <p:ext uri="{BB962C8B-B14F-4D97-AF65-F5344CB8AC3E}">
        <p14:creationId xmlns:p14="http://schemas.microsoft.com/office/powerpoint/2010/main" val="3674304737"/>
      </p:ext>
    </p:extLst>
  </p:cSld>
  <p:clrMapOvr>
    <a:masterClrMapping/>
  </p:clrMapOvr>
  <p:transition xmlns:p14="http://schemas.microsoft.com/office/powerpoint/2010/main">
    <p:wip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395288" y="3429000"/>
            <a:ext cx="8143875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457200" indent="-457200">
              <a:lnSpc>
                <a:spcPts val="1800"/>
              </a:lnSpc>
              <a:buClr>
                <a:srgbClr val="C00000"/>
              </a:buClr>
              <a:buSzPct val="120000"/>
              <a:tabLst>
                <a:tab pos="800100" algn="l"/>
              </a:tabLst>
              <a:defRPr/>
            </a:pPr>
            <a:endParaRPr lang="es-DO" sz="1600" dirty="0">
              <a:latin typeface="Gill Sans MT" pitchFamily="34" charset="0"/>
              <a:ea typeface="Times New Roman" pitchFamily="18" charset="0"/>
              <a:cs typeface="Arial" pitchFamily="34" charset="0"/>
            </a:endParaRPr>
          </a:p>
          <a:p>
            <a:pPr eaLnBrk="0" hangingPunct="0">
              <a:lnSpc>
                <a:spcPts val="1800"/>
              </a:lnSpc>
              <a:buSzPct val="120000"/>
              <a:tabLst>
                <a:tab pos="800100" algn="l"/>
              </a:tabLst>
              <a:defRPr/>
            </a:pPr>
            <a:endParaRPr lang="es-ES" sz="1600" dirty="0">
              <a:latin typeface="Gill Sans MT" pitchFamily="34" charset="0"/>
              <a:cs typeface="+mn-c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95288" y="1268413"/>
            <a:ext cx="8353176" cy="13239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57300" lvl="2" indent="-457200" fontAlgn="auto">
              <a:spcBef>
                <a:spcPts val="0"/>
              </a:spcBef>
              <a:spcAft>
                <a:spcPts val="0"/>
              </a:spcAft>
              <a:defRPr/>
            </a:pPr>
            <a:endParaRPr lang="es-ES_tradnl" sz="1500" b="1" dirty="0">
              <a:solidFill>
                <a:srgbClr val="4F81BD"/>
              </a:solidFill>
              <a:latin typeface="+mn-lt"/>
              <a:cs typeface="+mn-cs"/>
            </a:endParaRPr>
          </a:p>
          <a:p>
            <a:pPr marL="571500" lvl="2" indent="-571500"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es-DO" sz="1500" dirty="0">
              <a:latin typeface="Times New Roman" pitchFamily="18" charset="0"/>
              <a:cs typeface="Times New Roman" pitchFamily="18" charset="0"/>
            </a:endParaRPr>
          </a:p>
          <a:p>
            <a:pPr marL="534988" lvl="2" indent="-534988" fontAlgn="auto">
              <a:spcBef>
                <a:spcPts val="0"/>
              </a:spcBef>
              <a:spcAft>
                <a:spcPts val="0"/>
              </a:spcAft>
              <a:buFont typeface="+mj-lt"/>
              <a:buAutoNum type="romanUcPeriod"/>
              <a:defRPr/>
            </a:pPr>
            <a:endParaRPr lang="es-DO" sz="1600" dirty="0">
              <a:latin typeface="+mn-lt"/>
              <a:cs typeface="+mn-cs"/>
            </a:endParaRPr>
          </a:p>
          <a:p>
            <a:pPr marL="514350" indent="-51435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DO" sz="1600" b="1" dirty="0">
                <a:latin typeface="+mn-lt"/>
                <a:cs typeface="+mn-cs"/>
              </a:rPr>
              <a:t> </a:t>
            </a:r>
            <a:endParaRPr lang="en-US" sz="1600" b="1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50825" y="1125538"/>
            <a:ext cx="8353425" cy="979487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marL="0" lvl="2" algn="ctr" fontAlgn="auto">
              <a:lnSpc>
                <a:spcPts val="26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s-ES_tradnl" sz="2800" dirty="0">
              <a:solidFill>
                <a:srgbClr val="4F81BD"/>
              </a:solidFill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s-ES_tradnl" dirty="0"/>
              <a:t> </a:t>
            </a:r>
            <a:endParaRPr lang="en-US" dirty="0"/>
          </a:p>
          <a:p>
            <a:pPr>
              <a:defRPr/>
            </a:pPr>
            <a:endParaRPr lang="es-ES_tradnl" dirty="0"/>
          </a:p>
        </p:txBody>
      </p:sp>
      <p:sp>
        <p:nvSpPr>
          <p:cNvPr id="5129" name="8 Rectángulo"/>
          <p:cNvSpPr>
            <a:spLocks noChangeArrowheads="1"/>
          </p:cNvSpPr>
          <p:nvPr/>
        </p:nvSpPr>
        <p:spPr bwMode="auto">
          <a:xfrm>
            <a:off x="611560" y="1304925"/>
            <a:ext cx="7992690" cy="51090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_tradnl" altLang="es-DO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OBJETIVOS DE DESARROLLO </a:t>
            </a:r>
            <a:r>
              <a:rPr lang="es-ES_tradnl" altLang="es-DO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SOSTENIBLE</a:t>
            </a:r>
            <a:endParaRPr lang="es-DO" sz="2400" dirty="0"/>
          </a:p>
          <a:p>
            <a:endParaRPr lang="es-DO" sz="1800" dirty="0" smtClean="0"/>
          </a:p>
          <a:p>
            <a:pPr algn="just"/>
            <a:r>
              <a:rPr lang="es-DO" sz="2200" dirty="0" smtClean="0"/>
              <a:t>Promover </a:t>
            </a:r>
            <a:r>
              <a:rPr lang="es-DO" sz="2200" dirty="0"/>
              <a:t>la coordinación </a:t>
            </a:r>
            <a:r>
              <a:rPr lang="es-DO" sz="2200" dirty="0" smtClean="0"/>
              <a:t>entre los </a:t>
            </a:r>
            <a:r>
              <a:rPr lang="es-DO" sz="2200" dirty="0"/>
              <a:t>sectores y actores institucionales del Gobierno Central, con los actores </a:t>
            </a:r>
            <a:r>
              <a:rPr lang="es-DO" sz="2200" dirty="0" smtClean="0"/>
              <a:t>del gobierno </a:t>
            </a:r>
            <a:r>
              <a:rPr lang="es-DO" sz="2200" dirty="0"/>
              <a:t>en el territorio; así como, con el sector privado, la academia, la </a:t>
            </a:r>
            <a:r>
              <a:rPr lang="es-DO" sz="2200" dirty="0" smtClean="0"/>
              <a:t>sociedad civil</a:t>
            </a:r>
            <a:r>
              <a:rPr lang="es-DO" sz="2200" dirty="0"/>
              <a:t>, los organismos internacionales y demás actores y grupos de </a:t>
            </a:r>
            <a:r>
              <a:rPr lang="es-DO" sz="2200" dirty="0" smtClean="0"/>
              <a:t>interés</a:t>
            </a:r>
            <a:endParaRPr lang="es-DO" sz="2200" dirty="0"/>
          </a:p>
          <a:p>
            <a:pPr algn="just"/>
            <a:r>
              <a:rPr lang="es-DO" sz="2200" dirty="0" smtClean="0"/>
              <a:t>Identificar </a:t>
            </a:r>
            <a:r>
              <a:rPr lang="es-DO" sz="2200" dirty="0"/>
              <a:t>la alineación o establecer la complementación que resulte de la </a:t>
            </a:r>
            <a:r>
              <a:rPr lang="es-DO" sz="2200" dirty="0" smtClean="0"/>
              <a:t>alineación entre </a:t>
            </a:r>
            <a:r>
              <a:rPr lang="es-DO" sz="2200" dirty="0"/>
              <a:t>los objetivos y las metas de la Agenda 2030 para el Desarrollo Sostenible y </a:t>
            </a:r>
            <a:r>
              <a:rPr lang="es-DO" sz="2200" dirty="0" smtClean="0"/>
              <a:t>los propios </a:t>
            </a:r>
            <a:r>
              <a:rPr lang="es-DO" sz="2200" dirty="0"/>
              <a:t>objetivos y metas de la Estrategia Nacional de Desarrollo</a:t>
            </a:r>
            <a:r>
              <a:rPr lang="es-DO" sz="2200" dirty="0" smtClean="0"/>
              <a:t>. </a:t>
            </a:r>
            <a:endParaRPr lang="es-DO" sz="2200" dirty="0"/>
          </a:p>
          <a:p>
            <a:pPr algn="just"/>
            <a:r>
              <a:rPr lang="es-DO" sz="2200" dirty="0" smtClean="0"/>
              <a:t> </a:t>
            </a:r>
            <a:r>
              <a:rPr lang="es-DO" sz="2200" dirty="0"/>
              <a:t>Propiciar la implementación de la Agenda 2030 para el Desarrollo Sostenible, en </a:t>
            </a:r>
            <a:r>
              <a:rPr lang="es-DO" sz="2200" dirty="0" smtClean="0"/>
              <a:t>sus tres </a:t>
            </a:r>
            <a:r>
              <a:rPr lang="es-DO" sz="2200" dirty="0"/>
              <a:t>dimensiones, en el marco de los instrumentos propios del Sistema Nacional </a:t>
            </a:r>
            <a:r>
              <a:rPr lang="es-DO" sz="2200" dirty="0" smtClean="0"/>
              <a:t>de Planificación </a:t>
            </a:r>
            <a:r>
              <a:rPr lang="es-DO" sz="2200" dirty="0"/>
              <a:t>e Inversión </a:t>
            </a:r>
            <a:r>
              <a:rPr lang="es-DO" sz="2200" dirty="0" smtClean="0"/>
              <a:t>Pública</a:t>
            </a:r>
            <a:endParaRPr lang="es-ES_tradnl" altLang="es-DO" sz="22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0631034"/>
      </p:ext>
    </p:extLst>
  </p:cSld>
  <p:clrMapOvr>
    <a:masterClrMapping/>
  </p:clrMapOvr>
  <p:transition xmlns:p14="http://schemas.microsoft.com/office/powerpoint/2010/main">
    <p:wip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323528" y="3429000"/>
            <a:ext cx="8143875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457200" indent="-457200">
              <a:lnSpc>
                <a:spcPts val="1800"/>
              </a:lnSpc>
              <a:buClr>
                <a:srgbClr val="C00000"/>
              </a:buClr>
              <a:buSzPct val="120000"/>
              <a:tabLst>
                <a:tab pos="800100" algn="l"/>
              </a:tabLst>
              <a:defRPr/>
            </a:pPr>
            <a:endParaRPr lang="es-DO" sz="1600" dirty="0">
              <a:latin typeface="Gill Sans MT" pitchFamily="34" charset="0"/>
              <a:ea typeface="Times New Roman" pitchFamily="18" charset="0"/>
              <a:cs typeface="Arial" pitchFamily="34" charset="0"/>
            </a:endParaRPr>
          </a:p>
          <a:p>
            <a:pPr eaLnBrk="0" hangingPunct="0">
              <a:lnSpc>
                <a:spcPts val="1800"/>
              </a:lnSpc>
              <a:buSzPct val="120000"/>
              <a:tabLst>
                <a:tab pos="800100" algn="l"/>
              </a:tabLst>
              <a:defRPr/>
            </a:pPr>
            <a:endParaRPr lang="es-ES" sz="1600" dirty="0">
              <a:latin typeface="Gill Sans MT" pitchFamily="34" charset="0"/>
              <a:cs typeface="+mn-c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95288" y="1268413"/>
            <a:ext cx="8353176" cy="13239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57300" lvl="2" indent="-457200" fontAlgn="auto">
              <a:spcBef>
                <a:spcPts val="0"/>
              </a:spcBef>
              <a:spcAft>
                <a:spcPts val="0"/>
              </a:spcAft>
              <a:defRPr/>
            </a:pPr>
            <a:endParaRPr lang="es-ES_tradnl" sz="1500" b="1" dirty="0">
              <a:solidFill>
                <a:srgbClr val="4F81BD"/>
              </a:solidFill>
              <a:latin typeface="+mn-lt"/>
              <a:cs typeface="+mn-cs"/>
            </a:endParaRPr>
          </a:p>
          <a:p>
            <a:pPr marL="571500" lvl="2" indent="-571500"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es-DO" sz="1500" dirty="0">
              <a:latin typeface="Times New Roman" pitchFamily="18" charset="0"/>
              <a:cs typeface="Times New Roman" pitchFamily="18" charset="0"/>
            </a:endParaRPr>
          </a:p>
          <a:p>
            <a:pPr marL="534988" lvl="2" indent="-534988" fontAlgn="auto">
              <a:spcBef>
                <a:spcPts val="0"/>
              </a:spcBef>
              <a:spcAft>
                <a:spcPts val="0"/>
              </a:spcAft>
              <a:buFont typeface="+mj-lt"/>
              <a:buAutoNum type="romanUcPeriod"/>
              <a:defRPr/>
            </a:pPr>
            <a:endParaRPr lang="es-DO" sz="1600" dirty="0">
              <a:latin typeface="+mn-lt"/>
              <a:cs typeface="+mn-cs"/>
            </a:endParaRPr>
          </a:p>
          <a:p>
            <a:pPr marL="514350" indent="-51435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DO" sz="1600" b="1" dirty="0">
                <a:latin typeface="+mn-lt"/>
                <a:cs typeface="+mn-cs"/>
              </a:rPr>
              <a:t> </a:t>
            </a:r>
            <a:endParaRPr lang="en-US" sz="1600" b="1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50825" y="1125538"/>
            <a:ext cx="8353425" cy="979487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marL="0" lvl="2" algn="ctr" fontAlgn="auto">
              <a:lnSpc>
                <a:spcPts val="26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s-ES_tradnl" sz="2800" dirty="0">
              <a:solidFill>
                <a:srgbClr val="4F81BD"/>
              </a:solidFill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s-ES_tradnl" dirty="0"/>
              <a:t> </a:t>
            </a:r>
            <a:endParaRPr lang="en-US" dirty="0"/>
          </a:p>
          <a:p>
            <a:pPr>
              <a:defRPr/>
            </a:pPr>
            <a:endParaRPr lang="es-ES_tradnl" dirty="0"/>
          </a:p>
        </p:txBody>
      </p:sp>
      <p:sp>
        <p:nvSpPr>
          <p:cNvPr id="5129" name="8 Rectángulo"/>
          <p:cNvSpPr>
            <a:spLocks noChangeArrowheads="1"/>
          </p:cNvSpPr>
          <p:nvPr/>
        </p:nvSpPr>
        <p:spPr bwMode="auto">
          <a:xfrm>
            <a:off x="611560" y="1304925"/>
            <a:ext cx="7992690" cy="49059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_tradnl" altLang="es-DO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OBJETIVOS DE DESARROLLO </a:t>
            </a:r>
            <a:r>
              <a:rPr lang="es-ES_tradnl" altLang="es-DO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SOSTENIBLE</a:t>
            </a:r>
            <a:endParaRPr lang="es-DO" sz="2400" dirty="0"/>
          </a:p>
          <a:p>
            <a:endParaRPr lang="es-DO" sz="2400" dirty="0" smtClean="0"/>
          </a:p>
          <a:p>
            <a:pPr algn="just"/>
            <a:r>
              <a:rPr lang="es-DO" sz="2200" dirty="0" smtClean="0"/>
              <a:t>Integrar </a:t>
            </a:r>
            <a:r>
              <a:rPr lang="es-DO" sz="2200" dirty="0"/>
              <a:t>el Comité Interinstitucional de Indicadores de Desarrollo </a:t>
            </a:r>
            <a:r>
              <a:rPr lang="es-DO" sz="2200" dirty="0" smtClean="0"/>
              <a:t>Sostenible de la República Dominicana</a:t>
            </a:r>
          </a:p>
          <a:p>
            <a:pPr algn="just"/>
            <a:r>
              <a:rPr lang="es-DO" sz="2200" dirty="0"/>
              <a:t>Asegurar el adecuado monitoreo de los avances en el cumplimiento de las </a:t>
            </a:r>
            <a:r>
              <a:rPr lang="es-DO" sz="2200" dirty="0" smtClean="0"/>
              <a:t>metas, y </a:t>
            </a:r>
            <a:r>
              <a:rPr lang="es-DO" sz="2200" dirty="0"/>
              <a:t>rendir a </a:t>
            </a:r>
            <a:r>
              <a:rPr lang="es-DO" sz="2200" dirty="0" smtClean="0"/>
              <a:t>la sociedad </a:t>
            </a:r>
            <a:r>
              <a:rPr lang="es-DO" sz="2200" dirty="0"/>
              <a:t>dominicana los informes sobre el logro de las metas.</a:t>
            </a:r>
          </a:p>
          <a:p>
            <a:pPr algn="just"/>
            <a:r>
              <a:rPr lang="es-DO" sz="2200" dirty="0" smtClean="0"/>
              <a:t>Coordinar </a:t>
            </a:r>
            <a:r>
              <a:rPr lang="es-DO" sz="2200" dirty="0"/>
              <a:t>la elaboración y la tramitación de los informes al Foro Político de </a:t>
            </a:r>
            <a:r>
              <a:rPr lang="es-DO" sz="2200" dirty="0" smtClean="0"/>
              <a:t>Alto Nivel </a:t>
            </a:r>
            <a:r>
              <a:rPr lang="es-DO" sz="2200" dirty="0"/>
              <a:t>de las Naciones Unidas o a cualquier otra instancia, por la vía pertinente.</a:t>
            </a:r>
          </a:p>
          <a:p>
            <a:pPr algn="just"/>
            <a:r>
              <a:rPr lang="es-DO" sz="2200" dirty="0" smtClean="0"/>
              <a:t>Coordinar </a:t>
            </a:r>
            <a:r>
              <a:rPr lang="es-DO" sz="2200" dirty="0"/>
              <a:t>la elaboración de las consultas nacionales sobre Desarrollo Sostenible, </a:t>
            </a:r>
            <a:r>
              <a:rPr lang="es-DO" sz="2200" dirty="0" smtClean="0"/>
              <a:t>que sean </a:t>
            </a:r>
            <a:r>
              <a:rPr lang="es-DO" sz="2200" dirty="0"/>
              <a:t>necesarias.</a:t>
            </a:r>
            <a:endParaRPr lang="es-ES_tradnl" altLang="es-DO" sz="22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es-DO" sz="2200" dirty="0" smtClean="0"/>
          </a:p>
        </p:txBody>
      </p:sp>
    </p:spTree>
    <p:extLst>
      <p:ext uri="{BB962C8B-B14F-4D97-AF65-F5344CB8AC3E}">
        <p14:creationId xmlns:p14="http://schemas.microsoft.com/office/powerpoint/2010/main" val="2795103065"/>
      </p:ext>
    </p:extLst>
  </p:cSld>
  <p:clrMapOvr>
    <a:masterClrMapping/>
  </p:clrMapOvr>
  <p:transition xmlns:p14="http://schemas.microsoft.com/office/powerpoint/2010/main">
    <p:wip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395288" y="3429000"/>
            <a:ext cx="8143875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457200" indent="-457200">
              <a:lnSpc>
                <a:spcPts val="1800"/>
              </a:lnSpc>
              <a:buClr>
                <a:srgbClr val="C00000"/>
              </a:buClr>
              <a:buSzPct val="120000"/>
              <a:tabLst>
                <a:tab pos="800100" algn="l"/>
              </a:tabLst>
              <a:defRPr/>
            </a:pPr>
            <a:endParaRPr lang="es-DO" sz="1600" dirty="0">
              <a:latin typeface="Gill Sans MT" pitchFamily="34" charset="0"/>
              <a:ea typeface="Times New Roman" pitchFamily="18" charset="0"/>
              <a:cs typeface="Arial" pitchFamily="34" charset="0"/>
            </a:endParaRPr>
          </a:p>
          <a:p>
            <a:pPr eaLnBrk="0" hangingPunct="0">
              <a:lnSpc>
                <a:spcPts val="1800"/>
              </a:lnSpc>
              <a:buSzPct val="120000"/>
              <a:tabLst>
                <a:tab pos="800100" algn="l"/>
              </a:tabLst>
              <a:defRPr/>
            </a:pPr>
            <a:endParaRPr lang="es-ES" sz="1600" dirty="0">
              <a:latin typeface="Gill Sans MT" pitchFamily="34" charset="0"/>
              <a:cs typeface="+mn-c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95288" y="1268413"/>
            <a:ext cx="8353176" cy="13239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57300" lvl="2" indent="-457200" fontAlgn="auto">
              <a:spcBef>
                <a:spcPts val="0"/>
              </a:spcBef>
              <a:spcAft>
                <a:spcPts val="0"/>
              </a:spcAft>
              <a:defRPr/>
            </a:pPr>
            <a:endParaRPr lang="es-ES_tradnl" sz="1500" b="1" dirty="0">
              <a:solidFill>
                <a:srgbClr val="4F81BD"/>
              </a:solidFill>
              <a:latin typeface="+mn-lt"/>
              <a:cs typeface="+mn-cs"/>
            </a:endParaRPr>
          </a:p>
          <a:p>
            <a:pPr marL="571500" lvl="2" indent="-571500"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es-DO" sz="1500" dirty="0">
              <a:latin typeface="Times New Roman" pitchFamily="18" charset="0"/>
              <a:cs typeface="Times New Roman" pitchFamily="18" charset="0"/>
            </a:endParaRPr>
          </a:p>
          <a:p>
            <a:pPr marL="534988" lvl="2" indent="-534988" fontAlgn="auto">
              <a:spcBef>
                <a:spcPts val="0"/>
              </a:spcBef>
              <a:spcAft>
                <a:spcPts val="0"/>
              </a:spcAft>
              <a:buFont typeface="+mj-lt"/>
              <a:buAutoNum type="romanUcPeriod"/>
              <a:defRPr/>
            </a:pPr>
            <a:endParaRPr lang="es-DO" sz="1600" dirty="0">
              <a:latin typeface="+mn-lt"/>
              <a:cs typeface="+mn-cs"/>
            </a:endParaRPr>
          </a:p>
          <a:p>
            <a:pPr marL="514350" indent="-51435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DO" sz="1600" b="1" dirty="0">
                <a:latin typeface="+mn-lt"/>
                <a:cs typeface="+mn-cs"/>
              </a:rPr>
              <a:t> </a:t>
            </a:r>
            <a:endParaRPr lang="en-US" sz="1600" b="1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50825" y="1125538"/>
            <a:ext cx="8353425" cy="979487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marL="0" lvl="2" algn="ctr" fontAlgn="auto">
              <a:lnSpc>
                <a:spcPts val="26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s-ES_tradnl" sz="2800" dirty="0">
              <a:solidFill>
                <a:srgbClr val="4F81BD"/>
              </a:solidFill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s-ES_tradnl" dirty="0"/>
              <a:t> </a:t>
            </a:r>
            <a:endParaRPr lang="en-US" dirty="0"/>
          </a:p>
          <a:p>
            <a:pPr>
              <a:defRPr/>
            </a:pPr>
            <a:endParaRPr lang="es-ES_tradnl" dirty="0"/>
          </a:p>
        </p:txBody>
      </p:sp>
      <p:sp>
        <p:nvSpPr>
          <p:cNvPr id="5129" name="8 Rectángulo"/>
          <p:cNvSpPr>
            <a:spLocks noChangeArrowheads="1"/>
          </p:cNvSpPr>
          <p:nvPr/>
        </p:nvSpPr>
        <p:spPr bwMode="auto">
          <a:xfrm>
            <a:off x="611560" y="1414166"/>
            <a:ext cx="7992690" cy="28069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_tradnl" altLang="es-DO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OBJETIVOS DE DESARROLLO SOSTENIBLE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_tradnl" altLang="es-DO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REPUBLICA DOMINICANA</a:t>
            </a:r>
          </a:p>
          <a:p>
            <a:pPr algn="just" eaLnBrk="1" hangingPunct="1">
              <a:spcBef>
                <a:spcPct val="0"/>
              </a:spcBef>
              <a:buNone/>
            </a:pPr>
            <a:endParaRPr lang="es-ES_tradnl" altLang="es-DO" sz="2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s-CL" sz="2200" dirty="0" smtClean="0">
                <a:latin typeface="Times New Roman" pitchFamily="18" charset="0"/>
                <a:cs typeface="Times New Roman" pitchFamily="18" charset="0"/>
              </a:rPr>
              <a:t>Cambio </a:t>
            </a:r>
            <a:r>
              <a:rPr lang="es-CL" sz="2200" dirty="0">
                <a:latin typeface="Times New Roman" pitchFamily="18" charset="0"/>
                <a:cs typeface="Times New Roman" pitchFamily="18" charset="0"/>
              </a:rPr>
              <a:t>Climático: Si bien se ha desarrollado un plan nacional, este no ha sido adoptado. Este plan, es bastante completo, y llama a la </a:t>
            </a:r>
            <a:r>
              <a:rPr lang="es-CL" sz="2200" dirty="0" err="1">
                <a:latin typeface="Times New Roman" pitchFamily="18" charset="0"/>
                <a:cs typeface="Times New Roman" pitchFamily="18" charset="0"/>
              </a:rPr>
              <a:t>transversalización</a:t>
            </a:r>
            <a:r>
              <a:rPr lang="es-CL" sz="2200" dirty="0">
                <a:latin typeface="Times New Roman" pitchFamily="18" charset="0"/>
                <a:cs typeface="Times New Roman" pitchFamily="18" charset="0"/>
              </a:rPr>
              <a:t> de las políticas de mitigación y adaptación al cambio climático a través de todos los ámbitos del quehacer nacional. Al no haber sido aún adoptado, esto todavía no ocurre.</a:t>
            </a:r>
            <a:endParaRPr lang="es-ES_tradnl" altLang="es-DO" sz="2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7601737"/>
      </p:ext>
    </p:extLst>
  </p:cSld>
  <p:clrMapOvr>
    <a:masterClrMapping/>
  </p:clrMapOvr>
  <p:transition xmlns:p14="http://schemas.microsoft.com/office/powerpoint/2010/main">
    <p:wip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91440" tIns="45720" rIns="91440" bIns="45720" rtlCol="0">
        <a:normAutofit/>
      </a:bodyPr>
      <a:lstStyle>
        <a:defPPr algn="ctr">
          <a:defRPr sz="1600" dirty="0">
            <a:solidFill>
              <a:srgbClr val="C00000"/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3270</TotalTime>
  <Words>1415</Words>
  <Application>Microsoft Macintosh PowerPoint</Application>
  <PresentationFormat>On-screen Show (4:3)</PresentationFormat>
  <Paragraphs>263</Paragraphs>
  <Slides>22</Slides>
  <Notes>22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Tema de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presntaciones cc</dc:title>
  <dc:creator>Abner Villavicencio</dc:creator>
  <cp:lastModifiedBy>Luis Paulino</cp:lastModifiedBy>
  <cp:revision>221</cp:revision>
  <cp:lastPrinted>2014-05-23T15:44:22Z</cp:lastPrinted>
  <dcterms:created xsi:type="dcterms:W3CDTF">2013-11-01T14:22:56Z</dcterms:created>
  <dcterms:modified xsi:type="dcterms:W3CDTF">2016-12-16T12:26:03Z</dcterms:modified>
</cp:coreProperties>
</file>