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14">
  <p:sldMasterIdLst>
    <p:sldMasterId id="2147483648" r:id="rId1"/>
  </p:sldMasterIdLst>
  <p:notesMasterIdLst>
    <p:notesMasterId r:id="rId27"/>
  </p:notesMasterIdLst>
  <p:sldIdLst>
    <p:sldId id="256" r:id="rId2"/>
    <p:sldId id="289" r:id="rId3"/>
    <p:sldId id="290" r:id="rId4"/>
    <p:sldId id="287" r:id="rId5"/>
    <p:sldId id="257" r:id="rId6"/>
    <p:sldId id="258" r:id="rId7"/>
    <p:sldId id="267" r:id="rId8"/>
    <p:sldId id="271" r:id="rId9"/>
    <p:sldId id="259" r:id="rId10"/>
    <p:sldId id="270" r:id="rId11"/>
    <p:sldId id="260" r:id="rId12"/>
    <p:sldId id="261" r:id="rId13"/>
    <p:sldId id="262" r:id="rId14"/>
    <p:sldId id="263" r:id="rId15"/>
    <p:sldId id="264" r:id="rId16"/>
    <p:sldId id="266" r:id="rId17"/>
    <p:sldId id="275" r:id="rId18"/>
    <p:sldId id="276" r:id="rId19"/>
    <p:sldId id="284" r:id="rId20"/>
    <p:sldId id="285" r:id="rId21"/>
    <p:sldId id="286" r:id="rId22"/>
    <p:sldId id="277" r:id="rId23"/>
    <p:sldId id="278" r:id="rId24"/>
    <p:sldId id="283" r:id="rId25"/>
    <p:sldId id="272"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sin título" id="{D615663F-5E7B-480E-9AF4-E99690709C90}">
          <p14:sldIdLst>
            <p14:sldId id="256"/>
            <p14:sldId id="289"/>
            <p14:sldId id="290"/>
            <p14:sldId id="287"/>
            <p14:sldId id="257"/>
            <p14:sldId id="258"/>
            <p14:sldId id="267"/>
            <p14:sldId id="271"/>
            <p14:sldId id="259"/>
            <p14:sldId id="270"/>
            <p14:sldId id="260"/>
            <p14:sldId id="261"/>
            <p14:sldId id="262"/>
            <p14:sldId id="263"/>
            <p14:sldId id="264"/>
            <p14:sldId id="266"/>
            <p14:sldId id="275"/>
            <p14:sldId id="276"/>
            <p14:sldId id="284"/>
            <p14:sldId id="285"/>
            <p14:sldId id="286"/>
            <p14:sldId id="277"/>
            <p14:sldId id="278"/>
            <p14:sldId id="283"/>
            <p14:sldId id="27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2765" autoAdjust="0"/>
  </p:normalViewPr>
  <p:slideViewPr>
    <p:cSldViewPr snapToGrid="0">
      <p:cViewPr varScale="1">
        <p:scale>
          <a:sx n="61" d="100"/>
          <a:sy n="61" d="100"/>
        </p:scale>
        <p:origin x="1062"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Y"/>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8EC49E-9375-488C-81B4-F28B0B1CB7DC}" type="datetimeFigureOut">
              <a:rPr lang="es-PY" smtClean="0"/>
              <a:t>15/12/2016</a:t>
            </a:fld>
            <a:endParaRPr lang="es-PY"/>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Y"/>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Y"/>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Y"/>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ED9A6E-AB06-4A32-A00D-EAC59430B20D}" type="slidenum">
              <a:rPr lang="es-PY" smtClean="0"/>
              <a:t>‹Nº›</a:t>
            </a:fld>
            <a:endParaRPr lang="es-PY"/>
          </a:p>
        </p:txBody>
      </p:sp>
    </p:spTree>
    <p:extLst>
      <p:ext uri="{BB962C8B-B14F-4D97-AF65-F5344CB8AC3E}">
        <p14:creationId xmlns:p14="http://schemas.microsoft.com/office/powerpoint/2010/main" val="366479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1" kern="1200" dirty="0" smtClean="0">
                <a:solidFill>
                  <a:schemeClr val="tx1"/>
                </a:solidFill>
                <a:effectLst/>
                <a:latin typeface="+mn-lt"/>
                <a:ea typeface="+mn-ea"/>
                <a:cs typeface="+mn-cs"/>
              </a:rPr>
              <a:t>Artículo 176</a:t>
            </a:r>
            <a:r>
              <a:rPr lang="es-ES" sz="1200" i="1" kern="1200" dirty="0" smtClean="0">
                <a:solidFill>
                  <a:schemeClr val="tx1"/>
                </a:solidFill>
                <a:effectLst/>
                <a:latin typeface="+mn-lt"/>
                <a:ea typeface="+mn-ea"/>
                <a:cs typeface="+mn-cs"/>
              </a:rPr>
              <a:t>, </a:t>
            </a:r>
            <a:r>
              <a:rPr lang="es-ES" sz="1200" i="1" u="sng" kern="1200" dirty="0" smtClean="0">
                <a:solidFill>
                  <a:schemeClr val="tx1"/>
                </a:solidFill>
                <a:effectLst/>
                <a:latin typeface="+mn-lt"/>
                <a:ea typeface="+mn-ea"/>
                <a:cs typeface="+mn-cs"/>
              </a:rPr>
              <a:t>Política Económica y de Promoción del Desarrollo</a:t>
            </a:r>
            <a:r>
              <a:rPr lang="es-ES" sz="1200" i="1" kern="1200" dirty="0" smtClean="0">
                <a:solidFill>
                  <a:schemeClr val="tx1"/>
                </a:solidFill>
                <a:effectLst/>
                <a:latin typeface="+mn-lt"/>
                <a:ea typeface="+mn-ea"/>
                <a:cs typeface="+mn-cs"/>
              </a:rPr>
              <a:t>,</a:t>
            </a:r>
            <a:endParaRPr lang="es-PY" sz="1200" kern="1200" dirty="0" smtClean="0">
              <a:solidFill>
                <a:schemeClr val="tx1"/>
              </a:solidFill>
              <a:effectLst/>
              <a:latin typeface="+mn-lt"/>
              <a:ea typeface="+mn-ea"/>
              <a:cs typeface="+mn-cs"/>
            </a:endParaRPr>
          </a:p>
          <a:p>
            <a:r>
              <a:rPr lang="es-ES" sz="1200" b="1" i="1" kern="1200" dirty="0" smtClean="0">
                <a:solidFill>
                  <a:schemeClr val="tx1"/>
                </a:solidFill>
                <a:effectLst/>
                <a:latin typeface="+mn-lt"/>
                <a:ea typeface="+mn-ea"/>
                <a:cs typeface="+mn-cs"/>
              </a:rPr>
              <a:t>Artículo 177 </a:t>
            </a:r>
            <a:r>
              <a:rPr lang="es-ES" sz="1200" i="1" kern="1200" dirty="0" smtClean="0">
                <a:solidFill>
                  <a:schemeClr val="tx1"/>
                </a:solidFill>
                <a:effectLst/>
                <a:latin typeface="+mn-lt"/>
                <a:ea typeface="+mn-ea"/>
                <a:cs typeface="+mn-cs"/>
              </a:rPr>
              <a:t>establece el </a:t>
            </a:r>
            <a:r>
              <a:rPr lang="es-ES" sz="1200" i="1" u="sng" kern="1200" dirty="0" smtClean="0">
                <a:solidFill>
                  <a:schemeClr val="tx1"/>
                </a:solidFill>
                <a:effectLst/>
                <a:latin typeface="+mn-lt"/>
                <a:ea typeface="+mn-ea"/>
                <a:cs typeface="+mn-cs"/>
              </a:rPr>
              <a:t>alcance de dichas políticas en la esfera pública y privada</a:t>
            </a:r>
            <a:endParaRPr lang="es-PY" sz="1200" kern="1200" dirty="0" smtClean="0">
              <a:solidFill>
                <a:schemeClr val="tx1"/>
              </a:solidFill>
              <a:effectLst/>
              <a:latin typeface="+mn-lt"/>
              <a:ea typeface="+mn-ea"/>
              <a:cs typeface="+mn-cs"/>
            </a:endParaRPr>
          </a:p>
          <a:p>
            <a:r>
              <a:rPr lang="es-ES" sz="1200" b="1" i="1" kern="1200" dirty="0" smtClean="0">
                <a:solidFill>
                  <a:schemeClr val="tx1"/>
                </a:solidFill>
                <a:effectLst/>
                <a:latin typeface="+mn-lt"/>
                <a:ea typeface="+mn-ea"/>
                <a:cs typeface="+mn-cs"/>
              </a:rPr>
              <a:t> </a:t>
            </a:r>
            <a:endParaRPr lang="es-PY"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38ED9A6E-AB06-4A32-A00D-EAC59430B20D}" type="slidenum">
              <a:rPr lang="es-PY" smtClean="0"/>
              <a:t>5</a:t>
            </a:fld>
            <a:endParaRPr lang="es-PY"/>
          </a:p>
        </p:txBody>
      </p:sp>
    </p:spTree>
    <p:extLst>
      <p:ext uri="{BB962C8B-B14F-4D97-AF65-F5344CB8AC3E}">
        <p14:creationId xmlns:p14="http://schemas.microsoft.com/office/powerpoint/2010/main" val="3262324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Y" dirty="0" err="1" smtClean="0"/>
              <a:t>Nfnbn</a:t>
            </a:r>
            <a:r>
              <a:rPr lang="es-PY" dirty="0" smtClean="0"/>
              <a:t> g f</a:t>
            </a:r>
            <a:endParaRPr lang="es-PY" dirty="0"/>
          </a:p>
        </p:txBody>
      </p:sp>
      <p:sp>
        <p:nvSpPr>
          <p:cNvPr id="4" name="Marcador de número de diapositiva 3"/>
          <p:cNvSpPr>
            <a:spLocks noGrp="1"/>
          </p:cNvSpPr>
          <p:nvPr>
            <p:ph type="sldNum" sz="quarter" idx="10"/>
          </p:nvPr>
        </p:nvSpPr>
        <p:spPr/>
        <p:txBody>
          <a:bodyPr/>
          <a:lstStyle/>
          <a:p>
            <a:fld id="{38ED9A6E-AB06-4A32-A00D-EAC59430B20D}" type="slidenum">
              <a:rPr lang="es-PY" smtClean="0"/>
              <a:t>6</a:t>
            </a:fld>
            <a:endParaRPr lang="es-PY"/>
          </a:p>
        </p:txBody>
      </p:sp>
    </p:spTree>
    <p:extLst>
      <p:ext uri="{BB962C8B-B14F-4D97-AF65-F5344CB8AC3E}">
        <p14:creationId xmlns:p14="http://schemas.microsoft.com/office/powerpoint/2010/main" val="306751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Y" dirty="0"/>
          </a:p>
        </p:txBody>
      </p:sp>
      <p:sp>
        <p:nvSpPr>
          <p:cNvPr id="4" name="Marcador de número de diapositiva 3"/>
          <p:cNvSpPr>
            <a:spLocks noGrp="1"/>
          </p:cNvSpPr>
          <p:nvPr>
            <p:ph type="sldNum" sz="quarter" idx="10"/>
          </p:nvPr>
        </p:nvSpPr>
        <p:spPr/>
        <p:txBody>
          <a:bodyPr/>
          <a:lstStyle/>
          <a:p>
            <a:fld id="{38ED9A6E-AB06-4A32-A00D-EAC59430B20D}" type="slidenum">
              <a:rPr lang="es-PY" smtClean="0"/>
              <a:t>9</a:t>
            </a:fld>
            <a:endParaRPr lang="es-PY"/>
          </a:p>
        </p:txBody>
      </p:sp>
    </p:spTree>
    <p:extLst>
      <p:ext uri="{BB962C8B-B14F-4D97-AF65-F5344CB8AC3E}">
        <p14:creationId xmlns:p14="http://schemas.microsoft.com/office/powerpoint/2010/main" val="381658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Y" dirty="0"/>
          </a:p>
        </p:txBody>
      </p:sp>
      <p:sp>
        <p:nvSpPr>
          <p:cNvPr id="4" name="Marcador de número de diapositiva 3"/>
          <p:cNvSpPr>
            <a:spLocks noGrp="1"/>
          </p:cNvSpPr>
          <p:nvPr>
            <p:ph type="sldNum" sz="quarter" idx="10"/>
          </p:nvPr>
        </p:nvSpPr>
        <p:spPr/>
        <p:txBody>
          <a:bodyPr/>
          <a:lstStyle/>
          <a:p>
            <a:fld id="{38ED9A6E-AB06-4A32-A00D-EAC59430B20D}" type="slidenum">
              <a:rPr lang="es-PY" smtClean="0"/>
              <a:t>10</a:t>
            </a:fld>
            <a:endParaRPr lang="es-PY"/>
          </a:p>
        </p:txBody>
      </p:sp>
    </p:spTree>
    <p:extLst>
      <p:ext uri="{BB962C8B-B14F-4D97-AF65-F5344CB8AC3E}">
        <p14:creationId xmlns:p14="http://schemas.microsoft.com/office/powerpoint/2010/main" val="3960156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Y" dirty="0" smtClean="0"/>
              <a:t>Decir</a:t>
            </a:r>
            <a:r>
              <a:rPr lang="es-PY" baseline="0" dirty="0" smtClean="0"/>
              <a:t> que esta enmarcado dentro de las ODS</a:t>
            </a:r>
            <a:endParaRPr lang="es-PY" dirty="0"/>
          </a:p>
        </p:txBody>
      </p:sp>
      <p:sp>
        <p:nvSpPr>
          <p:cNvPr id="4" name="Marcador de número de diapositiva 3"/>
          <p:cNvSpPr>
            <a:spLocks noGrp="1"/>
          </p:cNvSpPr>
          <p:nvPr>
            <p:ph type="sldNum" sz="quarter" idx="10"/>
          </p:nvPr>
        </p:nvSpPr>
        <p:spPr/>
        <p:txBody>
          <a:bodyPr/>
          <a:lstStyle/>
          <a:p>
            <a:fld id="{38ED9A6E-AB06-4A32-A00D-EAC59430B20D}" type="slidenum">
              <a:rPr lang="es-PY" smtClean="0"/>
              <a:t>12</a:t>
            </a:fld>
            <a:endParaRPr lang="es-PY"/>
          </a:p>
        </p:txBody>
      </p:sp>
    </p:spTree>
    <p:extLst>
      <p:ext uri="{BB962C8B-B14F-4D97-AF65-F5344CB8AC3E}">
        <p14:creationId xmlns:p14="http://schemas.microsoft.com/office/powerpoint/2010/main" val="1620645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Y" dirty="0" smtClean="0"/>
              <a:t>En cuanto al informe presentado</a:t>
            </a:r>
            <a:r>
              <a:rPr lang="es-PY" baseline="0" dirty="0" smtClean="0"/>
              <a:t> por la Secretaria técnica de </a:t>
            </a:r>
            <a:r>
              <a:rPr lang="es-PY" baseline="0" dirty="0" err="1" smtClean="0"/>
              <a:t>Planificacion</a:t>
            </a:r>
            <a:r>
              <a:rPr lang="es-PY" baseline="0" dirty="0" smtClean="0"/>
              <a:t> </a:t>
            </a:r>
            <a:endParaRPr lang="es-PY" dirty="0"/>
          </a:p>
        </p:txBody>
      </p:sp>
      <p:sp>
        <p:nvSpPr>
          <p:cNvPr id="4" name="Marcador de número de diapositiva 3"/>
          <p:cNvSpPr>
            <a:spLocks noGrp="1"/>
          </p:cNvSpPr>
          <p:nvPr>
            <p:ph type="sldNum" sz="quarter" idx="10"/>
          </p:nvPr>
        </p:nvSpPr>
        <p:spPr/>
        <p:txBody>
          <a:bodyPr/>
          <a:lstStyle/>
          <a:p>
            <a:fld id="{38ED9A6E-AB06-4A32-A00D-EAC59430B20D}" type="slidenum">
              <a:rPr lang="es-PY" smtClean="0"/>
              <a:t>14</a:t>
            </a:fld>
            <a:endParaRPr lang="es-PY"/>
          </a:p>
        </p:txBody>
      </p:sp>
    </p:spTree>
    <p:extLst>
      <p:ext uri="{BB962C8B-B14F-4D97-AF65-F5344CB8AC3E}">
        <p14:creationId xmlns:p14="http://schemas.microsoft.com/office/powerpoint/2010/main" val="2268856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Y" dirty="0" smtClean="0"/>
              <a:t>General a nivel país</a:t>
            </a:r>
            <a:r>
              <a:rPr lang="es-PY" baseline="0" dirty="0" smtClean="0"/>
              <a:t> por departamento</a:t>
            </a:r>
            <a:endParaRPr lang="es-PY" dirty="0"/>
          </a:p>
        </p:txBody>
      </p:sp>
      <p:sp>
        <p:nvSpPr>
          <p:cNvPr id="4" name="Marcador de número de diapositiva 3"/>
          <p:cNvSpPr>
            <a:spLocks noGrp="1"/>
          </p:cNvSpPr>
          <p:nvPr>
            <p:ph type="sldNum" sz="quarter" idx="10"/>
          </p:nvPr>
        </p:nvSpPr>
        <p:spPr/>
        <p:txBody>
          <a:bodyPr/>
          <a:lstStyle/>
          <a:p>
            <a:fld id="{38ED9A6E-AB06-4A32-A00D-EAC59430B20D}" type="slidenum">
              <a:rPr lang="es-PY" smtClean="0"/>
              <a:t>15</a:t>
            </a:fld>
            <a:endParaRPr lang="es-PY"/>
          </a:p>
        </p:txBody>
      </p:sp>
    </p:spTree>
    <p:extLst>
      <p:ext uri="{BB962C8B-B14F-4D97-AF65-F5344CB8AC3E}">
        <p14:creationId xmlns:p14="http://schemas.microsoft.com/office/powerpoint/2010/main" val="1676749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Y" dirty="0" smtClean="0"/>
              <a:t>Mas</a:t>
            </a:r>
            <a:r>
              <a:rPr lang="es-PY" baseline="0" dirty="0" smtClean="0"/>
              <a:t> especifico por programa por institución involucrada</a:t>
            </a:r>
          </a:p>
          <a:p>
            <a:endParaRPr lang="es-PY" baseline="0" dirty="0" smtClean="0"/>
          </a:p>
          <a:p>
            <a:endParaRPr lang="es-PY" baseline="0" dirty="0" smtClean="0"/>
          </a:p>
        </p:txBody>
      </p:sp>
      <p:sp>
        <p:nvSpPr>
          <p:cNvPr id="4" name="Marcador de número de diapositiva 3"/>
          <p:cNvSpPr>
            <a:spLocks noGrp="1"/>
          </p:cNvSpPr>
          <p:nvPr>
            <p:ph type="sldNum" sz="quarter" idx="10"/>
          </p:nvPr>
        </p:nvSpPr>
        <p:spPr/>
        <p:txBody>
          <a:bodyPr/>
          <a:lstStyle/>
          <a:p>
            <a:fld id="{38ED9A6E-AB06-4A32-A00D-EAC59430B20D}" type="slidenum">
              <a:rPr lang="es-PY" smtClean="0"/>
              <a:t>16</a:t>
            </a:fld>
            <a:endParaRPr lang="es-PY"/>
          </a:p>
        </p:txBody>
      </p:sp>
    </p:spTree>
    <p:extLst>
      <p:ext uri="{BB962C8B-B14F-4D97-AF65-F5344CB8AC3E}">
        <p14:creationId xmlns:p14="http://schemas.microsoft.com/office/powerpoint/2010/main" val="3657497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12/15/2016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12/15/2016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12/15/2016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12/15/2016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12/15/2016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12/15/2016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hyperlink" Target="http://www.contraloria.gov.p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hyperlink" Target="http://www.stp.gov.py/" TargetMode="Externa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831" y="120924"/>
            <a:ext cx="4069313" cy="1077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descr="encabezado png"/>
          <p:cNvPicPr/>
          <p:nvPr/>
        </p:nvPicPr>
        <p:blipFill>
          <a:blip r:embed="rId3"/>
          <a:srcRect/>
          <a:stretch>
            <a:fillRect/>
          </a:stretch>
        </p:blipFill>
        <p:spPr bwMode="auto">
          <a:xfrm>
            <a:off x="10858489" y="162937"/>
            <a:ext cx="1123304" cy="1035242"/>
          </a:xfrm>
          <a:prstGeom prst="rect">
            <a:avLst/>
          </a:prstGeom>
          <a:noFill/>
          <a:ln w="9525">
            <a:noFill/>
            <a:miter lim="800000"/>
            <a:headEnd/>
            <a:tailEnd/>
          </a:ln>
        </p:spPr>
      </p:pic>
      <p:sp>
        <p:nvSpPr>
          <p:cNvPr id="4" name="Rectangle 4"/>
          <p:cNvSpPr>
            <a:spLocks noChangeArrowheads="1"/>
          </p:cNvSpPr>
          <p:nvPr/>
        </p:nvSpPr>
        <p:spPr bwMode="auto">
          <a:xfrm>
            <a:off x="1535164" y="1683493"/>
            <a:ext cx="996380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4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Contraloría General de la República</a:t>
            </a:r>
            <a:endParaRPr kumimoji="0" lang="es-PY" sz="2400" b="1" i="1"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2400" b="1" i="1" u="none" strike="noStrike" cap="none" normalizeH="0" baseline="0" dirty="0" smtClean="0" bmk="_Toc207429981">
                <a:ln>
                  <a:noFill/>
                </a:ln>
                <a:solidFill>
                  <a:schemeClr val="tx1"/>
                </a:solidFill>
                <a:effectLst/>
                <a:latin typeface="Arial" pitchFamily="34" charset="0"/>
                <a:ea typeface="Times New Roman" pitchFamily="18" charset="0"/>
                <a:cs typeface="Arial" pitchFamily="34" charset="0"/>
              </a:rPr>
              <a:t>Dirección General de Control de la Gestión Ambiental</a:t>
            </a:r>
            <a:endParaRPr kumimoji="0" lang="es-ES" sz="2400" b="1" i="1" u="none" strike="noStrike" cap="none" normalizeH="0" baseline="0" dirty="0" smtClean="0">
              <a:ln>
                <a:noFill/>
              </a:ln>
              <a:solidFill>
                <a:schemeClr val="tx1"/>
              </a:solidFill>
              <a:effectLst/>
              <a:latin typeface="Arial" pitchFamily="34" charset="0"/>
              <a:cs typeface="Arial" pitchFamily="34" charset="0"/>
            </a:endParaRPr>
          </a:p>
        </p:txBody>
      </p:sp>
      <p:sp>
        <p:nvSpPr>
          <p:cNvPr id="5" name="4 Rectángulo"/>
          <p:cNvSpPr/>
          <p:nvPr/>
        </p:nvSpPr>
        <p:spPr>
          <a:xfrm>
            <a:off x="677929" y="993221"/>
            <a:ext cx="11698013" cy="461665"/>
          </a:xfrm>
          <a:prstGeom prst="rect">
            <a:avLst/>
          </a:prstGeom>
        </p:spPr>
        <p:txBody>
          <a:bodyPr wrap="square">
            <a:spAutoFit/>
          </a:bodyPr>
          <a:lstStyle/>
          <a:p>
            <a:r>
              <a:rPr lang="es-ES_tradnl" sz="1200" dirty="0">
                <a:latin typeface="Arial" pitchFamily="34" charset="0"/>
                <a:cs typeface="Arial" pitchFamily="34" charset="0"/>
              </a:rPr>
              <a:t> </a:t>
            </a:r>
            <a:endParaRPr lang="es-PY" sz="1200" dirty="0">
              <a:latin typeface="Arial" pitchFamily="34" charset="0"/>
              <a:cs typeface="Arial" pitchFamily="34" charset="0"/>
            </a:endParaRPr>
          </a:p>
          <a:p>
            <a:r>
              <a:rPr lang="es-ES_tradnl" sz="1200" dirty="0">
                <a:latin typeface="Arial" pitchFamily="34" charset="0"/>
                <a:cs typeface="Arial" pitchFamily="34" charset="0"/>
              </a:rPr>
              <a:t>Nuestra Misión: “Promovemos el manejo transparente del patrimonio público mediante actividades de control comprometidos con el bienestar de nuestra ciudadanía".</a:t>
            </a:r>
            <a:endParaRPr lang="es-PY" sz="1200" dirty="0">
              <a:latin typeface="Arial" pitchFamily="34" charset="0"/>
              <a:cs typeface="Arial" pitchFamily="34" charset="0"/>
            </a:endParaRPr>
          </a:p>
        </p:txBody>
      </p:sp>
      <p:sp>
        <p:nvSpPr>
          <p:cNvPr id="7" name="Rectangle 6"/>
          <p:cNvSpPr>
            <a:spLocks noChangeArrowheads="1"/>
          </p:cNvSpPr>
          <p:nvPr/>
        </p:nvSpPr>
        <p:spPr bwMode="auto">
          <a:xfrm>
            <a:off x="2079287" y="5628378"/>
            <a:ext cx="911423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806700" algn="ctr"/>
                <a:tab pos="5611813" algn="r"/>
              </a:tabLst>
            </a:pPr>
            <a:r>
              <a:rPr kumimoji="0" lang="es-PY"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a:t>
            </a:r>
            <a:r>
              <a:rPr kumimoji="0" lang="es-PY" sz="1200" b="0" i="0" u="none" strike="noStrike" cap="none" normalizeH="0" baseline="0" dirty="0" smtClean="0" bmk="">
                <a:ln>
                  <a:noFill/>
                </a:ln>
                <a:solidFill>
                  <a:schemeClr val="tx1"/>
                </a:solidFill>
                <a:effectLst/>
                <a:latin typeface="Arial" pitchFamily="34" charset="0"/>
                <a:ea typeface="Calibri" pitchFamily="34" charset="0"/>
                <a:cs typeface="Arial" pitchFamily="34" charset="0"/>
              </a:rPr>
              <a:t>uestra Visión: “Institución que lidera la cultura de control y </a:t>
            </a:r>
            <a:r>
              <a:rPr kumimoji="0" lang="es-PY" sz="1200" b="0" i="0" u="none" strike="noStrike" cap="none" normalizeH="0" baseline="0" dirty="0" smtClean="0" bmk="">
                <a:ln>
                  <a:noFill/>
                </a:ln>
                <a:effectLst/>
                <a:latin typeface="Arial" pitchFamily="34" charset="0"/>
                <a:ea typeface="Calibri" pitchFamily="34" charset="0"/>
                <a:cs typeface="Arial" pitchFamily="34" charset="0"/>
              </a:rPr>
              <a:t>brinda respuesta oportuna sobre el uso de los recursos públicos”.</a:t>
            </a:r>
            <a:endParaRPr kumimoji="0" lang="es-PY" sz="1200" b="0" i="0" u="none" strike="noStrike" cap="none" normalizeH="0" baseline="0" dirty="0" smtClean="0">
              <a:ln>
                <a:noFill/>
              </a:ln>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806700" algn="ctr"/>
                <a:tab pos="5611813" algn="r"/>
              </a:tabLst>
            </a:pPr>
            <a:r>
              <a:rPr kumimoji="0" lang="es-PY" sz="1200" b="0" i="0" u="none" strike="noStrike" cap="none" normalizeH="0" baseline="0" dirty="0" smtClean="0">
                <a:ln>
                  <a:noFill/>
                </a:ln>
                <a:effectLst/>
                <a:latin typeface="Arial" pitchFamily="34" charset="0"/>
                <a:ea typeface="Calibri" pitchFamily="34" charset="0"/>
                <a:cs typeface="Arial" pitchFamily="34" charset="0"/>
              </a:rPr>
              <a:t>Dirección: Bruselas N° 1880 | Teléfono: (595)(21) </a:t>
            </a:r>
            <a:r>
              <a:rPr kumimoji="0" lang="es-PY" sz="1200" b="1" i="0" u="none" strike="noStrike" cap="none" normalizeH="0" baseline="0" dirty="0" smtClean="0">
                <a:ln>
                  <a:noFill/>
                </a:ln>
                <a:effectLst/>
                <a:latin typeface="Arial" pitchFamily="34" charset="0"/>
                <a:ea typeface="Calibri" pitchFamily="34" charset="0"/>
                <a:cs typeface="Arial" pitchFamily="34" charset="0"/>
              </a:rPr>
              <a:t>6200 000</a:t>
            </a:r>
            <a:r>
              <a:rPr kumimoji="0" lang="es-PY" sz="1200" b="0" i="0" u="none" strike="noStrike" cap="none" normalizeH="0" baseline="0" dirty="0" smtClean="0">
                <a:ln>
                  <a:noFill/>
                </a:ln>
                <a:effectLst/>
                <a:latin typeface="Arial" pitchFamily="34" charset="0"/>
                <a:ea typeface="Calibri" pitchFamily="34" charset="0"/>
                <a:cs typeface="Arial" pitchFamily="34" charset="0"/>
              </a:rPr>
              <a:t> - Fax:(595)(21) 601 152 | </a:t>
            </a:r>
            <a:r>
              <a:rPr kumimoji="0" lang="es-PY" sz="1200" b="0" i="0" u="none" strike="noStrike" cap="none" normalizeH="0" baseline="0" dirty="0" smtClean="0">
                <a:ln>
                  <a:noFill/>
                </a:ln>
                <a:effectLst/>
                <a:latin typeface="Arial" pitchFamily="34" charset="0"/>
                <a:ea typeface="Calibri" pitchFamily="34" charset="0"/>
                <a:cs typeface="Arial" pitchFamily="34" charset="0"/>
                <a:hlinkClick r:id="rId4"/>
              </a:rPr>
              <a:t>www.contraloria.gov.py</a:t>
            </a:r>
            <a:endParaRPr kumimoji="0" lang="es-PY" sz="1200" b="0" i="0" u="none" strike="noStrike" cap="none" normalizeH="0" baseline="0" dirty="0" smtClean="0">
              <a:ln>
                <a:noFill/>
              </a:ln>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806700" algn="ctr"/>
                <a:tab pos="5611813" algn="r"/>
              </a:tabLst>
            </a:pPr>
            <a:endParaRPr kumimoji="0" lang="es-PY" sz="1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9" name="0 Imag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3666" y="6077606"/>
            <a:ext cx="581025" cy="61912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8 Conector recto"/>
          <p:cNvCxnSpPr/>
          <p:nvPr/>
        </p:nvCxnSpPr>
        <p:spPr>
          <a:xfrm>
            <a:off x="765831" y="1454886"/>
            <a:ext cx="112159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765831" y="5611821"/>
            <a:ext cx="11215962" cy="0"/>
          </a:xfrm>
          <a:prstGeom prst="line">
            <a:avLst/>
          </a:prstGeom>
        </p:spPr>
        <p:style>
          <a:lnRef idx="1">
            <a:schemeClr val="accent1"/>
          </a:lnRef>
          <a:fillRef idx="0">
            <a:schemeClr val="accent1"/>
          </a:fillRef>
          <a:effectRef idx="0">
            <a:schemeClr val="accent1"/>
          </a:effectRef>
          <a:fontRef idx="minor">
            <a:schemeClr val="tx1"/>
          </a:fontRef>
        </p:style>
      </p:cxnSp>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6819" y="2728421"/>
            <a:ext cx="4317773" cy="2590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24731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rco de bloque 30"/>
          <p:cNvSpPr/>
          <p:nvPr/>
        </p:nvSpPr>
        <p:spPr>
          <a:xfrm>
            <a:off x="-5328608" y="-565783"/>
            <a:ext cx="7147355" cy="7147355"/>
          </a:xfrm>
          <a:prstGeom prst="blockArc">
            <a:avLst>
              <a:gd name="adj1" fmla="val 18900000"/>
              <a:gd name="adj2" fmla="val 2700000"/>
              <a:gd name="adj3" fmla="val 302"/>
            </a:avLst>
          </a:prstGeom>
          <a:scene3d>
            <a:camera prst="orthographicFront">
              <a:rot lat="0" lon="0" rev="0"/>
            </a:camera>
            <a:lightRig rig="contrasting" dir="t">
              <a:rot lat="0" lon="0" rev="1200000"/>
            </a:lightRig>
          </a:scene3d>
          <a:sp3d z="-110000"/>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3" name="Forma libre 22"/>
          <p:cNvSpPr/>
          <p:nvPr/>
        </p:nvSpPr>
        <p:spPr>
          <a:xfrm>
            <a:off x="916861" y="4045461"/>
            <a:ext cx="10919539" cy="1061987"/>
          </a:xfrm>
          <a:custGeom>
            <a:avLst/>
            <a:gdLst>
              <a:gd name="connsiteX0" fmla="*/ 0 w 10242713"/>
              <a:gd name="connsiteY0" fmla="*/ 0 h 1061987"/>
              <a:gd name="connsiteX1" fmla="*/ 10242713 w 10242713"/>
              <a:gd name="connsiteY1" fmla="*/ 0 h 1061987"/>
              <a:gd name="connsiteX2" fmla="*/ 10242713 w 10242713"/>
              <a:gd name="connsiteY2" fmla="*/ 1061987 h 1061987"/>
              <a:gd name="connsiteX3" fmla="*/ 0 w 10242713"/>
              <a:gd name="connsiteY3" fmla="*/ 1061987 h 1061987"/>
              <a:gd name="connsiteX4" fmla="*/ 0 w 10242713"/>
              <a:gd name="connsiteY4" fmla="*/ 0 h 106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2713" h="1061987">
                <a:moveTo>
                  <a:pt x="0" y="0"/>
                </a:moveTo>
                <a:lnTo>
                  <a:pt x="10242713" y="0"/>
                </a:lnTo>
                <a:lnTo>
                  <a:pt x="10242713" y="1061987"/>
                </a:lnTo>
                <a:lnTo>
                  <a:pt x="0" y="1061987"/>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42952" tIns="50800" rIns="50800" bIns="50800" numCol="1" spcCol="1270" anchor="ctr" anchorCtr="0">
            <a:noAutofit/>
          </a:bodyPr>
          <a:lstStyle/>
          <a:p>
            <a:pPr lvl="0" defTabSz="889000">
              <a:lnSpc>
                <a:spcPct val="90000"/>
              </a:lnSpc>
              <a:spcBef>
                <a:spcPct val="0"/>
              </a:spcBef>
              <a:spcAft>
                <a:spcPct val="35000"/>
              </a:spcAft>
            </a:pPr>
            <a:r>
              <a:rPr lang="es-PY" sz="2000" b="1" dirty="0">
                <a:effectLst>
                  <a:outerShdw blurRad="38100" dist="38100" dir="2700000" algn="tl">
                    <a:srgbClr val="000000">
                      <a:alpha val="43137"/>
                    </a:srgbClr>
                  </a:outerShdw>
                </a:effectLst>
              </a:rPr>
              <a:t>Gestionar la integración social, empleabilidad y emprendimiento </a:t>
            </a:r>
            <a:r>
              <a:rPr lang="es-PY" sz="2000" b="1" dirty="0" smtClean="0">
                <a:effectLst>
                  <a:outerShdw blurRad="38100" dist="38100" dir="2700000" algn="tl">
                    <a:srgbClr val="000000">
                      <a:alpha val="43137"/>
                    </a:srgbClr>
                  </a:outerShdw>
                </a:effectLst>
              </a:rPr>
              <a:t>rural.</a:t>
            </a:r>
            <a:endParaRPr lang="es-PY" sz="2000" b="1" dirty="0">
              <a:effectLst>
                <a:outerShdw blurRad="38100" dist="38100" dir="2700000" algn="tl">
                  <a:srgbClr val="000000">
                    <a:alpha val="43137"/>
                  </a:srgbClr>
                </a:outerShdw>
              </a:effectLst>
            </a:endParaRPr>
          </a:p>
        </p:txBody>
      </p:sp>
      <p:sp>
        <p:nvSpPr>
          <p:cNvPr id="12" name="Arco de bloque 11"/>
          <p:cNvSpPr/>
          <p:nvPr/>
        </p:nvSpPr>
        <p:spPr>
          <a:xfrm>
            <a:off x="-5328608" y="-613909"/>
            <a:ext cx="7147355" cy="7147355"/>
          </a:xfrm>
          <a:prstGeom prst="blockArc">
            <a:avLst>
              <a:gd name="adj1" fmla="val 18900000"/>
              <a:gd name="adj2" fmla="val 2700000"/>
              <a:gd name="adj3" fmla="val 302"/>
            </a:avLst>
          </a:prstGeom>
          <a:scene3d>
            <a:camera prst="orthographicFront">
              <a:rot lat="0" lon="0" rev="0"/>
            </a:camera>
            <a:lightRig rig="contrasting" dir="t">
              <a:rot lat="0" lon="0" rev="1200000"/>
            </a:lightRig>
          </a:scene3d>
          <a:sp3d z="-110000"/>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3" name="Forma libre 12"/>
          <p:cNvSpPr/>
          <p:nvPr/>
        </p:nvSpPr>
        <p:spPr>
          <a:xfrm>
            <a:off x="916861" y="971398"/>
            <a:ext cx="10919539" cy="1050582"/>
          </a:xfrm>
          <a:custGeom>
            <a:avLst/>
            <a:gdLst>
              <a:gd name="connsiteX0" fmla="*/ 0 w 10242713"/>
              <a:gd name="connsiteY0" fmla="*/ 0 h 1341130"/>
              <a:gd name="connsiteX1" fmla="*/ 10242713 w 10242713"/>
              <a:gd name="connsiteY1" fmla="*/ 0 h 1341130"/>
              <a:gd name="connsiteX2" fmla="*/ 10242713 w 10242713"/>
              <a:gd name="connsiteY2" fmla="*/ 1341130 h 1341130"/>
              <a:gd name="connsiteX3" fmla="*/ 0 w 10242713"/>
              <a:gd name="connsiteY3" fmla="*/ 1341130 h 1341130"/>
              <a:gd name="connsiteX4" fmla="*/ 0 w 10242713"/>
              <a:gd name="connsiteY4" fmla="*/ 0 h 1341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2713" h="1341130">
                <a:moveTo>
                  <a:pt x="0" y="0"/>
                </a:moveTo>
                <a:lnTo>
                  <a:pt x="10242713" y="0"/>
                </a:lnTo>
                <a:lnTo>
                  <a:pt x="10242713" y="1341130"/>
                </a:lnTo>
                <a:lnTo>
                  <a:pt x="0" y="1341130"/>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42952" tIns="50800" rIns="50800" bIns="50800" numCol="1" spcCol="1270" anchor="ctr" anchorCtr="0">
            <a:noAutofit/>
          </a:bodyPr>
          <a:lstStyle/>
          <a:p>
            <a:pPr lvl="0" defTabSz="889000">
              <a:lnSpc>
                <a:spcPct val="90000"/>
              </a:lnSpc>
              <a:spcBef>
                <a:spcPct val="0"/>
              </a:spcBef>
              <a:spcAft>
                <a:spcPct val="35000"/>
              </a:spcAft>
            </a:pPr>
            <a:r>
              <a:rPr lang="es-PY" sz="2000" b="1" dirty="0">
                <a:effectLst>
                  <a:outerShdw blurRad="38100" dist="38100" dir="2700000" algn="tl">
                    <a:srgbClr val="000000">
                      <a:alpha val="43137"/>
                    </a:srgbClr>
                  </a:outerShdw>
                </a:effectLst>
              </a:rPr>
              <a:t>Desarrollar el sector pecuario y </a:t>
            </a:r>
            <a:r>
              <a:rPr lang="es-PY" sz="2000" b="1" dirty="0" smtClean="0">
                <a:effectLst>
                  <a:outerShdw blurRad="38100" dist="38100" dir="2700000" algn="tl">
                    <a:srgbClr val="000000">
                      <a:alpha val="43137"/>
                    </a:srgbClr>
                  </a:outerShdw>
                </a:effectLst>
              </a:rPr>
              <a:t>granjero.</a:t>
            </a:r>
            <a:endParaRPr lang="es-PY" sz="2000" b="1" dirty="0">
              <a:effectLst>
                <a:outerShdw blurRad="38100" dist="38100" dir="2700000" algn="tl">
                  <a:srgbClr val="000000">
                    <a:alpha val="43137"/>
                  </a:srgbClr>
                </a:outerShdw>
              </a:effectLst>
            </a:endParaRPr>
          </a:p>
        </p:txBody>
      </p:sp>
      <p:sp>
        <p:nvSpPr>
          <p:cNvPr id="6" name="Rectángulo 5"/>
          <p:cNvSpPr/>
          <p:nvPr/>
        </p:nvSpPr>
        <p:spPr>
          <a:xfrm>
            <a:off x="11961587" y="0"/>
            <a:ext cx="230413" cy="68580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
        <p:nvSpPr>
          <p:cNvPr id="7" name="Rectángulo 6"/>
          <p:cNvSpPr/>
          <p:nvPr/>
        </p:nvSpPr>
        <p:spPr>
          <a:xfrm>
            <a:off x="0" y="0"/>
            <a:ext cx="230413" cy="68580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
        <p:nvSpPr>
          <p:cNvPr id="8" name="Rectángulo redondeado 7"/>
          <p:cNvSpPr/>
          <p:nvPr/>
        </p:nvSpPr>
        <p:spPr>
          <a:xfrm>
            <a:off x="0" y="5967663"/>
            <a:ext cx="12192000" cy="890337"/>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ES" sz="2400" b="1" dirty="0">
              <a:effectLst>
                <a:outerShdw blurRad="38100" dist="38100" dir="2700000" algn="tl">
                  <a:srgbClr val="000000">
                    <a:alpha val="43137"/>
                  </a:srgbClr>
                </a:outerShdw>
              </a:effectLst>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999" y="994887"/>
            <a:ext cx="1242701" cy="1050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4994" y="4045461"/>
            <a:ext cx="1301406" cy="106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Forma libre 14"/>
          <p:cNvSpPr/>
          <p:nvPr/>
        </p:nvSpPr>
        <p:spPr>
          <a:xfrm>
            <a:off x="924091" y="2507452"/>
            <a:ext cx="10919539" cy="1000883"/>
          </a:xfrm>
          <a:custGeom>
            <a:avLst/>
            <a:gdLst>
              <a:gd name="connsiteX0" fmla="*/ 0 w 9856681"/>
              <a:gd name="connsiteY0" fmla="*/ 0 h 1061987"/>
              <a:gd name="connsiteX1" fmla="*/ 9856681 w 9856681"/>
              <a:gd name="connsiteY1" fmla="*/ 0 h 1061987"/>
              <a:gd name="connsiteX2" fmla="*/ 9856681 w 9856681"/>
              <a:gd name="connsiteY2" fmla="*/ 1061987 h 1061987"/>
              <a:gd name="connsiteX3" fmla="*/ 0 w 9856681"/>
              <a:gd name="connsiteY3" fmla="*/ 1061987 h 1061987"/>
              <a:gd name="connsiteX4" fmla="*/ 0 w 9856681"/>
              <a:gd name="connsiteY4" fmla="*/ 0 h 106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6681" h="1061987">
                <a:moveTo>
                  <a:pt x="0" y="0"/>
                </a:moveTo>
                <a:lnTo>
                  <a:pt x="9856681" y="0"/>
                </a:lnTo>
                <a:lnTo>
                  <a:pt x="9856681" y="1061987"/>
                </a:lnTo>
                <a:lnTo>
                  <a:pt x="0" y="1061987"/>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42952" tIns="50800" rIns="50800" bIns="50800" numCol="1" spcCol="1270" anchor="ctr" anchorCtr="0">
            <a:noAutofit/>
          </a:bodyPr>
          <a:lstStyle/>
          <a:p>
            <a:pPr lvl="0" defTabSz="889000">
              <a:lnSpc>
                <a:spcPct val="90000"/>
              </a:lnSpc>
              <a:spcBef>
                <a:spcPct val="0"/>
              </a:spcBef>
              <a:spcAft>
                <a:spcPct val="35000"/>
              </a:spcAft>
            </a:pPr>
            <a:r>
              <a:rPr lang="es-PY" sz="2000" b="1" dirty="0">
                <a:effectLst>
                  <a:outerShdw blurRad="38100" dist="38100" dir="2700000" algn="tl">
                    <a:srgbClr val="000000">
                      <a:alpha val="43137"/>
                    </a:srgbClr>
                  </a:outerShdw>
                </a:effectLst>
              </a:rPr>
              <a:t>Gestionar los riesgos asociados a la variabilidad y al cambio </a:t>
            </a:r>
            <a:r>
              <a:rPr lang="es-PY" sz="2000" b="1" dirty="0" smtClean="0">
                <a:effectLst>
                  <a:outerShdw blurRad="38100" dist="38100" dir="2700000" algn="tl">
                    <a:srgbClr val="000000">
                      <a:alpha val="43137"/>
                    </a:srgbClr>
                  </a:outerShdw>
                </a:effectLst>
              </a:rPr>
              <a:t>climático.</a:t>
            </a:r>
            <a:endParaRPr lang="es-PY" sz="2000" b="1" dirty="0">
              <a:effectLst>
                <a:outerShdw blurRad="38100" dist="38100" dir="2700000" algn="tl">
                  <a:srgbClr val="000000">
                    <a:alpha val="43137"/>
                  </a:srgbClr>
                </a:outerShdw>
              </a:effectLst>
            </a:endParaRPr>
          </a:p>
        </p:txBody>
      </p:sp>
      <p:pic>
        <p:nvPicPr>
          <p:cNvPr id="2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4499" y="2518145"/>
            <a:ext cx="1191901" cy="1000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775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anim calcmode="lin" valueType="num">
                                      <p:cBhvr additive="base">
                                        <p:cTn id="16" dur="500" fill="hold"/>
                                        <p:tgtEl>
                                          <p:spTgt spid="6146"/>
                                        </p:tgtEl>
                                        <p:attrNameLst>
                                          <p:attrName>ppt_x</p:attrName>
                                        </p:attrNameLst>
                                      </p:cBhvr>
                                      <p:tavLst>
                                        <p:tav tm="0">
                                          <p:val>
                                            <p:strVal val="#ppt_x"/>
                                          </p:val>
                                        </p:tav>
                                        <p:tav tm="100000">
                                          <p:val>
                                            <p:strVal val="#ppt_x"/>
                                          </p:val>
                                        </p:tav>
                                      </p:tavLst>
                                    </p:anim>
                                    <p:anim calcmode="lin" valueType="num">
                                      <p:cBhvr additive="base">
                                        <p:cTn id="17"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6148"/>
                                        </p:tgtEl>
                                        <p:attrNameLst>
                                          <p:attrName>style.visibility</p:attrName>
                                        </p:attrNameLst>
                                      </p:cBhvr>
                                      <p:to>
                                        <p:strVal val="visible"/>
                                      </p:to>
                                    </p:set>
                                    <p:anim calcmode="lin" valueType="num">
                                      <p:cBhvr additive="base">
                                        <p:cTn id="36" dur="500" fill="hold"/>
                                        <p:tgtEl>
                                          <p:spTgt spid="6148"/>
                                        </p:tgtEl>
                                        <p:attrNameLst>
                                          <p:attrName>ppt_x</p:attrName>
                                        </p:attrNameLst>
                                      </p:cBhvr>
                                      <p:tavLst>
                                        <p:tav tm="0">
                                          <p:val>
                                            <p:strVal val="#ppt_x"/>
                                          </p:val>
                                        </p:tav>
                                        <p:tav tm="100000">
                                          <p:val>
                                            <p:strVal val="#ppt_x"/>
                                          </p:val>
                                        </p:tav>
                                      </p:tavLst>
                                    </p:anim>
                                    <p:anim calcmode="lin" valueType="num">
                                      <p:cBhvr additive="base">
                                        <p:cTn id="37"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545465" y="1667079"/>
            <a:ext cx="9414456" cy="3777622"/>
          </a:xfrm>
        </p:spPr>
        <p:txBody>
          <a:bodyPr>
            <a:normAutofit/>
          </a:bodyPr>
          <a:lstStyle/>
          <a:p>
            <a:pPr marL="0" indent="0">
              <a:buNone/>
            </a:pPr>
            <a:endParaRPr lang="es-ES" sz="2400" dirty="0" smtClean="0"/>
          </a:p>
          <a:p>
            <a:endParaRPr lang="es-ES" sz="2400" dirty="0"/>
          </a:p>
        </p:txBody>
      </p:sp>
      <p:sp>
        <p:nvSpPr>
          <p:cNvPr id="6" name="Rectángulo 5"/>
          <p:cNvSpPr/>
          <p:nvPr/>
        </p:nvSpPr>
        <p:spPr>
          <a:xfrm>
            <a:off x="11961587" y="1722"/>
            <a:ext cx="230413" cy="6719919"/>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
        <p:nvSpPr>
          <p:cNvPr id="7" name="Rectángulo 6"/>
          <p:cNvSpPr/>
          <p:nvPr/>
        </p:nvSpPr>
        <p:spPr>
          <a:xfrm>
            <a:off x="0" y="1722"/>
            <a:ext cx="224589" cy="6856278"/>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
        <p:nvSpPr>
          <p:cNvPr id="8" name="Rectángulo redondeado 7"/>
          <p:cNvSpPr/>
          <p:nvPr/>
        </p:nvSpPr>
        <p:spPr>
          <a:xfrm>
            <a:off x="37609" y="483752"/>
            <a:ext cx="11928427" cy="745958"/>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effectLst>
                  <a:outerShdw blurRad="38100" dist="38100" dir="2700000" algn="tl">
                    <a:srgbClr val="000000">
                      <a:alpha val="43137"/>
                    </a:srgbClr>
                  </a:outerShdw>
                </a:effectLst>
              </a:rPr>
              <a:t>IMPLEMENTACIÓN</a:t>
            </a:r>
            <a:endParaRPr lang="es-ES" sz="2400" b="1" dirty="0">
              <a:effectLst>
                <a:outerShdw blurRad="38100" dist="38100" dir="2700000" algn="tl">
                  <a:srgbClr val="000000">
                    <a:alpha val="43137"/>
                  </a:srgbClr>
                </a:outerShdw>
              </a:effectLst>
            </a:endParaRPr>
          </a:p>
        </p:txBody>
      </p:sp>
      <p:sp>
        <p:nvSpPr>
          <p:cNvPr id="9" name="Flecha a la derecha con bandas 8"/>
          <p:cNvSpPr/>
          <p:nvPr/>
        </p:nvSpPr>
        <p:spPr>
          <a:xfrm>
            <a:off x="660400" y="1661889"/>
            <a:ext cx="7450667" cy="1989222"/>
          </a:xfrm>
          <a:prstGeom prst="striped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just"/>
            <a:r>
              <a:rPr lang="es-ES" sz="2000" b="1" dirty="0">
                <a:effectLst>
                  <a:outerShdw blurRad="38100" dist="38100" dir="2700000" algn="tl">
                    <a:srgbClr val="000000">
                      <a:alpha val="43137"/>
                    </a:srgbClr>
                  </a:outerShdw>
                </a:effectLst>
              </a:rPr>
              <a:t>Rector del  PND, la Secretaria Técnica de Planificación del Desarrollo Económico y Social (STP) y encargado del seguimiento y evaluación. </a:t>
            </a:r>
          </a:p>
        </p:txBody>
      </p:sp>
      <p:sp>
        <p:nvSpPr>
          <p:cNvPr id="10" name="Flecha a la derecha con bandas 9"/>
          <p:cNvSpPr/>
          <p:nvPr/>
        </p:nvSpPr>
        <p:spPr>
          <a:xfrm>
            <a:off x="660400" y="4114392"/>
            <a:ext cx="7549752" cy="2076591"/>
          </a:xfrm>
          <a:prstGeom prst="striped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just"/>
            <a:r>
              <a:rPr lang="es-ES" sz="2000" b="1" dirty="0">
                <a:effectLst>
                  <a:outerShdw blurRad="38100" dist="38100" dir="2700000" algn="tl">
                    <a:srgbClr val="000000">
                      <a:alpha val="43137"/>
                    </a:srgbClr>
                  </a:outerShdw>
                </a:effectLst>
              </a:rPr>
              <a:t>Tablero de Control (se </a:t>
            </a:r>
            <a:r>
              <a:rPr lang="es-ES" sz="2000" b="1" dirty="0" smtClean="0">
                <a:effectLst>
                  <a:outerShdw blurRad="38100" dist="38100" dir="2700000" algn="tl">
                    <a:srgbClr val="000000">
                      <a:alpha val="43137"/>
                    </a:srgbClr>
                  </a:outerShdw>
                </a:effectLst>
              </a:rPr>
              <a:t>implementará en </a:t>
            </a:r>
            <a:r>
              <a:rPr lang="es-ES" sz="2000" b="1" dirty="0">
                <a:effectLst>
                  <a:outerShdw blurRad="38100" dist="38100" dir="2700000" algn="tl">
                    <a:srgbClr val="000000">
                      <a:alpha val="43137"/>
                    </a:srgbClr>
                  </a:outerShdw>
                </a:effectLst>
              </a:rPr>
              <a:t>2017), herramienta de seguimiento y evaluación. </a:t>
            </a:r>
          </a:p>
        </p:txBody>
      </p:sp>
      <p:pic>
        <p:nvPicPr>
          <p:cNvPr id="7172" name="Picture 4" descr="Resultado de imagen para secretaria tecnica de planificacion paragu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1067" y="2276045"/>
            <a:ext cx="3689885" cy="76090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esultado de imagen para tablero de control st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9474" y="3928447"/>
            <a:ext cx="3010958" cy="2262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46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dissolve">
                                      <p:cBhvr>
                                        <p:cTn id="12" dur="500"/>
                                        <p:tgtEl>
                                          <p:spTgt spid="71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174"/>
                                        </p:tgtEl>
                                        <p:attrNameLst>
                                          <p:attrName>style.visibility</p:attrName>
                                        </p:attrNameLst>
                                      </p:cBhvr>
                                      <p:to>
                                        <p:strVal val="visible"/>
                                      </p:to>
                                    </p:set>
                                    <p:animEffect transition="in" filter="dissolve">
                                      <p:cBhvr>
                                        <p:cTn id="22"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09093" y="1176718"/>
            <a:ext cx="10122874" cy="2463949"/>
          </a:xfrm>
        </p:spPr>
        <p:txBody>
          <a:bodyPr/>
          <a:lstStyle/>
          <a:p>
            <a:pPr marL="0" indent="0" algn="just">
              <a:buNone/>
            </a:pPr>
            <a:r>
              <a:rPr lang="es-ES" sz="2400" b="1" dirty="0" smtClean="0">
                <a:solidFill>
                  <a:schemeClr val="bg2">
                    <a:lumMod val="10000"/>
                  </a:schemeClr>
                </a:solidFill>
                <a:effectLst>
                  <a:outerShdw blurRad="38100" dist="38100" dir="2700000" algn="tl">
                    <a:srgbClr val="000000">
                      <a:alpha val="43137"/>
                    </a:srgbClr>
                  </a:outerShdw>
                </a:effectLst>
              </a:rPr>
              <a:t> </a:t>
            </a:r>
            <a:r>
              <a:rPr lang="es-ES" sz="2400" b="1"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s-ES" sz="2400" b="1" i="1"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Para 2030, asegurar la sostenibilidad de los sistemas de producción de alimentos y aplicar prácticas agrícolas </a:t>
            </a:r>
            <a:r>
              <a:rPr lang="es-ES" sz="2400" b="1" i="1" dirty="0" err="1">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resilientes</a:t>
            </a:r>
            <a:r>
              <a:rPr lang="es-ES" sz="2400" b="1" i="1" dirty="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que aumenten la productividad y la producción, contribuyan al mantenimiento de los ecosistemas, fortalezcan la capacidad de adaptación al cambio climático, los fenómenos meteorológicos extremos, las sequías, las inundaciones y otros desastres, y mejoren progresivamente la calidad del suelo y la tierra”</a:t>
            </a:r>
            <a:r>
              <a:rPr lang="es-ES" sz="2400" b="1" dirty="0">
                <a:solidFill>
                  <a:schemeClr val="bg2">
                    <a:lumMod val="10000"/>
                  </a:schemeClr>
                </a:solidFill>
                <a:effectLst>
                  <a:outerShdw blurRad="38100" dist="38100" dir="2700000" algn="tl">
                    <a:srgbClr val="000000">
                      <a:alpha val="43137"/>
                    </a:srgbClr>
                  </a:outerShdw>
                </a:effectLst>
              </a:rPr>
              <a:t> </a:t>
            </a:r>
            <a:endParaRPr lang="es-ES" sz="2400" b="1" dirty="0" smtClean="0">
              <a:solidFill>
                <a:schemeClr val="bg2">
                  <a:lumMod val="10000"/>
                </a:schemeClr>
              </a:solidFill>
              <a:effectLst>
                <a:outerShdw blurRad="38100" dist="38100" dir="2700000" algn="tl">
                  <a:srgbClr val="000000">
                    <a:alpha val="43137"/>
                  </a:srgbClr>
                </a:outerShdw>
              </a:effectLst>
            </a:endParaRPr>
          </a:p>
        </p:txBody>
      </p:sp>
      <p:sp>
        <p:nvSpPr>
          <p:cNvPr id="4" name="Rectángulo 3"/>
          <p:cNvSpPr/>
          <p:nvPr/>
        </p:nvSpPr>
        <p:spPr>
          <a:xfrm>
            <a:off x="11961587" y="1722"/>
            <a:ext cx="230413" cy="6719919"/>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
        <p:nvSpPr>
          <p:cNvPr id="5" name="Rectángulo 4"/>
          <p:cNvSpPr/>
          <p:nvPr/>
        </p:nvSpPr>
        <p:spPr>
          <a:xfrm>
            <a:off x="0" y="1722"/>
            <a:ext cx="224589" cy="6856278"/>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
        <p:nvSpPr>
          <p:cNvPr id="6" name="Rectángulo redondeado 5"/>
          <p:cNvSpPr/>
          <p:nvPr/>
        </p:nvSpPr>
        <p:spPr>
          <a:xfrm>
            <a:off x="224590" y="18655"/>
            <a:ext cx="11730340" cy="745958"/>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smtClean="0">
                <a:effectLst>
                  <a:outerShdw blurRad="38100" dist="38100" dir="2700000" algn="tl">
                    <a:srgbClr val="000000">
                      <a:alpha val="43137"/>
                    </a:srgbClr>
                  </a:outerShdw>
                </a:effectLst>
              </a:rPr>
              <a:t>OBJETIVO 2 (Meta 4) DE LOS ODS</a:t>
            </a:r>
            <a:endParaRPr lang="es-ES" sz="2800" b="1" dirty="0">
              <a:effectLst>
                <a:outerShdw blurRad="38100" dist="38100" dir="2700000" algn="tl">
                  <a:srgbClr val="000000">
                    <a:alpha val="43137"/>
                  </a:srgbClr>
                </a:outerShdw>
              </a:effectLst>
            </a:endParaRPr>
          </a:p>
        </p:txBody>
      </p:sp>
      <p:sp>
        <p:nvSpPr>
          <p:cNvPr id="7" name="Llamada de flecha hacia abajo 6"/>
          <p:cNvSpPr/>
          <p:nvPr/>
        </p:nvSpPr>
        <p:spPr>
          <a:xfrm>
            <a:off x="809093" y="3813908"/>
            <a:ext cx="10798399" cy="1195735"/>
          </a:xfrm>
          <a:prstGeom prst="downArrowCallout">
            <a:avLst/>
          </a:prstGeom>
        </p:spPr>
        <p:style>
          <a:lnRef idx="0">
            <a:schemeClr val="accent2"/>
          </a:lnRef>
          <a:fillRef idx="3">
            <a:schemeClr val="accent2"/>
          </a:fillRef>
          <a:effectRef idx="3">
            <a:schemeClr val="accent2"/>
          </a:effectRef>
          <a:fontRef idx="minor">
            <a:schemeClr val="lt1"/>
          </a:fontRef>
        </p:style>
        <p:txBody>
          <a:bodyPr rtlCol="0" anchor="ctr"/>
          <a:lstStyle/>
          <a:p>
            <a:pPr algn="just"/>
            <a:r>
              <a:rPr lang="es-ES" sz="2000" b="1" dirty="0">
                <a:effectLst>
                  <a:outerShdw blurRad="38100" dist="38100" dir="2700000" algn="tl">
                    <a:srgbClr val="000000">
                      <a:alpha val="43137"/>
                    </a:srgbClr>
                  </a:outerShdw>
                </a:effectLst>
              </a:rPr>
              <a:t>Plan Nacional de Desarrollo 2030 - Paraguay, programa “SEMBRANDO OPORTUNIDADES”, el cual reúne las características de este objetivo</a:t>
            </a: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5071" y="5017695"/>
            <a:ext cx="1840305" cy="1840305"/>
          </a:xfrm>
          <a:prstGeom prst="rect">
            <a:avLst/>
          </a:prstGeom>
        </p:spPr>
      </p:pic>
    </p:spTree>
    <p:extLst>
      <p:ext uri="{BB962C8B-B14F-4D97-AF65-F5344CB8AC3E}">
        <p14:creationId xmlns:p14="http://schemas.microsoft.com/office/powerpoint/2010/main" val="20188256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473742" y="319899"/>
            <a:ext cx="9839461" cy="1356501"/>
          </a:xfrm>
        </p:spPr>
        <p:txBody>
          <a:bodyPr>
            <a:normAutofit/>
          </a:bodyPr>
          <a:lstStyle/>
          <a:p>
            <a:endParaRPr lang="es-ES" dirty="0"/>
          </a:p>
          <a:p>
            <a:pPr marL="0" indent="0">
              <a:buNone/>
            </a:pPr>
            <a:endParaRPr lang="es-ES" dirty="0" smtClean="0"/>
          </a:p>
          <a:p>
            <a:pPr marL="0" indent="0">
              <a:buNone/>
            </a:pPr>
            <a:endParaRPr lang="es-ES" dirty="0"/>
          </a:p>
        </p:txBody>
      </p:sp>
      <p:sp>
        <p:nvSpPr>
          <p:cNvPr id="4" name="Rectángulo 3"/>
          <p:cNvSpPr/>
          <p:nvPr/>
        </p:nvSpPr>
        <p:spPr>
          <a:xfrm>
            <a:off x="11961587" y="1722"/>
            <a:ext cx="230413" cy="6719919"/>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
        <p:nvSpPr>
          <p:cNvPr id="5" name="Rectángulo 4"/>
          <p:cNvSpPr/>
          <p:nvPr/>
        </p:nvSpPr>
        <p:spPr>
          <a:xfrm>
            <a:off x="0" y="1722"/>
            <a:ext cx="224589" cy="6856278"/>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
        <p:nvSpPr>
          <p:cNvPr id="6" name="Rectángulo redondeado 5"/>
          <p:cNvSpPr/>
          <p:nvPr/>
        </p:nvSpPr>
        <p:spPr>
          <a:xfrm>
            <a:off x="0" y="0"/>
            <a:ext cx="11961587" cy="745958"/>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effectLst>
                  <a:outerShdw blurRad="38100" dist="38100" dir="2700000" algn="tl">
                    <a:srgbClr val="000000">
                      <a:alpha val="43137"/>
                    </a:srgbClr>
                  </a:outerShdw>
                </a:effectLst>
              </a:rPr>
              <a:t>SEMBRANDO </a:t>
            </a:r>
            <a:r>
              <a:rPr lang="es-ES" sz="2800" b="1" dirty="0" smtClean="0">
                <a:effectLst>
                  <a:outerShdw blurRad="38100" dist="38100" dir="2700000" algn="tl">
                    <a:srgbClr val="000000">
                      <a:alpha val="43137"/>
                    </a:srgbClr>
                  </a:outerShdw>
                </a:effectLst>
              </a:rPr>
              <a:t>OPORTUNIDADES</a:t>
            </a:r>
            <a:endParaRPr lang="es-ES" sz="2800" b="1" dirty="0">
              <a:effectLst>
                <a:outerShdw blurRad="38100" dist="38100" dir="2700000" algn="tl">
                  <a:srgbClr val="000000">
                    <a:alpha val="43137"/>
                  </a:srgbClr>
                </a:outerShdw>
              </a:effectLst>
            </a:endParaRPr>
          </a:p>
        </p:txBody>
      </p:sp>
      <p:sp>
        <p:nvSpPr>
          <p:cNvPr id="9" name="Flecha doblada hacia arriba 8"/>
          <p:cNvSpPr/>
          <p:nvPr/>
        </p:nvSpPr>
        <p:spPr>
          <a:xfrm rot="5400000">
            <a:off x="500488" y="2967989"/>
            <a:ext cx="1415692" cy="1335485"/>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Forma libre 9"/>
          <p:cNvSpPr/>
          <p:nvPr/>
        </p:nvSpPr>
        <p:spPr>
          <a:xfrm>
            <a:off x="540591" y="1162154"/>
            <a:ext cx="11213636" cy="1069198"/>
          </a:xfrm>
          <a:custGeom>
            <a:avLst/>
            <a:gdLst>
              <a:gd name="connsiteX0" fmla="*/ 0 w 5071025"/>
              <a:gd name="connsiteY0" fmla="*/ 188211 h 1129039"/>
              <a:gd name="connsiteX1" fmla="*/ 188211 w 5071025"/>
              <a:gd name="connsiteY1" fmla="*/ 0 h 1129039"/>
              <a:gd name="connsiteX2" fmla="*/ 4882814 w 5071025"/>
              <a:gd name="connsiteY2" fmla="*/ 0 h 1129039"/>
              <a:gd name="connsiteX3" fmla="*/ 5071025 w 5071025"/>
              <a:gd name="connsiteY3" fmla="*/ 188211 h 1129039"/>
              <a:gd name="connsiteX4" fmla="*/ 5071025 w 5071025"/>
              <a:gd name="connsiteY4" fmla="*/ 940828 h 1129039"/>
              <a:gd name="connsiteX5" fmla="*/ 4882814 w 5071025"/>
              <a:gd name="connsiteY5" fmla="*/ 1129039 h 1129039"/>
              <a:gd name="connsiteX6" fmla="*/ 188211 w 5071025"/>
              <a:gd name="connsiteY6" fmla="*/ 1129039 h 1129039"/>
              <a:gd name="connsiteX7" fmla="*/ 0 w 5071025"/>
              <a:gd name="connsiteY7" fmla="*/ 940828 h 1129039"/>
              <a:gd name="connsiteX8" fmla="*/ 0 w 5071025"/>
              <a:gd name="connsiteY8" fmla="*/ 188211 h 112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1025" h="1129039">
                <a:moveTo>
                  <a:pt x="0" y="188211"/>
                </a:moveTo>
                <a:cubicBezTo>
                  <a:pt x="0" y="84265"/>
                  <a:pt x="84265" y="0"/>
                  <a:pt x="188211" y="0"/>
                </a:cubicBezTo>
                <a:lnTo>
                  <a:pt x="4882814" y="0"/>
                </a:lnTo>
                <a:cubicBezTo>
                  <a:pt x="4986760" y="0"/>
                  <a:pt x="5071025" y="84265"/>
                  <a:pt x="5071025" y="188211"/>
                </a:cubicBezTo>
                <a:lnTo>
                  <a:pt x="5071025" y="940828"/>
                </a:lnTo>
                <a:cubicBezTo>
                  <a:pt x="5071025" y="1044774"/>
                  <a:pt x="4986760" y="1129039"/>
                  <a:pt x="4882814" y="1129039"/>
                </a:cubicBezTo>
                <a:lnTo>
                  <a:pt x="188211" y="1129039"/>
                </a:lnTo>
                <a:cubicBezTo>
                  <a:pt x="84265" y="1129039"/>
                  <a:pt x="0" y="1044774"/>
                  <a:pt x="0" y="940828"/>
                </a:cubicBezTo>
                <a:lnTo>
                  <a:pt x="0" y="188211"/>
                </a:lnTo>
                <a:close/>
              </a:path>
            </a:pathLst>
          </a:custGeom>
        </p:spPr>
        <p:style>
          <a:lnRef idx="1">
            <a:schemeClr val="accent2"/>
          </a:lnRef>
          <a:fillRef idx="3">
            <a:schemeClr val="accent2"/>
          </a:fillRef>
          <a:effectRef idx="2">
            <a:schemeClr val="accent2"/>
          </a:effectRef>
          <a:fontRef idx="minor">
            <a:schemeClr val="lt1"/>
          </a:fontRef>
        </p:style>
        <p:txBody>
          <a:bodyPr spcFirstLastPara="0" vert="horz" wrap="square" lIns="116085" tIns="116085" rIns="116085" bIns="116085" numCol="1" spcCol="1270" anchor="ctr" anchorCtr="0">
            <a:noAutofit/>
          </a:bodyPr>
          <a:lstStyle/>
          <a:p>
            <a:pPr lvl="0" algn="ctr" defTabSz="711200">
              <a:lnSpc>
                <a:spcPct val="90000"/>
              </a:lnSpc>
              <a:spcBef>
                <a:spcPct val="0"/>
              </a:spcBef>
              <a:spcAft>
                <a:spcPct val="35000"/>
              </a:spcAft>
            </a:pPr>
            <a:r>
              <a:rPr lang="es-ES" b="1" kern="1200" dirty="0" smtClean="0">
                <a:effectLst>
                  <a:outerShdw blurRad="38100" dist="38100" dir="2700000" algn="tl">
                    <a:srgbClr val="000000">
                      <a:alpha val="43137"/>
                    </a:srgbClr>
                  </a:outerShdw>
                </a:effectLst>
              </a:rPr>
              <a:t>Es el programa principal para erradicar la pobreza extrema por sobre todo</a:t>
            </a:r>
            <a:r>
              <a:rPr lang="es-ES" b="1" dirty="0">
                <a:effectLst>
                  <a:outerShdw blurRad="38100" dist="38100" dir="2700000" algn="tl">
                    <a:srgbClr val="000000">
                      <a:alpha val="43137"/>
                    </a:srgbClr>
                  </a:outerShdw>
                </a:effectLst>
              </a:rPr>
              <a:t>.</a:t>
            </a:r>
            <a:endParaRPr lang="es-ES" b="1" kern="1200" dirty="0" smtClean="0">
              <a:effectLst>
                <a:outerShdw blurRad="38100" dist="38100" dir="2700000" algn="tl">
                  <a:srgbClr val="000000">
                    <a:alpha val="43137"/>
                  </a:srgbClr>
                </a:outerShdw>
              </a:effectLst>
            </a:endParaRPr>
          </a:p>
          <a:p>
            <a:pPr lvl="0" algn="ctr" defTabSz="711200">
              <a:lnSpc>
                <a:spcPct val="90000"/>
              </a:lnSpc>
              <a:spcBef>
                <a:spcPct val="0"/>
              </a:spcBef>
              <a:spcAft>
                <a:spcPct val="35000"/>
              </a:spcAft>
            </a:pPr>
            <a:r>
              <a:rPr lang="es-ES" b="1" dirty="0">
                <a:effectLst>
                  <a:outerShdw blurRad="38100" dist="38100" dir="2700000" algn="tl">
                    <a:srgbClr val="000000">
                      <a:alpha val="43137"/>
                    </a:srgbClr>
                  </a:outerShdw>
                </a:effectLst>
              </a:rPr>
              <a:t>M</a:t>
            </a:r>
            <a:r>
              <a:rPr lang="es-ES" b="1" kern="1200" dirty="0" smtClean="0">
                <a:effectLst>
                  <a:outerShdw blurRad="38100" dist="38100" dir="2700000" algn="tl">
                    <a:srgbClr val="000000">
                      <a:alpha val="43137"/>
                    </a:srgbClr>
                  </a:outerShdw>
                </a:effectLst>
              </a:rPr>
              <a:t>esa de articulación de 24 instituciones. </a:t>
            </a:r>
            <a:endParaRPr lang="es-PY" b="1" kern="1200" dirty="0">
              <a:effectLst>
                <a:outerShdw blurRad="38100" dist="38100" dir="2700000" algn="tl">
                  <a:srgbClr val="000000">
                    <a:alpha val="43137"/>
                  </a:srgbClr>
                </a:outerShdw>
              </a:effectLst>
            </a:endParaRPr>
          </a:p>
        </p:txBody>
      </p:sp>
      <p:sp>
        <p:nvSpPr>
          <p:cNvPr id="11" name="Rectángulo 10"/>
          <p:cNvSpPr/>
          <p:nvPr/>
        </p:nvSpPr>
        <p:spPr>
          <a:xfrm>
            <a:off x="4623260" y="1696753"/>
            <a:ext cx="1709930" cy="91253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Flecha doblada hacia arriba 11"/>
          <p:cNvSpPr/>
          <p:nvPr/>
        </p:nvSpPr>
        <p:spPr>
          <a:xfrm rot="16200000" flipH="1">
            <a:off x="10056216" y="5078950"/>
            <a:ext cx="1366277" cy="1225391"/>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Forma libre 12"/>
          <p:cNvSpPr/>
          <p:nvPr/>
        </p:nvSpPr>
        <p:spPr>
          <a:xfrm>
            <a:off x="1985935" y="2859780"/>
            <a:ext cx="9743183" cy="1483798"/>
          </a:xfrm>
          <a:custGeom>
            <a:avLst/>
            <a:gdLst>
              <a:gd name="connsiteX0" fmla="*/ 0 w 5997461"/>
              <a:gd name="connsiteY0" fmla="*/ 188211 h 1129039"/>
              <a:gd name="connsiteX1" fmla="*/ 188211 w 5997461"/>
              <a:gd name="connsiteY1" fmla="*/ 0 h 1129039"/>
              <a:gd name="connsiteX2" fmla="*/ 5809250 w 5997461"/>
              <a:gd name="connsiteY2" fmla="*/ 0 h 1129039"/>
              <a:gd name="connsiteX3" fmla="*/ 5997461 w 5997461"/>
              <a:gd name="connsiteY3" fmla="*/ 188211 h 1129039"/>
              <a:gd name="connsiteX4" fmla="*/ 5997461 w 5997461"/>
              <a:gd name="connsiteY4" fmla="*/ 940828 h 1129039"/>
              <a:gd name="connsiteX5" fmla="*/ 5809250 w 5997461"/>
              <a:gd name="connsiteY5" fmla="*/ 1129039 h 1129039"/>
              <a:gd name="connsiteX6" fmla="*/ 188211 w 5997461"/>
              <a:gd name="connsiteY6" fmla="*/ 1129039 h 1129039"/>
              <a:gd name="connsiteX7" fmla="*/ 0 w 5997461"/>
              <a:gd name="connsiteY7" fmla="*/ 940828 h 1129039"/>
              <a:gd name="connsiteX8" fmla="*/ 0 w 5997461"/>
              <a:gd name="connsiteY8" fmla="*/ 188211 h 112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7461" h="1129039">
                <a:moveTo>
                  <a:pt x="0" y="188211"/>
                </a:moveTo>
                <a:cubicBezTo>
                  <a:pt x="0" y="84265"/>
                  <a:pt x="84265" y="0"/>
                  <a:pt x="188211" y="0"/>
                </a:cubicBezTo>
                <a:lnTo>
                  <a:pt x="5809250" y="0"/>
                </a:lnTo>
                <a:cubicBezTo>
                  <a:pt x="5913196" y="0"/>
                  <a:pt x="5997461" y="84265"/>
                  <a:pt x="5997461" y="188211"/>
                </a:cubicBezTo>
                <a:lnTo>
                  <a:pt x="5997461" y="940828"/>
                </a:lnTo>
                <a:cubicBezTo>
                  <a:pt x="5997461" y="1044774"/>
                  <a:pt x="5913196" y="1129039"/>
                  <a:pt x="5809250" y="1129039"/>
                </a:cubicBezTo>
                <a:lnTo>
                  <a:pt x="188211" y="1129039"/>
                </a:lnTo>
                <a:cubicBezTo>
                  <a:pt x="84265" y="1129039"/>
                  <a:pt x="0" y="1044774"/>
                  <a:pt x="0" y="940828"/>
                </a:cubicBezTo>
                <a:lnTo>
                  <a:pt x="0" y="188211"/>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16085" tIns="116085" rIns="116085" bIns="116085" numCol="1" spcCol="1270" anchor="ctr" anchorCtr="0">
            <a:noAutofit/>
          </a:bodyPr>
          <a:lstStyle/>
          <a:p>
            <a:pPr lvl="0" algn="ctr" defTabSz="711200">
              <a:lnSpc>
                <a:spcPct val="90000"/>
              </a:lnSpc>
              <a:spcBef>
                <a:spcPct val="0"/>
              </a:spcBef>
              <a:spcAft>
                <a:spcPct val="35000"/>
              </a:spcAft>
            </a:pPr>
            <a:r>
              <a:rPr lang="es-ES" b="1" kern="1200" dirty="0" smtClean="0">
                <a:effectLst>
                  <a:outerShdw blurRad="38100" dist="38100" dir="2700000" algn="tl">
                    <a:srgbClr val="000000">
                      <a:alpha val="43137"/>
                    </a:srgbClr>
                  </a:outerShdw>
                </a:effectLst>
              </a:rPr>
              <a:t>Esta es una estrategia de intervención pensada para disminuir o revertir la vulnerabilidad de las personas</a:t>
            </a:r>
            <a:r>
              <a:rPr lang="es-ES" b="1" dirty="0">
                <a:effectLst>
                  <a:outerShdw blurRad="38100" dist="38100" dir="2700000" algn="tl">
                    <a:srgbClr val="000000">
                      <a:alpha val="43137"/>
                    </a:srgbClr>
                  </a:outerShdw>
                </a:effectLst>
              </a:rPr>
              <a:t>.</a:t>
            </a:r>
            <a:endParaRPr lang="es-ES" b="1" kern="1200" dirty="0">
              <a:effectLst>
                <a:outerShdw blurRad="38100" dist="38100" dir="2700000" algn="tl">
                  <a:srgbClr val="000000">
                    <a:alpha val="43137"/>
                  </a:srgbClr>
                </a:outerShdw>
              </a:effectLst>
            </a:endParaRPr>
          </a:p>
        </p:txBody>
      </p:sp>
      <p:sp>
        <p:nvSpPr>
          <p:cNvPr id="14" name="Rectángulo 13"/>
          <p:cNvSpPr/>
          <p:nvPr/>
        </p:nvSpPr>
        <p:spPr>
          <a:xfrm>
            <a:off x="7520571" y="2965037"/>
            <a:ext cx="1709930" cy="91253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Forma libre 14"/>
          <p:cNvSpPr/>
          <p:nvPr/>
        </p:nvSpPr>
        <p:spPr>
          <a:xfrm>
            <a:off x="524118" y="5050415"/>
            <a:ext cx="9542399" cy="1282460"/>
          </a:xfrm>
          <a:custGeom>
            <a:avLst/>
            <a:gdLst>
              <a:gd name="connsiteX0" fmla="*/ 0 w 7047307"/>
              <a:gd name="connsiteY0" fmla="*/ 188211 h 1129039"/>
              <a:gd name="connsiteX1" fmla="*/ 188211 w 7047307"/>
              <a:gd name="connsiteY1" fmla="*/ 0 h 1129039"/>
              <a:gd name="connsiteX2" fmla="*/ 6859096 w 7047307"/>
              <a:gd name="connsiteY2" fmla="*/ 0 h 1129039"/>
              <a:gd name="connsiteX3" fmla="*/ 7047307 w 7047307"/>
              <a:gd name="connsiteY3" fmla="*/ 188211 h 1129039"/>
              <a:gd name="connsiteX4" fmla="*/ 7047307 w 7047307"/>
              <a:gd name="connsiteY4" fmla="*/ 940828 h 1129039"/>
              <a:gd name="connsiteX5" fmla="*/ 6859096 w 7047307"/>
              <a:gd name="connsiteY5" fmla="*/ 1129039 h 1129039"/>
              <a:gd name="connsiteX6" fmla="*/ 188211 w 7047307"/>
              <a:gd name="connsiteY6" fmla="*/ 1129039 h 1129039"/>
              <a:gd name="connsiteX7" fmla="*/ 0 w 7047307"/>
              <a:gd name="connsiteY7" fmla="*/ 940828 h 1129039"/>
              <a:gd name="connsiteX8" fmla="*/ 0 w 7047307"/>
              <a:gd name="connsiteY8" fmla="*/ 188211 h 112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7307" h="1129039">
                <a:moveTo>
                  <a:pt x="0" y="188211"/>
                </a:moveTo>
                <a:cubicBezTo>
                  <a:pt x="0" y="84265"/>
                  <a:pt x="84265" y="0"/>
                  <a:pt x="188211" y="0"/>
                </a:cubicBezTo>
                <a:lnTo>
                  <a:pt x="6859096" y="0"/>
                </a:lnTo>
                <a:cubicBezTo>
                  <a:pt x="6963042" y="0"/>
                  <a:pt x="7047307" y="84265"/>
                  <a:pt x="7047307" y="188211"/>
                </a:cubicBezTo>
                <a:lnTo>
                  <a:pt x="7047307" y="940828"/>
                </a:lnTo>
                <a:cubicBezTo>
                  <a:pt x="7047307" y="1044774"/>
                  <a:pt x="6963042" y="1129039"/>
                  <a:pt x="6859096" y="1129039"/>
                </a:cubicBezTo>
                <a:lnTo>
                  <a:pt x="188211" y="1129039"/>
                </a:lnTo>
                <a:cubicBezTo>
                  <a:pt x="84265" y="1129039"/>
                  <a:pt x="0" y="1044774"/>
                  <a:pt x="0" y="940828"/>
                </a:cubicBezTo>
                <a:lnTo>
                  <a:pt x="0" y="188211"/>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116085" tIns="116085" rIns="116085" bIns="116085" numCol="1" spcCol="1270" anchor="ctr" anchorCtr="0">
            <a:noAutofit/>
          </a:bodyPr>
          <a:lstStyle/>
          <a:p>
            <a:pPr lvl="0" algn="ctr" defTabSz="711200">
              <a:lnSpc>
                <a:spcPct val="90000"/>
              </a:lnSpc>
              <a:spcBef>
                <a:spcPct val="0"/>
              </a:spcBef>
              <a:spcAft>
                <a:spcPct val="35000"/>
              </a:spcAft>
            </a:pPr>
            <a:r>
              <a:rPr lang="es-ES" b="1" kern="1200" dirty="0" smtClean="0">
                <a:effectLst>
                  <a:outerShdw blurRad="38100" dist="38100" dir="2700000" algn="tl">
                    <a:srgbClr val="000000">
                      <a:alpha val="43137"/>
                    </a:srgbClr>
                  </a:outerShdw>
                </a:effectLst>
              </a:rPr>
              <a:t>El Plan Sembrando Oportunidades contempla iniciativas productivas, orientadas a grupos en situación de pobreza y pobreza extrema</a:t>
            </a:r>
            <a:endParaRPr lang="es-ES" b="1" kern="1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25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1961587" y="1722"/>
            <a:ext cx="230413" cy="6719919"/>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
        <p:nvSpPr>
          <p:cNvPr id="5" name="Rectángulo 4"/>
          <p:cNvSpPr/>
          <p:nvPr/>
        </p:nvSpPr>
        <p:spPr>
          <a:xfrm>
            <a:off x="0" y="1722"/>
            <a:ext cx="224589" cy="6856278"/>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
        <p:nvSpPr>
          <p:cNvPr id="6" name="Rectángulo redondeado 5"/>
          <p:cNvSpPr/>
          <p:nvPr/>
        </p:nvSpPr>
        <p:spPr>
          <a:xfrm>
            <a:off x="-2912" y="6152725"/>
            <a:ext cx="12192000" cy="745958"/>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2800" b="1" dirty="0" smtClean="0">
                <a:effectLst>
                  <a:outerShdw blurRad="38100" dist="38100" dir="2700000" algn="tl">
                    <a:srgbClr val="000000">
                      <a:alpha val="43137"/>
                    </a:srgbClr>
                  </a:outerShdw>
                </a:effectLst>
              </a:rPr>
              <a:t>AVANCES A SETIEMBRE 2016</a:t>
            </a:r>
            <a:endParaRPr lang="es-ES" sz="2800" b="1" dirty="0">
              <a:effectLst>
                <a:outerShdw blurRad="38100" dist="38100" dir="2700000" algn="tl">
                  <a:srgbClr val="000000">
                    <a:alpha val="43137"/>
                  </a:srgbClr>
                </a:outerShdw>
              </a:effectLst>
            </a:endParaRPr>
          </a:p>
        </p:txBody>
      </p:sp>
      <p:sp>
        <p:nvSpPr>
          <p:cNvPr id="2" name="Rectángulo 1"/>
          <p:cNvSpPr/>
          <p:nvPr/>
        </p:nvSpPr>
        <p:spPr>
          <a:xfrm>
            <a:off x="316833" y="120287"/>
            <a:ext cx="11677650" cy="461665"/>
          </a:xfrm>
          <a:prstGeom prst="rect">
            <a:avLst/>
          </a:prstGeom>
        </p:spPr>
        <p:txBody>
          <a:bodyPr wrap="square">
            <a:spAutoFit/>
          </a:bodyPr>
          <a:lstStyle/>
          <a:p>
            <a:r>
              <a:rPr lang="es-ES" sz="2400" b="1" dirty="0">
                <a:effectLst>
                  <a:outerShdw blurRad="38100" dist="38100" dir="2700000" algn="tl">
                    <a:srgbClr val="000000">
                      <a:alpha val="43137"/>
                    </a:srgbClr>
                  </a:outerShdw>
                </a:effectLst>
              </a:rPr>
              <a:t>El Tablero reporta los avances de 53 programas de 24 instituciones públicas:</a:t>
            </a:r>
          </a:p>
        </p:txBody>
      </p:sp>
      <p:sp>
        <p:nvSpPr>
          <p:cNvPr id="10" name="Forma libre 9"/>
          <p:cNvSpPr/>
          <p:nvPr/>
        </p:nvSpPr>
        <p:spPr>
          <a:xfrm>
            <a:off x="512344" y="742952"/>
            <a:ext cx="9377162" cy="1320164"/>
          </a:xfrm>
          <a:custGeom>
            <a:avLst/>
            <a:gdLst>
              <a:gd name="connsiteX0" fmla="*/ 0 w 9377162"/>
              <a:gd name="connsiteY0" fmla="*/ 132016 h 1320164"/>
              <a:gd name="connsiteX1" fmla="*/ 132016 w 9377162"/>
              <a:gd name="connsiteY1" fmla="*/ 0 h 1320164"/>
              <a:gd name="connsiteX2" fmla="*/ 9245146 w 9377162"/>
              <a:gd name="connsiteY2" fmla="*/ 0 h 1320164"/>
              <a:gd name="connsiteX3" fmla="*/ 9377162 w 9377162"/>
              <a:gd name="connsiteY3" fmla="*/ 132016 h 1320164"/>
              <a:gd name="connsiteX4" fmla="*/ 9377162 w 9377162"/>
              <a:gd name="connsiteY4" fmla="*/ 1188148 h 1320164"/>
              <a:gd name="connsiteX5" fmla="*/ 9245146 w 9377162"/>
              <a:gd name="connsiteY5" fmla="*/ 1320164 h 1320164"/>
              <a:gd name="connsiteX6" fmla="*/ 132016 w 9377162"/>
              <a:gd name="connsiteY6" fmla="*/ 1320164 h 1320164"/>
              <a:gd name="connsiteX7" fmla="*/ 0 w 9377162"/>
              <a:gd name="connsiteY7" fmla="*/ 1188148 h 1320164"/>
              <a:gd name="connsiteX8" fmla="*/ 0 w 9377162"/>
              <a:gd name="connsiteY8" fmla="*/ 132016 h 132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7162" h="1320164">
                <a:moveTo>
                  <a:pt x="0" y="132016"/>
                </a:moveTo>
                <a:cubicBezTo>
                  <a:pt x="0" y="59106"/>
                  <a:pt x="59106" y="0"/>
                  <a:pt x="132016" y="0"/>
                </a:cubicBezTo>
                <a:lnTo>
                  <a:pt x="9245146" y="0"/>
                </a:lnTo>
                <a:cubicBezTo>
                  <a:pt x="9318056" y="0"/>
                  <a:pt x="9377162" y="59106"/>
                  <a:pt x="9377162" y="132016"/>
                </a:cubicBezTo>
                <a:lnTo>
                  <a:pt x="9377162" y="1188148"/>
                </a:lnTo>
                <a:cubicBezTo>
                  <a:pt x="9377162" y="1261058"/>
                  <a:pt x="9318056" y="1320164"/>
                  <a:pt x="9245146" y="1320164"/>
                </a:cubicBezTo>
                <a:lnTo>
                  <a:pt x="132016" y="1320164"/>
                </a:lnTo>
                <a:cubicBezTo>
                  <a:pt x="59106" y="1320164"/>
                  <a:pt x="0" y="1261058"/>
                  <a:pt x="0" y="1188148"/>
                </a:cubicBezTo>
                <a:lnTo>
                  <a:pt x="0" y="132016"/>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99626" tIns="99626" rIns="1446854" bIns="99626" numCol="1" spcCol="1270" anchor="ctr" anchorCtr="0">
            <a:noAutofit/>
          </a:bodyPr>
          <a:lstStyle/>
          <a:p>
            <a:pPr lvl="0" algn="l" defTabSz="711200">
              <a:lnSpc>
                <a:spcPct val="90000"/>
              </a:lnSpc>
              <a:spcBef>
                <a:spcPct val="0"/>
              </a:spcBef>
              <a:spcAft>
                <a:spcPct val="35000"/>
              </a:spcAft>
            </a:pPr>
            <a:r>
              <a:rPr lang="es-ES" sz="1600" b="1" kern="1200" dirty="0" smtClean="0">
                <a:effectLst>
                  <a:outerShdw blurRad="38100" dist="38100" dir="2700000" algn="tl">
                    <a:srgbClr val="000000">
                      <a:alpha val="43137"/>
                    </a:srgbClr>
                  </a:outerShdw>
                </a:effectLst>
              </a:rPr>
              <a:t>Al mes de septiembre, 39 programas tienen nivel excelente de eficacia en cuanto a la entrega de bienes y servicios.</a:t>
            </a:r>
            <a:endParaRPr lang="es-PY" sz="1600" b="1" kern="1200" dirty="0">
              <a:effectLst>
                <a:outerShdw blurRad="38100" dist="38100" dir="2700000" algn="tl">
                  <a:srgbClr val="000000">
                    <a:alpha val="43137"/>
                  </a:srgbClr>
                </a:outerShdw>
              </a:effectLst>
            </a:endParaRPr>
          </a:p>
        </p:txBody>
      </p:sp>
      <p:sp>
        <p:nvSpPr>
          <p:cNvPr id="11" name="Forma libre 10"/>
          <p:cNvSpPr/>
          <p:nvPr/>
        </p:nvSpPr>
        <p:spPr>
          <a:xfrm>
            <a:off x="1339740" y="2283143"/>
            <a:ext cx="9377162" cy="1320164"/>
          </a:xfrm>
          <a:custGeom>
            <a:avLst/>
            <a:gdLst>
              <a:gd name="connsiteX0" fmla="*/ 0 w 9377162"/>
              <a:gd name="connsiteY0" fmla="*/ 132016 h 1320164"/>
              <a:gd name="connsiteX1" fmla="*/ 132016 w 9377162"/>
              <a:gd name="connsiteY1" fmla="*/ 0 h 1320164"/>
              <a:gd name="connsiteX2" fmla="*/ 9245146 w 9377162"/>
              <a:gd name="connsiteY2" fmla="*/ 0 h 1320164"/>
              <a:gd name="connsiteX3" fmla="*/ 9377162 w 9377162"/>
              <a:gd name="connsiteY3" fmla="*/ 132016 h 1320164"/>
              <a:gd name="connsiteX4" fmla="*/ 9377162 w 9377162"/>
              <a:gd name="connsiteY4" fmla="*/ 1188148 h 1320164"/>
              <a:gd name="connsiteX5" fmla="*/ 9245146 w 9377162"/>
              <a:gd name="connsiteY5" fmla="*/ 1320164 h 1320164"/>
              <a:gd name="connsiteX6" fmla="*/ 132016 w 9377162"/>
              <a:gd name="connsiteY6" fmla="*/ 1320164 h 1320164"/>
              <a:gd name="connsiteX7" fmla="*/ 0 w 9377162"/>
              <a:gd name="connsiteY7" fmla="*/ 1188148 h 1320164"/>
              <a:gd name="connsiteX8" fmla="*/ 0 w 9377162"/>
              <a:gd name="connsiteY8" fmla="*/ 132016 h 132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7162" h="1320164">
                <a:moveTo>
                  <a:pt x="0" y="132016"/>
                </a:moveTo>
                <a:cubicBezTo>
                  <a:pt x="0" y="59106"/>
                  <a:pt x="59106" y="0"/>
                  <a:pt x="132016" y="0"/>
                </a:cubicBezTo>
                <a:lnTo>
                  <a:pt x="9245146" y="0"/>
                </a:lnTo>
                <a:cubicBezTo>
                  <a:pt x="9318056" y="0"/>
                  <a:pt x="9377162" y="59106"/>
                  <a:pt x="9377162" y="132016"/>
                </a:cubicBezTo>
                <a:lnTo>
                  <a:pt x="9377162" y="1188148"/>
                </a:lnTo>
                <a:cubicBezTo>
                  <a:pt x="9377162" y="1261058"/>
                  <a:pt x="9318056" y="1320164"/>
                  <a:pt x="9245146" y="1320164"/>
                </a:cubicBezTo>
                <a:lnTo>
                  <a:pt x="132016" y="1320164"/>
                </a:lnTo>
                <a:cubicBezTo>
                  <a:pt x="59106" y="1320164"/>
                  <a:pt x="0" y="1261058"/>
                  <a:pt x="0" y="1188148"/>
                </a:cubicBezTo>
                <a:lnTo>
                  <a:pt x="0" y="132016"/>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99626" tIns="99626" rIns="1785129" bIns="99626" numCol="1" spcCol="1270" anchor="ctr" anchorCtr="0">
            <a:noAutofit/>
          </a:bodyPr>
          <a:lstStyle/>
          <a:p>
            <a:pPr lvl="0" algn="just" defTabSz="711200">
              <a:lnSpc>
                <a:spcPct val="90000"/>
              </a:lnSpc>
              <a:spcBef>
                <a:spcPct val="0"/>
              </a:spcBef>
              <a:spcAft>
                <a:spcPct val="35000"/>
              </a:spcAft>
            </a:pPr>
            <a:r>
              <a:rPr lang="es-ES" sz="1600" b="1" kern="1200" dirty="0" smtClean="0">
                <a:effectLst>
                  <a:outerShdw blurRad="38100" dist="38100" dir="2700000" algn="tl">
                    <a:srgbClr val="000000">
                      <a:alpha val="43137"/>
                    </a:srgbClr>
                  </a:outerShdw>
                </a:effectLst>
              </a:rPr>
              <a:t>Se observaron 4 programas sociales con eficacia adecuada y 8 con nivel de eficacia insuficiente. Otros 2 programas han realizado acciones no planificadas en el Tablero de Control por tanto no es posible evaluar su eficacia.</a:t>
            </a:r>
            <a:endParaRPr lang="es-PY" sz="1600" b="1" kern="1200" dirty="0">
              <a:effectLst>
                <a:outerShdw blurRad="38100" dist="38100" dir="2700000" algn="tl">
                  <a:srgbClr val="000000">
                    <a:alpha val="43137"/>
                  </a:srgbClr>
                </a:outerShdw>
              </a:effectLst>
            </a:endParaRPr>
          </a:p>
        </p:txBody>
      </p:sp>
      <p:sp>
        <p:nvSpPr>
          <p:cNvPr id="12" name="Forma libre 11"/>
          <p:cNvSpPr/>
          <p:nvPr/>
        </p:nvSpPr>
        <p:spPr>
          <a:xfrm>
            <a:off x="2167137" y="3823335"/>
            <a:ext cx="9377162" cy="1320164"/>
          </a:xfrm>
          <a:custGeom>
            <a:avLst/>
            <a:gdLst>
              <a:gd name="connsiteX0" fmla="*/ 0 w 9377162"/>
              <a:gd name="connsiteY0" fmla="*/ 132016 h 1320164"/>
              <a:gd name="connsiteX1" fmla="*/ 132016 w 9377162"/>
              <a:gd name="connsiteY1" fmla="*/ 0 h 1320164"/>
              <a:gd name="connsiteX2" fmla="*/ 9245146 w 9377162"/>
              <a:gd name="connsiteY2" fmla="*/ 0 h 1320164"/>
              <a:gd name="connsiteX3" fmla="*/ 9377162 w 9377162"/>
              <a:gd name="connsiteY3" fmla="*/ 132016 h 1320164"/>
              <a:gd name="connsiteX4" fmla="*/ 9377162 w 9377162"/>
              <a:gd name="connsiteY4" fmla="*/ 1188148 h 1320164"/>
              <a:gd name="connsiteX5" fmla="*/ 9245146 w 9377162"/>
              <a:gd name="connsiteY5" fmla="*/ 1320164 h 1320164"/>
              <a:gd name="connsiteX6" fmla="*/ 132016 w 9377162"/>
              <a:gd name="connsiteY6" fmla="*/ 1320164 h 1320164"/>
              <a:gd name="connsiteX7" fmla="*/ 0 w 9377162"/>
              <a:gd name="connsiteY7" fmla="*/ 1188148 h 1320164"/>
              <a:gd name="connsiteX8" fmla="*/ 0 w 9377162"/>
              <a:gd name="connsiteY8" fmla="*/ 132016 h 132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7162" h="1320164">
                <a:moveTo>
                  <a:pt x="0" y="132016"/>
                </a:moveTo>
                <a:cubicBezTo>
                  <a:pt x="0" y="59106"/>
                  <a:pt x="59106" y="0"/>
                  <a:pt x="132016" y="0"/>
                </a:cubicBezTo>
                <a:lnTo>
                  <a:pt x="9245146" y="0"/>
                </a:lnTo>
                <a:cubicBezTo>
                  <a:pt x="9318056" y="0"/>
                  <a:pt x="9377162" y="59106"/>
                  <a:pt x="9377162" y="132016"/>
                </a:cubicBezTo>
                <a:lnTo>
                  <a:pt x="9377162" y="1188148"/>
                </a:lnTo>
                <a:cubicBezTo>
                  <a:pt x="9377162" y="1261058"/>
                  <a:pt x="9318056" y="1320164"/>
                  <a:pt x="9245146" y="1320164"/>
                </a:cubicBezTo>
                <a:lnTo>
                  <a:pt x="132016" y="1320164"/>
                </a:lnTo>
                <a:cubicBezTo>
                  <a:pt x="59106" y="1320164"/>
                  <a:pt x="0" y="1261058"/>
                  <a:pt x="0" y="1188148"/>
                </a:cubicBezTo>
                <a:lnTo>
                  <a:pt x="0" y="132016"/>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99626" tIns="99626" rIns="1785129" bIns="99626" numCol="1" spcCol="1270" anchor="ctr" anchorCtr="0">
            <a:noAutofit/>
          </a:bodyPr>
          <a:lstStyle/>
          <a:p>
            <a:pPr lvl="0" algn="l" defTabSz="711200">
              <a:lnSpc>
                <a:spcPct val="90000"/>
              </a:lnSpc>
              <a:spcBef>
                <a:spcPct val="0"/>
              </a:spcBef>
              <a:spcAft>
                <a:spcPct val="35000"/>
              </a:spcAft>
            </a:pPr>
            <a:r>
              <a:rPr lang="es-ES" sz="1600" b="1" kern="1200" dirty="0" smtClean="0">
                <a:effectLst>
                  <a:outerShdw blurRad="38100" dist="38100" dir="2700000" algn="tl">
                    <a:srgbClr val="000000">
                      <a:alpha val="43137"/>
                    </a:srgbClr>
                  </a:outerShdw>
                </a:effectLst>
              </a:rPr>
              <a:t>Del total de </a:t>
            </a:r>
            <a:r>
              <a:rPr lang="es-ES" sz="1600" b="1" dirty="0" smtClean="0">
                <a:effectLst>
                  <a:outerShdw blurRad="38100" dist="38100" dir="2700000" algn="tl">
                    <a:srgbClr val="000000">
                      <a:alpha val="43137"/>
                    </a:srgbClr>
                  </a:outerShdw>
                </a:effectLst>
              </a:rPr>
              <a:t>más de G. 3 billones (aproximadamente 561 millones de </a:t>
            </a:r>
            <a:r>
              <a:rPr lang="es-ES" sz="1600" b="1" smtClean="0">
                <a:effectLst>
                  <a:outerShdw blurRad="38100" dist="38100" dir="2700000" algn="tl">
                    <a:srgbClr val="000000">
                      <a:alpha val="43137"/>
                    </a:srgbClr>
                  </a:outerShdw>
                </a:effectLst>
              </a:rPr>
              <a:t>dólares)</a:t>
            </a:r>
            <a:r>
              <a:rPr lang="es-ES" sz="1600" b="1" kern="1200" smtClean="0">
                <a:effectLst>
                  <a:outerShdw blurRad="38100" dist="38100" dir="2700000" algn="tl">
                    <a:srgbClr val="000000">
                      <a:alpha val="43137"/>
                    </a:srgbClr>
                  </a:outerShdw>
                </a:effectLst>
              </a:rPr>
              <a:t> que </a:t>
            </a:r>
            <a:r>
              <a:rPr lang="es-ES" sz="1600" b="1" kern="1200" dirty="0" smtClean="0">
                <a:effectLst>
                  <a:outerShdw blurRad="38100" dist="38100" dir="2700000" algn="tl">
                    <a:srgbClr val="000000">
                      <a:alpha val="43137"/>
                    </a:srgbClr>
                  </a:outerShdw>
                </a:effectLst>
              </a:rPr>
              <a:t>prevé el Plan Financiero 2016 para servir a Sembrando Oportunidades</a:t>
            </a:r>
            <a:r>
              <a:rPr lang="es-ES" sz="1600" b="1" kern="1200" smtClean="0">
                <a:effectLst>
                  <a:outerShdw blurRad="38100" dist="38100" dir="2700000" algn="tl">
                    <a:srgbClr val="000000">
                      <a:alpha val="43137"/>
                    </a:srgbClr>
                  </a:outerShdw>
                </a:effectLst>
              </a:rPr>
              <a:t>, 57,6%  </a:t>
            </a:r>
            <a:r>
              <a:rPr lang="es-ES" sz="1600" b="1" kern="1200" dirty="0" smtClean="0">
                <a:effectLst>
                  <a:outerShdw blurRad="38100" dist="38100" dir="2700000" algn="tl">
                    <a:srgbClr val="000000">
                      <a:alpha val="43137"/>
                    </a:srgbClr>
                  </a:outerShdw>
                </a:effectLst>
              </a:rPr>
              <a:t>han sido invertidos en el periodo de referencia.</a:t>
            </a:r>
            <a:endParaRPr lang="es-PY" sz="1600" b="1" kern="1200" dirty="0">
              <a:effectLst>
                <a:outerShdw blurRad="38100" dist="38100" dir="2700000" algn="tl">
                  <a:srgbClr val="000000">
                    <a:alpha val="43137"/>
                  </a:srgbClr>
                </a:outerShdw>
              </a:effectLst>
            </a:endParaRPr>
          </a:p>
        </p:txBody>
      </p:sp>
      <p:sp>
        <p:nvSpPr>
          <p:cNvPr id="13" name="Forma libre 12"/>
          <p:cNvSpPr/>
          <p:nvPr/>
        </p:nvSpPr>
        <p:spPr>
          <a:xfrm>
            <a:off x="9031399" y="1744076"/>
            <a:ext cx="858106" cy="858106"/>
          </a:xfrm>
          <a:custGeom>
            <a:avLst/>
            <a:gdLst>
              <a:gd name="connsiteX0" fmla="*/ 0 w 858106"/>
              <a:gd name="connsiteY0" fmla="*/ 471958 h 858106"/>
              <a:gd name="connsiteX1" fmla="*/ 193074 w 858106"/>
              <a:gd name="connsiteY1" fmla="*/ 471958 h 858106"/>
              <a:gd name="connsiteX2" fmla="*/ 193074 w 858106"/>
              <a:gd name="connsiteY2" fmla="*/ 0 h 858106"/>
              <a:gd name="connsiteX3" fmla="*/ 665032 w 858106"/>
              <a:gd name="connsiteY3" fmla="*/ 0 h 858106"/>
              <a:gd name="connsiteX4" fmla="*/ 665032 w 858106"/>
              <a:gd name="connsiteY4" fmla="*/ 471958 h 858106"/>
              <a:gd name="connsiteX5" fmla="*/ 858106 w 858106"/>
              <a:gd name="connsiteY5" fmla="*/ 471958 h 858106"/>
              <a:gd name="connsiteX6" fmla="*/ 429053 w 858106"/>
              <a:gd name="connsiteY6" fmla="*/ 858106 h 858106"/>
              <a:gd name="connsiteX7" fmla="*/ 0 w 858106"/>
              <a:gd name="connsiteY7" fmla="*/ 471958 h 85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106" h="858106">
                <a:moveTo>
                  <a:pt x="0" y="471958"/>
                </a:moveTo>
                <a:lnTo>
                  <a:pt x="193074" y="471958"/>
                </a:lnTo>
                <a:lnTo>
                  <a:pt x="193074" y="0"/>
                </a:lnTo>
                <a:lnTo>
                  <a:pt x="665032" y="0"/>
                </a:lnTo>
                <a:lnTo>
                  <a:pt x="665032" y="471958"/>
                </a:lnTo>
                <a:lnTo>
                  <a:pt x="858106" y="471958"/>
                </a:lnTo>
                <a:lnTo>
                  <a:pt x="429053" y="858106"/>
                </a:lnTo>
                <a:lnTo>
                  <a:pt x="0" y="471958"/>
                </a:lnTo>
                <a:close/>
              </a:path>
            </a:pathLst>
          </a:cu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3394" tIns="20320" rIns="213394" bIns="232701" numCol="1" spcCol="1270" anchor="ctr" anchorCtr="0">
            <a:noAutofit/>
          </a:bodyPr>
          <a:lstStyle/>
          <a:p>
            <a:pPr lvl="0" algn="ctr" defTabSz="711200">
              <a:lnSpc>
                <a:spcPct val="90000"/>
              </a:lnSpc>
              <a:spcBef>
                <a:spcPct val="0"/>
              </a:spcBef>
              <a:spcAft>
                <a:spcPct val="35000"/>
              </a:spcAft>
            </a:pPr>
            <a:endParaRPr lang="es-PY" sz="1600" b="1" kern="1200">
              <a:effectLst>
                <a:outerShdw blurRad="38100" dist="38100" dir="2700000" algn="tl">
                  <a:srgbClr val="000000">
                    <a:alpha val="43137"/>
                  </a:srgbClr>
                </a:outerShdw>
              </a:effectLst>
            </a:endParaRPr>
          </a:p>
        </p:txBody>
      </p:sp>
      <p:sp>
        <p:nvSpPr>
          <p:cNvPr id="14" name="Forma libre 13"/>
          <p:cNvSpPr/>
          <p:nvPr/>
        </p:nvSpPr>
        <p:spPr>
          <a:xfrm>
            <a:off x="9858796" y="3275467"/>
            <a:ext cx="858106" cy="858106"/>
          </a:xfrm>
          <a:custGeom>
            <a:avLst/>
            <a:gdLst>
              <a:gd name="connsiteX0" fmla="*/ 0 w 858106"/>
              <a:gd name="connsiteY0" fmla="*/ 471958 h 858106"/>
              <a:gd name="connsiteX1" fmla="*/ 193074 w 858106"/>
              <a:gd name="connsiteY1" fmla="*/ 471958 h 858106"/>
              <a:gd name="connsiteX2" fmla="*/ 193074 w 858106"/>
              <a:gd name="connsiteY2" fmla="*/ 0 h 858106"/>
              <a:gd name="connsiteX3" fmla="*/ 665032 w 858106"/>
              <a:gd name="connsiteY3" fmla="*/ 0 h 858106"/>
              <a:gd name="connsiteX4" fmla="*/ 665032 w 858106"/>
              <a:gd name="connsiteY4" fmla="*/ 471958 h 858106"/>
              <a:gd name="connsiteX5" fmla="*/ 858106 w 858106"/>
              <a:gd name="connsiteY5" fmla="*/ 471958 h 858106"/>
              <a:gd name="connsiteX6" fmla="*/ 429053 w 858106"/>
              <a:gd name="connsiteY6" fmla="*/ 858106 h 858106"/>
              <a:gd name="connsiteX7" fmla="*/ 0 w 858106"/>
              <a:gd name="connsiteY7" fmla="*/ 471958 h 85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106" h="858106">
                <a:moveTo>
                  <a:pt x="0" y="471958"/>
                </a:moveTo>
                <a:lnTo>
                  <a:pt x="193074" y="471958"/>
                </a:lnTo>
                <a:lnTo>
                  <a:pt x="193074" y="0"/>
                </a:lnTo>
                <a:lnTo>
                  <a:pt x="665032" y="0"/>
                </a:lnTo>
                <a:lnTo>
                  <a:pt x="665032" y="471958"/>
                </a:lnTo>
                <a:lnTo>
                  <a:pt x="858106" y="471958"/>
                </a:lnTo>
                <a:lnTo>
                  <a:pt x="429053" y="858106"/>
                </a:lnTo>
                <a:lnTo>
                  <a:pt x="0" y="471958"/>
                </a:lnTo>
                <a:close/>
              </a:path>
            </a:pathLst>
          </a:cu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3394" tIns="20320" rIns="213394" bIns="232701" numCol="1" spcCol="1270" anchor="ctr" anchorCtr="0">
            <a:noAutofit/>
          </a:bodyPr>
          <a:lstStyle/>
          <a:p>
            <a:pPr lvl="0" algn="ctr" defTabSz="711200">
              <a:lnSpc>
                <a:spcPct val="90000"/>
              </a:lnSpc>
              <a:spcBef>
                <a:spcPct val="0"/>
              </a:spcBef>
              <a:spcAft>
                <a:spcPct val="35000"/>
              </a:spcAft>
            </a:pPr>
            <a:endParaRPr lang="es-PY" sz="1600" b="1" kern="1200">
              <a:effectLst>
                <a:outerShdw blurRad="38100" dist="38100" dir="2700000" algn="tl">
                  <a:srgbClr val="000000">
                    <a:alpha val="43137"/>
                  </a:srgbClr>
                </a:outerShdw>
              </a:effectLst>
            </a:endParaRPr>
          </a:p>
        </p:txBody>
      </p:sp>
      <p:sp>
        <p:nvSpPr>
          <p:cNvPr id="8" name="CuadroTexto 7"/>
          <p:cNvSpPr txBox="1"/>
          <p:nvPr/>
        </p:nvSpPr>
        <p:spPr>
          <a:xfrm>
            <a:off x="352018" y="5363527"/>
            <a:ext cx="11482139"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s-ES" dirty="0" smtClean="0">
                <a:effectLst>
                  <a:outerShdw blurRad="38100" dist="38100" dir="2700000" algn="tl">
                    <a:srgbClr val="000000">
                      <a:alpha val="43137"/>
                    </a:srgbClr>
                  </a:outerShdw>
                </a:effectLst>
              </a:rPr>
              <a:t>Entre </a:t>
            </a:r>
            <a:r>
              <a:rPr lang="es-ES" dirty="0">
                <a:effectLst>
                  <a:outerShdw blurRad="38100" dist="38100" dir="2700000" algn="tl">
                    <a:srgbClr val="000000">
                      <a:alpha val="43137"/>
                    </a:srgbClr>
                  </a:outerShdw>
                </a:effectLst>
              </a:rPr>
              <a:t>las cantidades de bienes y servicios programados y las que fueron realmente entregadas en el marco de los siete elementos de Sembrando Oportunidades, permite observar en los siguientes cuadros un desempeño favorable en el conjunto de acciones del programa. </a:t>
            </a:r>
          </a:p>
        </p:txBody>
      </p:sp>
    </p:spTree>
    <p:extLst>
      <p:ext uri="{BB962C8B-B14F-4D97-AF65-F5344CB8AC3E}">
        <p14:creationId xmlns:p14="http://schemas.microsoft.com/office/powerpoint/2010/main" val="124135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P spid="14"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944" y="0"/>
            <a:ext cx="11703327" cy="6858000"/>
          </a:xfrm>
          <a:prstGeom prst="rect">
            <a:avLst/>
          </a:prstGeom>
        </p:spPr>
      </p:pic>
    </p:spTree>
    <p:extLst>
      <p:ext uri="{BB962C8B-B14F-4D97-AF65-F5344CB8AC3E}">
        <p14:creationId xmlns:p14="http://schemas.microsoft.com/office/powerpoint/2010/main" val="37984190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5934670"/>
            <a:ext cx="12191999" cy="923330"/>
          </a:xfrm>
          <a:prstGeom prst="rect">
            <a:avLst/>
          </a:prstGeom>
          <a:solidFill>
            <a:schemeClr val="bg1">
              <a:lumMod val="65000"/>
            </a:schemeClr>
          </a:solidFill>
        </p:spPr>
        <p:txBody>
          <a:bodyPr wrap="square" rtlCol="0">
            <a:spAutoFit/>
          </a:bodyPr>
          <a:lstStyle/>
          <a:p>
            <a:r>
              <a:rPr lang="es-PY" dirty="0"/>
              <a:t>Obs.1: Los porcentajes de avance y desempeño pueden contener un margen de error debido al redondeo. Obs.2: En las columnas (vi) y (xi), desde 90 por ciento el porcentaje se considera </a:t>
            </a:r>
            <a:r>
              <a:rPr lang="es-PY" dirty="0">
                <a:solidFill>
                  <a:srgbClr val="339966"/>
                </a:solidFill>
              </a:rPr>
              <a:t>“</a:t>
            </a:r>
            <a:r>
              <a:rPr lang="es-PY" b="1" dirty="0">
                <a:solidFill>
                  <a:srgbClr val="339966"/>
                </a:solidFill>
                <a:effectLst>
                  <a:outerShdw blurRad="38100" dist="38100" dir="2700000" algn="tl">
                    <a:srgbClr val="000000">
                      <a:alpha val="43137"/>
                    </a:srgbClr>
                  </a:outerShdw>
                </a:effectLst>
              </a:rPr>
              <a:t>adecuado”</a:t>
            </a:r>
            <a:r>
              <a:rPr lang="es-PY" dirty="0"/>
              <a:t>, entre 70 y 90 por ciento es </a:t>
            </a:r>
            <a:r>
              <a:rPr lang="es-PY" b="1" dirty="0">
                <a:solidFill>
                  <a:srgbClr val="FFFF00"/>
                </a:solidFill>
                <a:effectLst>
                  <a:outerShdw blurRad="38100" dist="38100" dir="2700000" algn="tl">
                    <a:srgbClr val="000000">
                      <a:alpha val="43137"/>
                    </a:srgbClr>
                  </a:outerShdw>
                </a:effectLst>
              </a:rPr>
              <a:t>“satisfactorio”</a:t>
            </a:r>
            <a:r>
              <a:rPr lang="es-PY" dirty="0"/>
              <a:t>, y debajo de 70 por ciento es </a:t>
            </a:r>
            <a:r>
              <a:rPr lang="es-PY" b="1" dirty="0">
                <a:solidFill>
                  <a:srgbClr val="FF0000"/>
                </a:solidFill>
                <a:effectLst>
                  <a:outerShdw blurRad="38100" dist="38100" dir="2700000" algn="tl">
                    <a:srgbClr val="000000">
                      <a:alpha val="43137"/>
                    </a:srgbClr>
                  </a:outerShdw>
                </a:effectLst>
              </a:rPr>
              <a:t>“insuficiente”. </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001" t="15046" r="19831" b="12561"/>
          <a:stretch/>
        </p:blipFill>
        <p:spPr bwMode="auto">
          <a:xfrm>
            <a:off x="711201" y="68927"/>
            <a:ext cx="10329332" cy="5896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Elipse 3"/>
          <p:cNvSpPr/>
          <p:nvPr/>
        </p:nvSpPr>
        <p:spPr>
          <a:xfrm>
            <a:off x="6219093" y="1185669"/>
            <a:ext cx="567560" cy="536027"/>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
        <p:nvSpPr>
          <p:cNvPr id="8" name="Elipse 4"/>
          <p:cNvSpPr/>
          <p:nvPr/>
        </p:nvSpPr>
        <p:spPr>
          <a:xfrm>
            <a:off x="9026012" y="1204719"/>
            <a:ext cx="567560" cy="5360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
        <p:nvSpPr>
          <p:cNvPr id="6" name="5 Rectángulo"/>
          <p:cNvSpPr/>
          <p:nvPr/>
        </p:nvSpPr>
        <p:spPr>
          <a:xfrm>
            <a:off x="6219093" y="1924050"/>
            <a:ext cx="715107" cy="401062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
        <p:nvSpPr>
          <p:cNvPr id="10" name="Elipse 4"/>
          <p:cNvSpPr/>
          <p:nvPr/>
        </p:nvSpPr>
        <p:spPr>
          <a:xfrm>
            <a:off x="9102212" y="1947669"/>
            <a:ext cx="510410" cy="5360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
        <p:nvSpPr>
          <p:cNvPr id="11" name="Elipse 4"/>
          <p:cNvSpPr/>
          <p:nvPr/>
        </p:nvSpPr>
        <p:spPr>
          <a:xfrm>
            <a:off x="9083162" y="2546728"/>
            <a:ext cx="491360" cy="5360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
        <p:nvSpPr>
          <p:cNvPr id="12" name="Elipse 4"/>
          <p:cNvSpPr/>
          <p:nvPr/>
        </p:nvSpPr>
        <p:spPr>
          <a:xfrm>
            <a:off x="9113634" y="3135246"/>
            <a:ext cx="479938" cy="5360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Tree>
    <p:extLst>
      <p:ext uri="{BB962C8B-B14F-4D97-AF65-F5344CB8AC3E}">
        <p14:creationId xmlns:p14="http://schemas.microsoft.com/office/powerpoint/2010/main" val="220511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Resultado de imagen para MUÑECO CON DEDO ARRI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28900"/>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2" name="1 Elipse"/>
          <p:cNvSpPr/>
          <p:nvPr/>
        </p:nvSpPr>
        <p:spPr>
          <a:xfrm>
            <a:off x="266700" y="2305050"/>
            <a:ext cx="1581150" cy="2667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Tree>
    <p:extLst>
      <p:ext uri="{BB962C8B-B14F-4D97-AF65-F5344CB8AC3E}">
        <p14:creationId xmlns:p14="http://schemas.microsoft.com/office/powerpoint/2010/main" val="379188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dissolve">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Resultado de imagen para MUÑECO CON DEDO ARRI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2628900"/>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4" name="3 Elipse"/>
          <p:cNvSpPr/>
          <p:nvPr/>
        </p:nvSpPr>
        <p:spPr>
          <a:xfrm>
            <a:off x="2057400" y="2305050"/>
            <a:ext cx="1581150" cy="2667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Tree>
    <p:extLst>
      <p:ext uri="{BB962C8B-B14F-4D97-AF65-F5344CB8AC3E}">
        <p14:creationId xmlns:p14="http://schemas.microsoft.com/office/powerpoint/2010/main" val="299890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167" y="464079"/>
            <a:ext cx="5715000" cy="380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7016" y="3171296"/>
            <a:ext cx="5715000"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37956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54926" y="338667"/>
            <a:ext cx="3649341" cy="837262"/>
          </a:xfrm>
        </p:spPr>
        <p:txBody>
          <a:bodyPr>
            <a:noAutofit/>
          </a:bodyPr>
          <a:lstStyle/>
          <a:p>
            <a:pPr algn="ctr"/>
            <a:r>
              <a:rPr lang="es-ES" sz="2000" b="1" dirty="0" smtClean="0">
                <a:solidFill>
                  <a:schemeClr val="bg1">
                    <a:lumMod val="50000"/>
                  </a:schemeClr>
                </a:solidFill>
                <a:effectLst>
                  <a:outerShdw blurRad="38100" dist="38100" dir="2700000" algn="tl">
                    <a:srgbClr val="000000">
                      <a:alpha val="43137"/>
                    </a:srgbClr>
                  </a:outerShdw>
                </a:effectLst>
              </a:rPr>
              <a:t>PLAN NACIONAL DE DESARROLLO 2030 - PARAGUAY</a:t>
            </a:r>
            <a:endParaRPr lang="es-ES" sz="2000" b="1" dirty="0">
              <a:solidFill>
                <a:schemeClr val="bg1">
                  <a:lumMod val="50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940" y="1270000"/>
            <a:ext cx="2448754" cy="20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3 Conector angular"/>
          <p:cNvCxnSpPr/>
          <p:nvPr/>
        </p:nvCxnSpPr>
        <p:spPr>
          <a:xfrm>
            <a:off x="3979333" y="1642533"/>
            <a:ext cx="1845734" cy="1405465"/>
          </a:xfrm>
          <a:prstGeom prst="bentConnector3">
            <a:avLst/>
          </a:prstGeom>
          <a:ln w="28575">
            <a:solidFill>
              <a:schemeClr val="tx1"/>
            </a:solidFill>
            <a:headEnd type="arrow"/>
            <a:tailEnd type="arrow"/>
          </a:ln>
        </p:spPr>
        <p:style>
          <a:lnRef idx="3">
            <a:schemeClr val="accent1"/>
          </a:lnRef>
          <a:fillRef idx="0">
            <a:schemeClr val="accent1"/>
          </a:fillRef>
          <a:effectRef idx="2">
            <a:schemeClr val="accent1"/>
          </a:effectRef>
          <a:fontRef idx="minor">
            <a:schemeClr val="tx1"/>
          </a:fontRef>
        </p:style>
      </p:cxnSp>
      <p:pic>
        <p:nvPicPr>
          <p:cNvPr id="2050" name="Picture 2" descr="Resultado de imagen para 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0534" y="2203986"/>
            <a:ext cx="5610225" cy="3743325"/>
          </a:xfrm>
          <a:prstGeom prst="rect">
            <a:avLst/>
          </a:prstGeom>
          <a:noFill/>
          <a:extLst>
            <a:ext uri="{909E8E84-426E-40DD-AFC4-6F175D3DCCD1}">
              <a14:hiddenFill xmlns:a14="http://schemas.microsoft.com/office/drawing/2010/main">
                <a:solidFill>
                  <a:srgbClr val="FFFFFF"/>
                </a:solidFill>
              </a14:hiddenFill>
            </a:ext>
          </a:extLst>
        </p:spPr>
      </p:pic>
      <p:sp>
        <p:nvSpPr>
          <p:cNvPr id="7" name="6 Elipse"/>
          <p:cNvSpPr/>
          <p:nvPr/>
        </p:nvSpPr>
        <p:spPr>
          <a:xfrm>
            <a:off x="6908800" y="2827867"/>
            <a:ext cx="897467" cy="10668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noFill/>
            </a:endParaRPr>
          </a:p>
        </p:txBody>
      </p:sp>
    </p:spTree>
    <p:extLst>
      <p:ext uri="{BB962C8B-B14F-4D97-AF65-F5344CB8AC3E}">
        <p14:creationId xmlns:p14="http://schemas.microsoft.com/office/powerpoint/2010/main" val="131803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par>
                                <p:cTn id="18" presetID="9" presetClass="entr" presetSubtype="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dissolve">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230188"/>
            <a:ext cx="5715000"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50" y="3284538"/>
            <a:ext cx="5715000"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5308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0380" t="25521" r="28477" b="28906"/>
          <a:stretch/>
        </p:blipFill>
        <p:spPr bwMode="auto">
          <a:xfrm>
            <a:off x="952500" y="495300"/>
            <a:ext cx="5353050"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2943" t="30338" r="31479" b="27344"/>
          <a:stretch/>
        </p:blipFill>
        <p:spPr bwMode="auto">
          <a:xfrm>
            <a:off x="7038975" y="1066800"/>
            <a:ext cx="4629150"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35212" t="32422" r="33748" b="28385"/>
          <a:stretch/>
        </p:blipFill>
        <p:spPr bwMode="auto">
          <a:xfrm>
            <a:off x="3629025" y="3667125"/>
            <a:ext cx="4038601" cy="286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51991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4348">
            <a:off x="342900" y="2324100"/>
            <a:ext cx="302895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Elipse"/>
          <p:cNvSpPr/>
          <p:nvPr/>
        </p:nvSpPr>
        <p:spPr>
          <a:xfrm rot="20844348">
            <a:off x="1047750" y="2038350"/>
            <a:ext cx="1733550" cy="3314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Tree>
    <p:extLst>
      <p:ext uri="{BB962C8B-B14F-4D97-AF65-F5344CB8AC3E}">
        <p14:creationId xmlns:p14="http://schemas.microsoft.com/office/powerpoint/2010/main" val="28858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dissolve">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856" r="20769"/>
          <a:stretch/>
        </p:blipFill>
        <p:spPr bwMode="auto">
          <a:xfrm rot="20844348">
            <a:off x="476590" y="2330418"/>
            <a:ext cx="1828713"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Elipse"/>
          <p:cNvSpPr/>
          <p:nvPr/>
        </p:nvSpPr>
        <p:spPr>
          <a:xfrm rot="20844348">
            <a:off x="571500" y="2038350"/>
            <a:ext cx="1733550" cy="3314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Tree>
    <p:extLst>
      <p:ext uri="{BB962C8B-B14F-4D97-AF65-F5344CB8AC3E}">
        <p14:creationId xmlns:p14="http://schemas.microsoft.com/office/powerpoint/2010/main" val="421096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86361" y="1213046"/>
            <a:ext cx="9985778" cy="3436446"/>
          </a:xfrm>
        </p:spPr>
        <p:txBody>
          <a:bodyPr>
            <a:normAutofit/>
          </a:bodyPr>
          <a:lstStyle/>
          <a:p>
            <a:pPr algn="just"/>
            <a:r>
              <a:rPr lang="es-ES" b="1" u="sng" dirty="0" smtClean="0"/>
              <a:t>Conclusión: </a:t>
            </a:r>
            <a:r>
              <a:rPr lang="es-ES" dirty="0" smtClean="0"/>
              <a:t/>
            </a:r>
            <a:br>
              <a:rPr lang="es-ES" dirty="0" smtClean="0"/>
            </a:br>
            <a:r>
              <a:rPr lang="es-ES" dirty="0" smtClean="0"/>
              <a:t/>
            </a:r>
            <a:br>
              <a:rPr lang="es-ES" dirty="0" smtClean="0"/>
            </a:br>
            <a:r>
              <a:rPr lang="es-ES" sz="2400" b="1" i="1" dirty="0" smtClean="0"/>
              <a:t>Actualmente</a:t>
            </a:r>
            <a:r>
              <a:rPr lang="es-ES" sz="2400" b="1" i="1" dirty="0"/>
              <a:t>, el Paraguay se encuentra incorporando </a:t>
            </a:r>
            <a:r>
              <a:rPr lang="es-ES" sz="2400" b="1" i="1" dirty="0" smtClean="0"/>
              <a:t>los </a:t>
            </a:r>
            <a:r>
              <a:rPr lang="es-ES" sz="2400" b="1" i="1" dirty="0"/>
              <a:t>ODS a los programas que se encuentran dentro de </a:t>
            </a:r>
            <a:r>
              <a:rPr lang="es-ES" sz="2400" b="1" i="1" dirty="0" smtClean="0"/>
              <a:t>Plan Nacional de Desarrollo - Paraguay, </a:t>
            </a:r>
            <a:r>
              <a:rPr lang="es-ES" sz="2400" b="1" i="1" dirty="0"/>
              <a:t>para </a:t>
            </a:r>
            <a:r>
              <a:rPr lang="es-ES" sz="2400" b="1" i="1" dirty="0" smtClean="0"/>
              <a:t>alinearlos </a:t>
            </a:r>
            <a:r>
              <a:rPr lang="es-ES" sz="2400" b="1" i="1" dirty="0"/>
              <a:t>y </a:t>
            </a:r>
            <a:r>
              <a:rPr lang="es-ES" sz="2400" b="1" i="1" dirty="0" smtClean="0"/>
              <a:t>así alcanzar y cumplir con </a:t>
            </a:r>
            <a:r>
              <a:rPr lang="es-ES" sz="2400" b="1" i="1" dirty="0"/>
              <a:t>estos objetivos para </a:t>
            </a:r>
            <a:r>
              <a:rPr lang="es-ES" sz="2400" b="1" i="1" dirty="0" smtClean="0"/>
              <a:t>el año </a:t>
            </a:r>
            <a:r>
              <a:rPr lang="es-ES" sz="2400" b="1" i="1" dirty="0"/>
              <a:t>2030.</a:t>
            </a:r>
            <a:endParaRPr lang="es-ES" sz="2400" b="1" dirty="0"/>
          </a:p>
        </p:txBody>
      </p:sp>
    </p:spTree>
    <p:extLst>
      <p:ext uri="{BB962C8B-B14F-4D97-AF65-F5344CB8AC3E}">
        <p14:creationId xmlns:p14="http://schemas.microsoft.com/office/powerpoint/2010/main" val="1517736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2778" y="1"/>
            <a:ext cx="988882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ítulo 1"/>
          <p:cNvSpPr txBox="1">
            <a:spLocks/>
          </p:cNvSpPr>
          <p:nvPr/>
        </p:nvSpPr>
        <p:spPr>
          <a:xfrm>
            <a:off x="952310" y="3679108"/>
            <a:ext cx="4889682" cy="1840998"/>
          </a:xfrm>
          <a:prstGeom prst="rect">
            <a:avLst/>
          </a:prstGeom>
        </p:spPr>
        <p:txBody>
          <a:bodyPr vert="horz" lIns="91440" tIns="45720" rIns="91440" bIns="45720" rtlCol="0" anchor="b">
            <a:normAutofit lnSpcReduction="10000"/>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4000" b="1" dirty="0" smtClean="0">
                <a:solidFill>
                  <a:schemeClr val="bg1"/>
                </a:solidFill>
                <a:effectLst>
                  <a:outerShdw blurRad="38100" dist="38100" dir="2700000" algn="tl">
                    <a:srgbClr val="000000">
                      <a:alpha val="43137"/>
                    </a:srgbClr>
                  </a:outerShdw>
                </a:effectLst>
              </a:rPr>
              <a:t>Gracias!!!</a:t>
            </a:r>
          </a:p>
          <a:p>
            <a:pPr algn="ctr"/>
            <a:endParaRPr lang="es-ES" sz="4000" b="1" dirty="0">
              <a:solidFill>
                <a:schemeClr val="bg1"/>
              </a:solidFill>
              <a:effectLst>
                <a:outerShdw blurRad="38100" dist="38100" dir="2700000" algn="tl">
                  <a:srgbClr val="000000">
                    <a:alpha val="43137"/>
                  </a:srgbClr>
                </a:outerShdw>
              </a:effectLst>
            </a:endParaRPr>
          </a:p>
          <a:p>
            <a:pPr algn="ctr"/>
            <a:r>
              <a:rPr lang="es-ES" sz="4000" b="1" dirty="0" smtClean="0">
                <a:solidFill>
                  <a:schemeClr val="bg1"/>
                </a:solidFill>
                <a:effectLst>
                  <a:outerShdw blurRad="38100" dist="38100" dir="2700000" algn="tl">
                    <a:srgbClr val="000000">
                      <a:alpha val="43137"/>
                    </a:srgbClr>
                  </a:outerShdw>
                </a:effectLst>
              </a:rPr>
              <a:t>(</a:t>
            </a:r>
            <a:r>
              <a:rPr lang="es-ES" sz="4000" b="1" dirty="0" err="1" smtClean="0">
                <a:solidFill>
                  <a:schemeClr val="bg1"/>
                </a:solidFill>
                <a:effectLst>
                  <a:outerShdw blurRad="38100" dist="38100" dir="2700000" algn="tl">
                    <a:srgbClr val="000000">
                      <a:alpha val="43137"/>
                    </a:srgbClr>
                  </a:outerShdw>
                </a:effectLst>
              </a:rPr>
              <a:t>Aguyje</a:t>
            </a:r>
            <a:r>
              <a:rPr lang="es-ES" sz="4000" b="1" dirty="0" smtClean="0">
                <a:solidFill>
                  <a:schemeClr val="bg1"/>
                </a:solidFill>
                <a:effectLst>
                  <a:outerShdw blurRad="38100" dist="38100" dir="2700000" algn="tl">
                    <a:srgbClr val="000000">
                      <a:alpha val="43137"/>
                    </a:srgbClr>
                  </a:outerShdw>
                </a:effectLst>
              </a:rPr>
              <a:t>)</a:t>
            </a:r>
            <a:endParaRPr lang="es-ES" sz="4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883252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898" t="8796" r="9289" b="8565"/>
          <a:stretch/>
        </p:blipFill>
        <p:spPr bwMode="auto">
          <a:xfrm>
            <a:off x="321734" y="0"/>
            <a:ext cx="115824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999067" y="4927600"/>
            <a:ext cx="10566400" cy="84666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Tree>
    <p:extLst>
      <p:ext uri="{BB962C8B-B14F-4D97-AF65-F5344CB8AC3E}">
        <p14:creationId xmlns:p14="http://schemas.microsoft.com/office/powerpoint/2010/main" val="393036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498391" y="189186"/>
            <a:ext cx="9814261" cy="1714876"/>
          </a:xfrm>
        </p:spPr>
        <p:txBody>
          <a:bodyPr>
            <a:normAutofit fontScale="90000"/>
          </a:bodyPr>
          <a:lstStyle/>
          <a:p>
            <a:pPr algn="ctr"/>
            <a:r>
              <a:rPr lang="es-ES" b="1" dirty="0" smtClean="0">
                <a:solidFill>
                  <a:schemeClr val="bg1">
                    <a:lumMod val="50000"/>
                  </a:schemeClr>
                </a:solidFill>
                <a:effectLst>
                  <a:outerShdw blurRad="38100" dist="38100" dir="2700000" algn="tl">
                    <a:srgbClr val="000000">
                      <a:alpha val="43137"/>
                    </a:srgbClr>
                  </a:outerShdw>
                </a:effectLst>
              </a:rPr>
              <a:t>PLAN NACIONAL DE DESARROLLO 2030 - PARAGUAY</a:t>
            </a:r>
            <a:endParaRPr lang="es-ES" b="1" dirty="0">
              <a:solidFill>
                <a:schemeClr val="bg1">
                  <a:lumMod val="50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535" y="2134860"/>
            <a:ext cx="4963401" cy="420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508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1961587" y="0"/>
            <a:ext cx="230413" cy="68580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
        <p:nvSpPr>
          <p:cNvPr id="6" name="Rectángulo 5"/>
          <p:cNvSpPr/>
          <p:nvPr/>
        </p:nvSpPr>
        <p:spPr>
          <a:xfrm>
            <a:off x="0" y="0"/>
            <a:ext cx="230413" cy="68580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
        <p:nvSpPr>
          <p:cNvPr id="4" name="Rectángulo redondeado 3"/>
          <p:cNvSpPr/>
          <p:nvPr/>
        </p:nvSpPr>
        <p:spPr>
          <a:xfrm>
            <a:off x="0" y="0"/>
            <a:ext cx="12192000" cy="804041"/>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sz="1600" b="1" dirty="0">
              <a:effectLst>
                <a:outerShdw blurRad="38100" dist="38100" dir="2700000" algn="tl">
                  <a:srgbClr val="000000">
                    <a:alpha val="43137"/>
                  </a:srgbClr>
                </a:outerShdw>
              </a:effectLst>
            </a:endParaRPr>
          </a:p>
        </p:txBody>
      </p:sp>
      <p:sp>
        <p:nvSpPr>
          <p:cNvPr id="2" name="Título 1"/>
          <p:cNvSpPr>
            <a:spLocks noGrp="1"/>
          </p:cNvSpPr>
          <p:nvPr>
            <p:ph type="title"/>
          </p:nvPr>
        </p:nvSpPr>
        <p:spPr>
          <a:xfrm>
            <a:off x="1050957" y="110362"/>
            <a:ext cx="10406130" cy="715293"/>
          </a:xfrm>
        </p:spPr>
        <p:txBody>
          <a:bodyPr>
            <a:normAutofit/>
          </a:bodyPr>
          <a:lstStyle/>
          <a:p>
            <a:r>
              <a:rPr lang="es-ES" sz="3200" b="1" dirty="0">
                <a:solidFill>
                  <a:schemeClr val="bg1">
                    <a:lumMod val="85000"/>
                  </a:schemeClr>
                </a:solidFill>
              </a:rPr>
              <a:t>PLAN NACIONAL DE DESARROLLO 2030 - PARAGUAY</a:t>
            </a:r>
            <a:endParaRPr lang="es-ES" sz="3200" dirty="0">
              <a:solidFill>
                <a:schemeClr val="bg1">
                  <a:lumMod val="85000"/>
                </a:schemeClr>
              </a:solidFill>
            </a:endParaRPr>
          </a:p>
        </p:txBody>
      </p:sp>
      <p:sp>
        <p:nvSpPr>
          <p:cNvPr id="3" name="Marcador de contenido 2"/>
          <p:cNvSpPr>
            <a:spLocks noGrp="1"/>
          </p:cNvSpPr>
          <p:nvPr>
            <p:ph idx="1"/>
          </p:nvPr>
        </p:nvSpPr>
        <p:spPr>
          <a:xfrm>
            <a:off x="1907640" y="1816809"/>
            <a:ext cx="9754413" cy="3773510"/>
          </a:xfrm>
        </p:spPr>
        <p:txBody>
          <a:bodyPr>
            <a:noAutofit/>
          </a:bodyPr>
          <a:lstStyle/>
          <a:p>
            <a:pPr marL="0" indent="0">
              <a:buNone/>
            </a:pPr>
            <a:r>
              <a:rPr lang="es-ES" sz="2800" b="1" dirty="0"/>
              <a:t>A</a:t>
            </a:r>
            <a:r>
              <a:rPr lang="es-ES" sz="2800" b="1" dirty="0" smtClean="0"/>
              <a:t>probado </a:t>
            </a:r>
            <a:r>
              <a:rPr lang="es-ES" sz="2800" b="1" dirty="0"/>
              <a:t>en diciembre del 2014, por Decreto Nº </a:t>
            </a:r>
            <a:r>
              <a:rPr lang="es-ES" sz="2800" b="1" dirty="0" smtClean="0"/>
              <a:t>2794/14 </a:t>
            </a:r>
          </a:p>
          <a:p>
            <a:endParaRPr lang="es-ES" sz="2800" b="1" dirty="0" smtClean="0"/>
          </a:p>
          <a:p>
            <a:pPr marL="0" indent="0">
              <a:buNone/>
            </a:pPr>
            <a:r>
              <a:rPr lang="es-ES" sz="2800" b="1" dirty="0" smtClean="0"/>
              <a:t>2015 </a:t>
            </a:r>
            <a:r>
              <a:rPr lang="es-ES" sz="2800" b="1" dirty="0"/>
              <a:t>– Objetivos de Desarrollo Sostenible. </a:t>
            </a:r>
            <a:endParaRPr lang="es-ES" sz="2800" b="1" dirty="0" smtClean="0"/>
          </a:p>
          <a:p>
            <a:endParaRPr lang="es-ES" sz="2800" b="1" dirty="0"/>
          </a:p>
          <a:p>
            <a:pPr marL="0" indent="0">
              <a:buNone/>
            </a:pPr>
            <a:r>
              <a:rPr lang="es-ES" sz="2800" b="1" dirty="0"/>
              <a:t>El  PND </a:t>
            </a:r>
            <a:r>
              <a:rPr lang="es-ES" sz="2800" b="1" dirty="0" smtClean="0"/>
              <a:t>redactado </a:t>
            </a:r>
            <a:r>
              <a:rPr lang="es-ES" sz="2800" b="1" dirty="0"/>
              <a:t>en base a los artículos 176 y 177 de la C</a:t>
            </a:r>
            <a:r>
              <a:rPr lang="es-ES" sz="2800" b="1" dirty="0" smtClean="0"/>
              <a:t>onstitución  Nacional del Paraguay.</a:t>
            </a:r>
            <a:endParaRPr lang="es-ES" sz="2800" b="1" dirty="0"/>
          </a:p>
          <a:p>
            <a:endParaRPr lang="es-ES" sz="2800" b="1" dirty="0"/>
          </a:p>
          <a:p>
            <a:pPr marL="0" indent="0">
              <a:buNone/>
            </a:pPr>
            <a:endParaRPr lang="es-ES" sz="2800" b="1" dirty="0" smtClean="0"/>
          </a:p>
          <a:p>
            <a:pPr marL="0" indent="0">
              <a:buClr>
                <a:schemeClr val="accent3">
                  <a:lumMod val="50000"/>
                </a:schemeClr>
              </a:buClr>
              <a:buNone/>
            </a:pPr>
            <a:endParaRPr lang="es-ES" sz="2800" b="1" dirty="0" smtClean="0"/>
          </a:p>
        </p:txBody>
      </p:sp>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239" y="2003999"/>
            <a:ext cx="699403" cy="764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966" y="3189370"/>
            <a:ext cx="701675"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967" y="4553060"/>
            <a:ext cx="701675"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481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3">
                                            <p:txEl>
                                              <p:pRg st="2" end="2"/>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p:cTn id="1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67949" y="4182019"/>
            <a:ext cx="9942489" cy="4971245"/>
          </a:xfrm>
        </p:spPr>
        <p:txBody>
          <a:bodyPr>
            <a:normAutofit/>
          </a:bodyPr>
          <a:lstStyle/>
          <a:p>
            <a:pPr marL="0" indent="0">
              <a:buNone/>
            </a:pPr>
            <a:endParaRPr lang="es-ES" sz="2400" dirty="0" smtClean="0"/>
          </a:p>
          <a:p>
            <a:pPr marL="0" indent="0">
              <a:buNone/>
            </a:pPr>
            <a:endParaRPr lang="es-ES" sz="2400" dirty="0" smtClean="0"/>
          </a:p>
        </p:txBody>
      </p:sp>
      <p:sp>
        <p:nvSpPr>
          <p:cNvPr id="5" name="Rectángulo 4"/>
          <p:cNvSpPr/>
          <p:nvPr/>
        </p:nvSpPr>
        <p:spPr>
          <a:xfrm>
            <a:off x="11961587" y="0"/>
            <a:ext cx="230413" cy="68580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
        <p:nvSpPr>
          <p:cNvPr id="6" name="Rectángulo 5"/>
          <p:cNvSpPr/>
          <p:nvPr/>
        </p:nvSpPr>
        <p:spPr>
          <a:xfrm>
            <a:off x="0" y="0"/>
            <a:ext cx="230413" cy="68580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
        <p:nvSpPr>
          <p:cNvPr id="7" name="Rectángulo redondeado 6"/>
          <p:cNvSpPr/>
          <p:nvPr/>
        </p:nvSpPr>
        <p:spPr>
          <a:xfrm>
            <a:off x="-115207" y="631878"/>
            <a:ext cx="12192000" cy="681789"/>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smtClean="0">
                <a:effectLst>
                  <a:outerShdw blurRad="38100" dist="38100" dir="2700000" algn="tl">
                    <a:srgbClr val="000000">
                      <a:alpha val="43137"/>
                    </a:srgbClr>
                  </a:outerShdw>
                </a:effectLst>
              </a:rPr>
              <a:t>EJES ESTRATÉGICOS </a:t>
            </a:r>
            <a:endParaRPr lang="es-ES" sz="2800" b="1" dirty="0">
              <a:effectLst>
                <a:outerShdw blurRad="38100" dist="38100" dir="2700000" algn="tl">
                  <a:srgbClr val="000000">
                    <a:alpha val="43137"/>
                  </a:srgbClr>
                </a:outerShdw>
              </a:effectLst>
            </a:endParaRPr>
          </a:p>
        </p:txBody>
      </p:sp>
      <p:sp>
        <p:nvSpPr>
          <p:cNvPr id="8" name="Llamada de flecha hacia abajo 7"/>
          <p:cNvSpPr/>
          <p:nvPr/>
        </p:nvSpPr>
        <p:spPr>
          <a:xfrm>
            <a:off x="687320" y="2105814"/>
            <a:ext cx="8245643" cy="1074821"/>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0"/>
              </a:spcBef>
              <a:buClr>
                <a:srgbClr val="E78712"/>
              </a:buClr>
            </a:pPr>
            <a:r>
              <a:rPr lang="es-ES" sz="2400" b="1" dirty="0">
                <a:solidFill>
                  <a:prstClr val="black">
                    <a:lumMod val="75000"/>
                    <a:lumOff val="25000"/>
                  </a:prstClr>
                </a:solidFill>
                <a:effectLst>
                  <a:outerShdw blurRad="38100" dist="38100" dir="2700000" algn="tl">
                    <a:srgbClr val="000000">
                      <a:alpha val="43137"/>
                    </a:srgbClr>
                  </a:outerShdw>
                </a:effectLst>
              </a:rPr>
              <a:t>	</a:t>
            </a:r>
            <a:r>
              <a:rPr lang="es-ES" sz="2400" b="1" dirty="0" smtClean="0">
                <a:solidFill>
                  <a:prstClr val="black">
                    <a:lumMod val="75000"/>
                    <a:lumOff val="25000"/>
                  </a:prstClr>
                </a:solidFill>
                <a:effectLst>
                  <a:outerShdw blurRad="38100" dist="38100" dir="2700000" algn="tl">
                    <a:srgbClr val="000000">
                      <a:alpha val="43137"/>
                    </a:srgbClr>
                  </a:outerShdw>
                </a:effectLst>
              </a:rPr>
              <a:t>      1</a:t>
            </a:r>
            <a:r>
              <a:rPr lang="es-ES" sz="2400" b="1" dirty="0">
                <a:solidFill>
                  <a:prstClr val="black">
                    <a:lumMod val="75000"/>
                    <a:lumOff val="25000"/>
                  </a:prstClr>
                </a:solidFill>
                <a:effectLst>
                  <a:outerShdw blurRad="38100" dist="38100" dir="2700000" algn="tl">
                    <a:srgbClr val="000000">
                      <a:alpha val="43137"/>
                    </a:srgbClr>
                  </a:outerShdw>
                </a:effectLst>
              </a:rPr>
              <a:t>. Reducción de pobreza y desarrollo social </a:t>
            </a:r>
          </a:p>
        </p:txBody>
      </p:sp>
      <p:sp>
        <p:nvSpPr>
          <p:cNvPr id="9" name="Llamada de flecha hacia abajo 8"/>
          <p:cNvSpPr/>
          <p:nvPr/>
        </p:nvSpPr>
        <p:spPr>
          <a:xfrm>
            <a:off x="687320" y="3269487"/>
            <a:ext cx="8245643" cy="1074821"/>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0"/>
              </a:spcBef>
              <a:buClr>
                <a:srgbClr val="E78712"/>
              </a:buClr>
            </a:pPr>
            <a:r>
              <a:rPr lang="es-ES" sz="2400" b="1" dirty="0" smtClean="0">
                <a:solidFill>
                  <a:prstClr val="black">
                    <a:lumMod val="75000"/>
                    <a:lumOff val="25000"/>
                  </a:prstClr>
                </a:solidFill>
                <a:effectLst>
                  <a:outerShdw blurRad="38100" dist="38100" dir="2700000" algn="tl">
                    <a:srgbClr val="000000">
                      <a:alpha val="43137"/>
                    </a:srgbClr>
                  </a:outerShdw>
                </a:effectLst>
              </a:rPr>
              <a:t>2</a:t>
            </a:r>
            <a:r>
              <a:rPr lang="es-ES" sz="2400" b="1" dirty="0">
                <a:solidFill>
                  <a:prstClr val="black">
                    <a:lumMod val="75000"/>
                    <a:lumOff val="25000"/>
                  </a:prstClr>
                </a:solidFill>
                <a:effectLst>
                  <a:outerShdw blurRad="38100" dist="38100" dir="2700000" algn="tl">
                    <a:srgbClr val="000000">
                      <a:alpha val="43137"/>
                    </a:srgbClr>
                  </a:outerShdw>
                </a:effectLst>
              </a:rPr>
              <a:t>. Crecimiento económico inclusivo </a:t>
            </a:r>
          </a:p>
        </p:txBody>
      </p:sp>
      <p:sp>
        <p:nvSpPr>
          <p:cNvPr id="10" name="Llamada de flecha hacia abajo 9"/>
          <p:cNvSpPr/>
          <p:nvPr/>
        </p:nvSpPr>
        <p:spPr>
          <a:xfrm>
            <a:off x="687319" y="4417118"/>
            <a:ext cx="8245643" cy="1074821"/>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000"/>
              </a:spcBef>
              <a:buClr>
                <a:srgbClr val="E78712"/>
              </a:buClr>
            </a:pPr>
            <a:r>
              <a:rPr lang="es-ES" sz="2400" b="1" dirty="0" smtClean="0">
                <a:solidFill>
                  <a:prstClr val="black">
                    <a:lumMod val="75000"/>
                    <a:lumOff val="25000"/>
                  </a:prstClr>
                </a:solidFill>
                <a:effectLst>
                  <a:outerShdw blurRad="38100" dist="38100" dir="2700000" algn="tl">
                    <a:srgbClr val="000000">
                      <a:alpha val="43137"/>
                    </a:srgbClr>
                  </a:outerShdw>
                </a:effectLst>
              </a:rPr>
              <a:t>3</a:t>
            </a:r>
            <a:r>
              <a:rPr lang="es-ES" sz="2400" b="1" dirty="0">
                <a:solidFill>
                  <a:prstClr val="black">
                    <a:lumMod val="75000"/>
                    <a:lumOff val="25000"/>
                  </a:prstClr>
                </a:solidFill>
                <a:effectLst>
                  <a:outerShdw blurRad="38100" dist="38100" dir="2700000" algn="tl">
                    <a:srgbClr val="000000">
                      <a:alpha val="43137"/>
                    </a:srgbClr>
                  </a:outerShdw>
                </a:effectLst>
              </a:rPr>
              <a:t>. Inserción de Paraguay en el mundo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8399" y="1881289"/>
            <a:ext cx="1634868" cy="109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4495" y="3150405"/>
            <a:ext cx="2509431" cy="966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3267" y="4442148"/>
            <a:ext cx="1580000" cy="156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77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dissolve">
                                      <p:cBhvr>
                                        <p:cTn id="25" dur="500"/>
                                        <p:tgtEl>
                                          <p:spTgt spid="4098"/>
                                        </p:tgtEl>
                                      </p:cBhvr>
                                    </p:animEffect>
                                  </p:childTnLst>
                                </p:cTn>
                              </p:par>
                              <p:par>
                                <p:cTn id="26" presetID="9" presetClass="entr" presetSubtype="0" fill="hold" nodeType="withEffect">
                                  <p:stCondLst>
                                    <p:cond delay="0"/>
                                  </p:stCondLst>
                                  <p:childTnLst>
                                    <p:set>
                                      <p:cBhvr>
                                        <p:cTn id="27" dur="1" fill="hold">
                                          <p:stCondLst>
                                            <p:cond delay="0"/>
                                          </p:stCondLst>
                                        </p:cTn>
                                        <p:tgtEl>
                                          <p:spTgt spid="4099"/>
                                        </p:tgtEl>
                                        <p:attrNameLst>
                                          <p:attrName>style.visibility</p:attrName>
                                        </p:attrNameLst>
                                      </p:cBhvr>
                                      <p:to>
                                        <p:strVal val="visible"/>
                                      </p:to>
                                    </p:set>
                                    <p:animEffect transition="in" filter="dissolve">
                                      <p:cBhvr>
                                        <p:cTn id="28" dur="500"/>
                                        <p:tgtEl>
                                          <p:spTgt spid="4099"/>
                                        </p:tgtEl>
                                      </p:cBhvr>
                                    </p:animEffect>
                                  </p:childTnLst>
                                </p:cTn>
                              </p:par>
                              <p:par>
                                <p:cTn id="29" presetID="9" presetClass="entr" presetSubtype="0" fill="hold" nodeType="withEffect">
                                  <p:stCondLst>
                                    <p:cond delay="0"/>
                                  </p:stCondLst>
                                  <p:childTnLst>
                                    <p:set>
                                      <p:cBhvr>
                                        <p:cTn id="30" dur="1" fill="hold">
                                          <p:stCondLst>
                                            <p:cond delay="0"/>
                                          </p:stCondLst>
                                        </p:cTn>
                                        <p:tgtEl>
                                          <p:spTgt spid="4100"/>
                                        </p:tgtEl>
                                        <p:attrNameLst>
                                          <p:attrName>style.visibility</p:attrName>
                                        </p:attrNameLst>
                                      </p:cBhvr>
                                      <p:to>
                                        <p:strVal val="visible"/>
                                      </p:to>
                                    </p:set>
                                    <p:animEffect transition="in" filter="dissolve">
                                      <p:cBhvr>
                                        <p:cTn id="31"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502399"/>
          </a:xfrm>
          <a:prstGeom prst="rect">
            <a:avLst/>
          </a:prstGeom>
        </p:spPr>
      </p:pic>
      <p:sp>
        <p:nvSpPr>
          <p:cNvPr id="2" name="1 CuadroTexto"/>
          <p:cNvSpPr txBox="1"/>
          <p:nvPr/>
        </p:nvSpPr>
        <p:spPr>
          <a:xfrm>
            <a:off x="9702800" y="6502399"/>
            <a:ext cx="2336800" cy="523220"/>
          </a:xfrm>
          <a:prstGeom prst="rect">
            <a:avLst/>
          </a:prstGeom>
          <a:noFill/>
        </p:spPr>
        <p:txBody>
          <a:bodyPr wrap="square" rtlCol="0">
            <a:spAutoFit/>
          </a:bodyPr>
          <a:lstStyle/>
          <a:p>
            <a:r>
              <a:rPr lang="es-PY" sz="1400" b="1" dirty="0" smtClean="0"/>
              <a:t>Fuente: </a:t>
            </a:r>
            <a:r>
              <a:rPr lang="es-PY" sz="1400" b="1" dirty="0" smtClean="0">
                <a:hlinkClick r:id="rId3"/>
              </a:rPr>
              <a:t>www.stp.gov.py</a:t>
            </a:r>
            <a:endParaRPr lang="es-PY" sz="1400" b="1" dirty="0" smtClean="0"/>
          </a:p>
          <a:p>
            <a:endParaRPr lang="es-PY" sz="1400" b="1" dirty="0"/>
          </a:p>
        </p:txBody>
      </p:sp>
    </p:spTree>
    <p:extLst>
      <p:ext uri="{BB962C8B-B14F-4D97-AF65-F5344CB8AC3E}">
        <p14:creationId xmlns:p14="http://schemas.microsoft.com/office/powerpoint/2010/main" val="9551466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redondeado 9"/>
          <p:cNvSpPr/>
          <p:nvPr/>
        </p:nvSpPr>
        <p:spPr>
          <a:xfrm>
            <a:off x="1898215" y="579635"/>
            <a:ext cx="9406358" cy="738725"/>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lvl="0"/>
            <a:r>
              <a:rPr lang="es-ES" sz="2800" b="1" dirty="0">
                <a:solidFill>
                  <a:prstClr val="black"/>
                </a:solidFill>
                <a:effectLst>
                  <a:outerShdw blurRad="38100" dist="38100" dir="2700000" algn="tl">
                    <a:srgbClr val="000000">
                      <a:alpha val="43137"/>
                    </a:srgbClr>
                  </a:outerShdw>
                </a:effectLst>
              </a:rPr>
              <a:t>Punto 2.2.6 Política agropecuaria </a:t>
            </a:r>
            <a:r>
              <a:rPr lang="es-ES" sz="2800" b="1" dirty="0" smtClean="0">
                <a:solidFill>
                  <a:prstClr val="black"/>
                </a:solidFill>
                <a:effectLst>
                  <a:outerShdw blurRad="38100" dist="38100" dir="2700000" algn="tl">
                    <a:srgbClr val="000000">
                      <a:alpha val="43137"/>
                    </a:srgbClr>
                  </a:outerShdw>
                </a:effectLst>
              </a:rPr>
              <a:t>dice:</a:t>
            </a:r>
            <a:endParaRPr lang="es-ES" sz="2800" b="1" dirty="0">
              <a:solidFill>
                <a:prstClr val="black"/>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044965" y="1577944"/>
            <a:ext cx="6554367" cy="2193807"/>
          </a:xfrm>
        </p:spPr>
        <p:txBody>
          <a:bodyPr>
            <a:noAutofit/>
          </a:bodyPr>
          <a:lstStyle/>
          <a:p>
            <a:pPr marL="0" indent="0" algn="ctr">
              <a:buNone/>
            </a:pPr>
            <a:endParaRPr lang="es-ES" sz="2400" dirty="0" smtClean="0"/>
          </a:p>
          <a:p>
            <a:pPr marL="0" indent="0" algn="just">
              <a:buNone/>
            </a:pPr>
            <a:r>
              <a:rPr lang="es-ES" sz="2400" dirty="0" smtClean="0"/>
              <a:t>	El gran desafío del sector agropecuario es incrementar en forma sostenida la competitividad de la producción agraria en función de las demandas de mercado, </a:t>
            </a:r>
          </a:p>
        </p:txBody>
      </p:sp>
      <p:sp>
        <p:nvSpPr>
          <p:cNvPr id="4" name="Rectángulo 3"/>
          <p:cNvSpPr/>
          <p:nvPr/>
        </p:nvSpPr>
        <p:spPr>
          <a:xfrm>
            <a:off x="11961587" y="0"/>
            <a:ext cx="230413" cy="68580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
        <p:nvSpPr>
          <p:cNvPr id="5" name="Rectángulo 4"/>
          <p:cNvSpPr/>
          <p:nvPr/>
        </p:nvSpPr>
        <p:spPr>
          <a:xfrm>
            <a:off x="0" y="0"/>
            <a:ext cx="230413" cy="68580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
        <p:nvSpPr>
          <p:cNvPr id="6" name="Rectángulo redondeado 5"/>
          <p:cNvSpPr/>
          <p:nvPr/>
        </p:nvSpPr>
        <p:spPr>
          <a:xfrm>
            <a:off x="0" y="0"/>
            <a:ext cx="12192000" cy="617621"/>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effectLst>
                  <a:outerShdw blurRad="38100" dist="38100" dir="2700000" algn="tl">
                    <a:srgbClr val="000000">
                      <a:alpha val="43137"/>
                    </a:srgbClr>
                  </a:outerShdw>
                </a:effectLst>
              </a:rPr>
              <a:t>ESTRATEGIA 2.2 − COMPETITIVIDAD E INNOVACIÓN </a:t>
            </a: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611" y="2203254"/>
            <a:ext cx="4026277" cy="31369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1 Rectángulo"/>
          <p:cNvSpPr/>
          <p:nvPr/>
        </p:nvSpPr>
        <p:spPr>
          <a:xfrm>
            <a:off x="5070500" y="3619354"/>
            <a:ext cx="6511899" cy="1569660"/>
          </a:xfrm>
          <a:prstGeom prst="rect">
            <a:avLst/>
          </a:prstGeom>
        </p:spPr>
        <p:txBody>
          <a:bodyPr wrap="square">
            <a:spAutoFit/>
          </a:bodyPr>
          <a:lstStyle/>
          <a:p>
            <a:pPr algn="just"/>
            <a:r>
              <a:rPr lang="es-ES" sz="2400" dirty="0"/>
              <a:t>con enfoque de sistemas agroalimentarios y agroindustriales sostenibles, socialmente incluyentes, equitativos y territorialmente integradores.</a:t>
            </a:r>
          </a:p>
        </p:txBody>
      </p:sp>
    </p:spTree>
    <p:extLst>
      <p:ext uri="{BB962C8B-B14F-4D97-AF65-F5344CB8AC3E}">
        <p14:creationId xmlns:p14="http://schemas.microsoft.com/office/powerpoint/2010/main" val="280977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rco de bloque 30"/>
          <p:cNvSpPr/>
          <p:nvPr/>
        </p:nvSpPr>
        <p:spPr>
          <a:xfrm>
            <a:off x="-5328608" y="-565783"/>
            <a:ext cx="7147355" cy="7147355"/>
          </a:xfrm>
          <a:prstGeom prst="blockArc">
            <a:avLst>
              <a:gd name="adj1" fmla="val 18900000"/>
              <a:gd name="adj2" fmla="val 2700000"/>
              <a:gd name="adj3" fmla="val 302"/>
            </a:avLst>
          </a:prstGeom>
          <a:scene3d>
            <a:camera prst="orthographicFront">
              <a:rot lat="0" lon="0" rev="0"/>
            </a:camera>
            <a:lightRig rig="contrasting" dir="t">
              <a:rot lat="0" lon="0" rev="1200000"/>
            </a:lightRig>
          </a:scene3d>
          <a:sp3d z="-110000"/>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3" name="Forma libre 22"/>
          <p:cNvSpPr/>
          <p:nvPr/>
        </p:nvSpPr>
        <p:spPr>
          <a:xfrm>
            <a:off x="646386" y="4696939"/>
            <a:ext cx="11059417" cy="1061987"/>
          </a:xfrm>
          <a:custGeom>
            <a:avLst/>
            <a:gdLst>
              <a:gd name="connsiteX0" fmla="*/ 0 w 10242713"/>
              <a:gd name="connsiteY0" fmla="*/ 0 h 1061987"/>
              <a:gd name="connsiteX1" fmla="*/ 10242713 w 10242713"/>
              <a:gd name="connsiteY1" fmla="*/ 0 h 1061987"/>
              <a:gd name="connsiteX2" fmla="*/ 10242713 w 10242713"/>
              <a:gd name="connsiteY2" fmla="*/ 1061987 h 1061987"/>
              <a:gd name="connsiteX3" fmla="*/ 0 w 10242713"/>
              <a:gd name="connsiteY3" fmla="*/ 1061987 h 1061987"/>
              <a:gd name="connsiteX4" fmla="*/ 0 w 10242713"/>
              <a:gd name="connsiteY4" fmla="*/ 0 h 106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2713" h="1061987">
                <a:moveTo>
                  <a:pt x="0" y="0"/>
                </a:moveTo>
                <a:lnTo>
                  <a:pt x="10242713" y="0"/>
                </a:lnTo>
                <a:lnTo>
                  <a:pt x="10242713" y="1061987"/>
                </a:lnTo>
                <a:lnTo>
                  <a:pt x="0" y="1061987"/>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42952" tIns="50800" rIns="50800" bIns="50800" numCol="1" spcCol="1270" anchor="ctr" anchorCtr="0">
            <a:noAutofit/>
          </a:bodyPr>
          <a:lstStyle/>
          <a:p>
            <a:pPr lvl="0" algn="l" defTabSz="889000">
              <a:lnSpc>
                <a:spcPct val="90000"/>
              </a:lnSpc>
              <a:spcBef>
                <a:spcPct val="0"/>
              </a:spcBef>
              <a:spcAft>
                <a:spcPct val="35000"/>
              </a:spcAft>
            </a:pPr>
            <a:r>
              <a:rPr lang="es-ES" sz="2000" b="1" i="0" kern="1200" dirty="0" smtClean="0">
                <a:effectLst>
                  <a:outerShdw blurRad="38100" dist="38100" dir="2700000" algn="tl">
                    <a:srgbClr val="000000">
                      <a:alpha val="43137"/>
                    </a:srgbClr>
                  </a:outerShdw>
                </a:effectLst>
              </a:rPr>
              <a:t>Desarrollar el sector forestal y la provisión de servicios ambientales.</a:t>
            </a:r>
            <a:endParaRPr lang="es-PY" sz="2000" b="1" i="0" kern="1200" dirty="0">
              <a:effectLst>
                <a:outerShdw blurRad="38100" dist="38100" dir="2700000" algn="tl">
                  <a:srgbClr val="000000">
                    <a:alpha val="43137"/>
                  </a:srgbClr>
                </a:outerShdw>
              </a:effectLst>
            </a:endParaRPr>
          </a:p>
        </p:txBody>
      </p:sp>
      <p:sp>
        <p:nvSpPr>
          <p:cNvPr id="12" name="Arco de bloque 11"/>
          <p:cNvSpPr/>
          <p:nvPr/>
        </p:nvSpPr>
        <p:spPr>
          <a:xfrm>
            <a:off x="-5328608" y="-613909"/>
            <a:ext cx="7147355" cy="7147355"/>
          </a:xfrm>
          <a:prstGeom prst="blockArc">
            <a:avLst>
              <a:gd name="adj1" fmla="val 18900000"/>
              <a:gd name="adj2" fmla="val 2700000"/>
              <a:gd name="adj3" fmla="val 302"/>
            </a:avLst>
          </a:prstGeom>
          <a:scene3d>
            <a:camera prst="orthographicFront">
              <a:rot lat="0" lon="0" rev="0"/>
            </a:camera>
            <a:lightRig rig="contrasting" dir="t">
              <a:rot lat="0" lon="0" rev="1200000"/>
            </a:lightRig>
          </a:scene3d>
          <a:sp3d z="-110000"/>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3" name="Forma libre 12"/>
          <p:cNvSpPr/>
          <p:nvPr/>
        </p:nvSpPr>
        <p:spPr>
          <a:xfrm>
            <a:off x="655255" y="1581932"/>
            <a:ext cx="10991370" cy="1059667"/>
          </a:xfrm>
          <a:custGeom>
            <a:avLst/>
            <a:gdLst>
              <a:gd name="connsiteX0" fmla="*/ 0 w 10242713"/>
              <a:gd name="connsiteY0" fmla="*/ 0 h 1341130"/>
              <a:gd name="connsiteX1" fmla="*/ 10242713 w 10242713"/>
              <a:gd name="connsiteY1" fmla="*/ 0 h 1341130"/>
              <a:gd name="connsiteX2" fmla="*/ 10242713 w 10242713"/>
              <a:gd name="connsiteY2" fmla="*/ 1341130 h 1341130"/>
              <a:gd name="connsiteX3" fmla="*/ 0 w 10242713"/>
              <a:gd name="connsiteY3" fmla="*/ 1341130 h 1341130"/>
              <a:gd name="connsiteX4" fmla="*/ 0 w 10242713"/>
              <a:gd name="connsiteY4" fmla="*/ 0 h 1341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2713" h="1341130">
                <a:moveTo>
                  <a:pt x="0" y="0"/>
                </a:moveTo>
                <a:lnTo>
                  <a:pt x="10242713" y="0"/>
                </a:lnTo>
                <a:lnTo>
                  <a:pt x="10242713" y="1341130"/>
                </a:lnTo>
                <a:lnTo>
                  <a:pt x="0" y="1341130"/>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42952" tIns="50800" rIns="50800" bIns="50800" numCol="1" spcCol="1270" anchor="ctr" anchorCtr="0">
            <a:noAutofit/>
          </a:bodyPr>
          <a:lstStyle/>
          <a:p>
            <a:pPr lvl="0" algn="l" defTabSz="889000">
              <a:lnSpc>
                <a:spcPct val="90000"/>
              </a:lnSpc>
              <a:spcBef>
                <a:spcPct val="0"/>
              </a:spcBef>
              <a:spcAft>
                <a:spcPct val="35000"/>
              </a:spcAft>
            </a:pPr>
            <a:r>
              <a:rPr lang="es-ES" sz="2000" b="1" i="0" kern="1200" dirty="0" smtClean="0">
                <a:effectLst>
                  <a:outerShdw blurRad="38100" dist="38100" dir="2700000" algn="tl">
                    <a:srgbClr val="000000">
                      <a:alpha val="43137"/>
                    </a:srgbClr>
                  </a:outerShdw>
                </a:effectLst>
              </a:rPr>
              <a:t>Desarrollar la agricultura familiar y la seguridad alimentaria.</a:t>
            </a:r>
            <a:endParaRPr lang="es-PY" sz="2000" b="1" i="0" kern="1200" dirty="0">
              <a:effectLst>
                <a:outerShdw blurRad="38100" dist="38100" dir="2700000" algn="tl">
                  <a:srgbClr val="000000">
                    <a:alpha val="43137"/>
                  </a:srgbClr>
                </a:outerShdw>
              </a:effectLst>
            </a:endParaRPr>
          </a:p>
        </p:txBody>
      </p:sp>
      <p:sp>
        <p:nvSpPr>
          <p:cNvPr id="15" name="Forma libre 14"/>
          <p:cNvSpPr/>
          <p:nvPr/>
        </p:nvSpPr>
        <p:spPr>
          <a:xfrm>
            <a:off x="646386" y="3183639"/>
            <a:ext cx="11059417" cy="1061987"/>
          </a:xfrm>
          <a:custGeom>
            <a:avLst/>
            <a:gdLst>
              <a:gd name="connsiteX0" fmla="*/ 0 w 9856681"/>
              <a:gd name="connsiteY0" fmla="*/ 0 h 1061987"/>
              <a:gd name="connsiteX1" fmla="*/ 9856681 w 9856681"/>
              <a:gd name="connsiteY1" fmla="*/ 0 h 1061987"/>
              <a:gd name="connsiteX2" fmla="*/ 9856681 w 9856681"/>
              <a:gd name="connsiteY2" fmla="*/ 1061987 h 1061987"/>
              <a:gd name="connsiteX3" fmla="*/ 0 w 9856681"/>
              <a:gd name="connsiteY3" fmla="*/ 1061987 h 1061987"/>
              <a:gd name="connsiteX4" fmla="*/ 0 w 9856681"/>
              <a:gd name="connsiteY4" fmla="*/ 0 h 106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6681" h="1061987">
                <a:moveTo>
                  <a:pt x="0" y="0"/>
                </a:moveTo>
                <a:lnTo>
                  <a:pt x="9856681" y="0"/>
                </a:lnTo>
                <a:lnTo>
                  <a:pt x="9856681" y="1061987"/>
                </a:lnTo>
                <a:lnTo>
                  <a:pt x="0" y="1061987"/>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42952" tIns="50800" rIns="50800" bIns="50800" numCol="1" spcCol="1270" anchor="ctr" anchorCtr="0">
            <a:noAutofit/>
          </a:bodyPr>
          <a:lstStyle/>
          <a:p>
            <a:pPr lvl="0" algn="l" defTabSz="889000">
              <a:lnSpc>
                <a:spcPct val="90000"/>
              </a:lnSpc>
              <a:spcBef>
                <a:spcPct val="0"/>
              </a:spcBef>
              <a:spcAft>
                <a:spcPct val="35000"/>
              </a:spcAft>
            </a:pPr>
            <a:r>
              <a:rPr lang="es-ES" sz="2000" b="1" i="0" kern="1200" dirty="0" smtClean="0">
                <a:effectLst>
                  <a:outerShdw blurRad="38100" dist="38100" dir="2700000" algn="tl">
                    <a:srgbClr val="000000">
                      <a:alpha val="43137"/>
                    </a:srgbClr>
                  </a:outerShdw>
                </a:effectLst>
              </a:rPr>
              <a:t>Impulsar la producción agrícola con riego para combatir la </a:t>
            </a:r>
          </a:p>
          <a:p>
            <a:pPr lvl="0" algn="l" defTabSz="889000">
              <a:lnSpc>
                <a:spcPct val="90000"/>
              </a:lnSpc>
              <a:spcBef>
                <a:spcPct val="0"/>
              </a:spcBef>
              <a:spcAft>
                <a:spcPct val="35000"/>
              </a:spcAft>
            </a:pPr>
            <a:r>
              <a:rPr lang="es-ES" sz="2000" b="1" i="0" kern="1200" dirty="0" smtClean="0">
                <a:effectLst>
                  <a:outerShdw blurRad="38100" dist="38100" dir="2700000" algn="tl">
                    <a:srgbClr val="000000">
                      <a:alpha val="43137"/>
                    </a:srgbClr>
                  </a:outerShdw>
                </a:effectLst>
              </a:rPr>
              <a:t>volatilidad de la producción y aumentar la productividad.</a:t>
            </a:r>
            <a:endParaRPr lang="es-PY" sz="2000" b="1" i="0" kern="1200" dirty="0">
              <a:effectLst>
                <a:outerShdw blurRad="38100" dist="38100" dir="2700000" algn="tl">
                  <a:srgbClr val="000000">
                    <a:alpha val="43137"/>
                  </a:srgbClr>
                </a:outerShdw>
              </a:effectLst>
            </a:endParaRPr>
          </a:p>
        </p:txBody>
      </p:sp>
      <p:sp>
        <p:nvSpPr>
          <p:cNvPr id="6" name="Rectángulo 5"/>
          <p:cNvSpPr/>
          <p:nvPr/>
        </p:nvSpPr>
        <p:spPr>
          <a:xfrm>
            <a:off x="11961587" y="0"/>
            <a:ext cx="230413" cy="68580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dirty="0" smtClean="0"/>
              <a:t>c</a:t>
            </a:r>
            <a:endParaRPr lang="es-PY" dirty="0"/>
          </a:p>
        </p:txBody>
      </p:sp>
      <p:sp>
        <p:nvSpPr>
          <p:cNvPr id="7" name="Rectángulo 6"/>
          <p:cNvSpPr/>
          <p:nvPr/>
        </p:nvSpPr>
        <p:spPr>
          <a:xfrm>
            <a:off x="0" y="0"/>
            <a:ext cx="230413" cy="68580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
        <p:nvSpPr>
          <p:cNvPr id="8" name="Rectángulo redondeado 7"/>
          <p:cNvSpPr/>
          <p:nvPr/>
        </p:nvSpPr>
        <p:spPr>
          <a:xfrm>
            <a:off x="115206" y="331086"/>
            <a:ext cx="11846381" cy="890337"/>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effectLst>
                  <a:outerShdw blurRad="38100" dist="38100" dir="2700000" algn="tl">
                    <a:srgbClr val="000000">
                      <a:alpha val="43137"/>
                    </a:srgbClr>
                  </a:outerShdw>
                </a:effectLst>
              </a:rPr>
              <a:t>LA POLÍTICA AGRARIA SE CENTRARÁ EN LOS SIGUIENTES EJES: </a:t>
            </a:r>
            <a:endParaRPr lang="es-ES" sz="2400" b="1" dirty="0">
              <a:effectLst>
                <a:outerShdw blurRad="38100" dist="38100" dir="2700000" algn="tl">
                  <a:srgbClr val="000000">
                    <a:alpha val="43137"/>
                  </a:srgbClr>
                </a:outerShdw>
              </a:effectLst>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7341" y="3189422"/>
            <a:ext cx="1508848" cy="1092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7341" y="1581932"/>
            <a:ext cx="1449284" cy="1059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7341" y="4696939"/>
            <a:ext cx="1508462" cy="106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073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123"/>
                                        </p:tgtEl>
                                        <p:attrNameLst>
                                          <p:attrName>style.visibility</p:attrName>
                                        </p:attrNameLst>
                                      </p:cBhvr>
                                      <p:to>
                                        <p:strVal val="visible"/>
                                      </p:to>
                                    </p:set>
                                    <p:anim calcmode="lin" valueType="num">
                                      <p:cBhvr additive="base">
                                        <p:cTn id="16" dur="500" fill="hold"/>
                                        <p:tgtEl>
                                          <p:spTgt spid="5123"/>
                                        </p:tgtEl>
                                        <p:attrNameLst>
                                          <p:attrName>ppt_x</p:attrName>
                                        </p:attrNameLst>
                                      </p:cBhvr>
                                      <p:tavLst>
                                        <p:tav tm="0">
                                          <p:val>
                                            <p:strVal val="#ppt_x"/>
                                          </p:val>
                                        </p:tav>
                                        <p:tav tm="100000">
                                          <p:val>
                                            <p:strVal val="#ppt_x"/>
                                          </p:val>
                                        </p:tav>
                                      </p:tavLst>
                                    </p:anim>
                                    <p:anim calcmode="lin" valueType="num">
                                      <p:cBhvr additive="base">
                                        <p:cTn id="17"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122"/>
                                        </p:tgtEl>
                                        <p:attrNameLst>
                                          <p:attrName>style.visibility</p:attrName>
                                        </p:attrNameLst>
                                      </p:cBhvr>
                                      <p:to>
                                        <p:strVal val="visible"/>
                                      </p:to>
                                    </p:set>
                                    <p:anim calcmode="lin" valueType="num">
                                      <p:cBhvr additive="base">
                                        <p:cTn id="26" dur="500" fill="hold"/>
                                        <p:tgtEl>
                                          <p:spTgt spid="5122"/>
                                        </p:tgtEl>
                                        <p:attrNameLst>
                                          <p:attrName>ppt_x</p:attrName>
                                        </p:attrNameLst>
                                      </p:cBhvr>
                                      <p:tavLst>
                                        <p:tav tm="0">
                                          <p:val>
                                            <p:strVal val="#ppt_x"/>
                                          </p:val>
                                        </p:tav>
                                        <p:tav tm="100000">
                                          <p:val>
                                            <p:strVal val="#ppt_x"/>
                                          </p:val>
                                        </p:tav>
                                      </p:tavLst>
                                    </p:anim>
                                    <p:anim calcmode="lin" valueType="num">
                                      <p:cBhvr additive="base">
                                        <p:cTn id="27"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5124"/>
                                        </p:tgtEl>
                                        <p:attrNameLst>
                                          <p:attrName>style.visibility</p:attrName>
                                        </p:attrNameLst>
                                      </p:cBhvr>
                                      <p:to>
                                        <p:strVal val="visible"/>
                                      </p:to>
                                    </p:set>
                                    <p:anim calcmode="lin" valueType="num">
                                      <p:cBhvr additive="base">
                                        <p:cTn id="36" dur="500" fill="hold"/>
                                        <p:tgtEl>
                                          <p:spTgt spid="5124"/>
                                        </p:tgtEl>
                                        <p:attrNameLst>
                                          <p:attrName>ppt_x</p:attrName>
                                        </p:attrNameLst>
                                      </p:cBhvr>
                                      <p:tavLst>
                                        <p:tav tm="0">
                                          <p:val>
                                            <p:strVal val="#ppt_x"/>
                                          </p:val>
                                        </p:tav>
                                        <p:tav tm="100000">
                                          <p:val>
                                            <p:strVal val="#ppt_x"/>
                                          </p:val>
                                        </p:tav>
                                      </p:tavLst>
                                    </p:anim>
                                    <p:anim calcmode="lin" valueType="num">
                                      <p:cBhvr additive="base">
                                        <p:cTn id="37"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animBg="1"/>
      <p:bldP spid="15" grpId="0" animBg="1"/>
    </p:bldLst>
  </p:timing>
</p:sld>
</file>

<file path=ppt/theme/theme1.xml><?xml version="1.0" encoding="utf-8"?>
<a:theme xmlns:a="http://schemas.openxmlformats.org/drawingml/2006/main" name="Espiral">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1706</TotalTime>
  <Words>734</Words>
  <Application>Microsoft Office PowerPoint</Application>
  <PresentationFormat>Panorámica</PresentationFormat>
  <Paragraphs>73</Paragraphs>
  <Slides>25</Slides>
  <Notes>8</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25</vt:i4>
      </vt:variant>
    </vt:vector>
  </HeadingPairs>
  <TitlesOfParts>
    <vt:vector size="31" baseType="lpstr">
      <vt:lpstr>Arial</vt:lpstr>
      <vt:lpstr>Calibri</vt:lpstr>
      <vt:lpstr>Century Gothic</vt:lpstr>
      <vt:lpstr>Times New Roman</vt:lpstr>
      <vt:lpstr>Wingdings 3</vt:lpstr>
      <vt:lpstr>Espiral</vt:lpstr>
      <vt:lpstr>Presentación de PowerPoint</vt:lpstr>
      <vt:lpstr>PLAN NACIONAL DE DESARROLLO 2030 - PARAGUAY</vt:lpstr>
      <vt:lpstr>Presentación de PowerPoint</vt:lpstr>
      <vt:lpstr>PLAN NACIONAL DE DESARROLLO 2030 - PARAGUAY</vt:lpstr>
      <vt:lpstr>PLAN NACIONAL DE DESARROLLO 2030 - PARAGUAY</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Conclusión:   Actualmente, el Paraguay se encuentra incorporando los ODS a los programas que se encuentran dentro de Plan Nacional de Desarrollo - Paraguay, para alinearlos y así alcanzar y cumplir con estos objetivos para el año 2030.</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 NACIONAL DE DESARROLLO 2030 - PARAGUAY</dc:title>
  <dc:creator>user</dc:creator>
  <cp:lastModifiedBy>user</cp:lastModifiedBy>
  <cp:revision>74</cp:revision>
  <dcterms:created xsi:type="dcterms:W3CDTF">2016-11-21T12:49:06Z</dcterms:created>
  <dcterms:modified xsi:type="dcterms:W3CDTF">2016-12-15T14:30:33Z</dcterms:modified>
</cp:coreProperties>
</file>