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4">
  <p:sldMasterIdLst>
    <p:sldMasterId id="2147483648" r:id="rId1"/>
  </p:sldMasterIdLst>
  <p:sldIdLst>
    <p:sldId id="256" r:id="rId2"/>
    <p:sldId id="259" r:id="rId3"/>
    <p:sldId id="295" r:id="rId4"/>
    <p:sldId id="260" r:id="rId5"/>
    <p:sldId id="268" r:id="rId6"/>
    <p:sldId id="272" r:id="rId7"/>
    <p:sldId id="269" r:id="rId8"/>
    <p:sldId id="282" r:id="rId9"/>
    <p:sldId id="283" r:id="rId10"/>
    <p:sldId id="284" r:id="rId11"/>
    <p:sldId id="285" r:id="rId12"/>
    <p:sldId id="288" r:id="rId13"/>
    <p:sldId id="286" r:id="rId14"/>
    <p:sldId id="290" r:id="rId15"/>
    <p:sldId id="289" r:id="rId16"/>
    <p:sldId id="291" r:id="rId17"/>
    <p:sldId id="292" r:id="rId18"/>
    <p:sldId id="293" r:id="rId19"/>
    <p:sldId id="294" r:id="rId20"/>
    <p:sldId id="264" r:id="rId2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98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57" autoAdjust="0"/>
    <p:restoredTop sz="94660"/>
  </p:normalViewPr>
  <p:slideViewPr>
    <p:cSldViewPr snapToGrid="0" snapToObjects="1">
      <p:cViewPr varScale="1">
        <p:scale>
          <a:sx n="70" d="100"/>
          <a:sy n="70" d="100"/>
        </p:scale>
        <p:origin x="13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308440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143719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300963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212002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157700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280980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3724839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141821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208920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1842985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ES"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2880159-6A21-B840-A1C6-EC212F1F767E}" type="datetimeFigureOut">
              <a:rPr lang="es-ES" smtClean="0"/>
              <a:t>16/12/2016</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2968FB4D-BC11-0D44-8C92-8A53F8B48FEE}" type="slidenum">
              <a:rPr lang="es-ES" smtClean="0"/>
              <a:t>‹Nº›</a:t>
            </a:fld>
            <a:endParaRPr lang="es-ES" dirty="0"/>
          </a:p>
        </p:txBody>
      </p:sp>
    </p:spTree>
    <p:extLst>
      <p:ext uri="{BB962C8B-B14F-4D97-AF65-F5344CB8AC3E}">
        <p14:creationId xmlns:p14="http://schemas.microsoft.com/office/powerpoint/2010/main" val="345900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0159-6A21-B840-A1C6-EC212F1F767E}" type="datetimeFigureOut">
              <a:rPr lang="es-ES" smtClean="0"/>
              <a:t>16/12/2016</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8FB4D-BC11-0D44-8C92-8A53F8B48FEE}" type="slidenum">
              <a:rPr lang="es-ES" smtClean="0"/>
              <a:t>‹Nº›</a:t>
            </a:fld>
            <a:endParaRPr lang="es-ES" dirty="0"/>
          </a:p>
        </p:txBody>
      </p:sp>
    </p:spTree>
    <p:extLst>
      <p:ext uri="{BB962C8B-B14F-4D97-AF65-F5344CB8AC3E}">
        <p14:creationId xmlns:p14="http://schemas.microsoft.com/office/powerpoint/2010/main" val="3895900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438150" y="290513"/>
            <a:ext cx="821055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algn="ctr" eaLnBrk="1" hangingPunct="1">
              <a:spcBef>
                <a:spcPct val="50000"/>
              </a:spcBef>
            </a:pPr>
            <a:endParaRPr lang="es-CR" altLang="es-CR" sz="2000" dirty="0" smtClean="0"/>
          </a:p>
          <a:p>
            <a:pPr algn="ctr" eaLnBrk="1" hangingPunct="1">
              <a:spcBef>
                <a:spcPct val="50000"/>
              </a:spcBef>
            </a:pPr>
            <a:r>
              <a:rPr lang="es-ES" altLang="es-CR" sz="2400" dirty="0"/>
              <a:t>CONTRALORÍA GENERAL DE LA REPÚBLICA</a:t>
            </a:r>
            <a:endParaRPr lang="es-CR" altLang="es-CR" sz="2400" dirty="0"/>
          </a:p>
          <a:p>
            <a:pPr algn="ctr" eaLnBrk="1" hangingPunct="1">
              <a:spcBef>
                <a:spcPct val="50000"/>
              </a:spcBef>
            </a:pPr>
            <a:r>
              <a:rPr lang="es-CR" altLang="es-CR" sz="2000" dirty="0" smtClean="0"/>
              <a:t>DIVISIÓN DE FISCALIZACIÓN OPERATIVA Y EVALUATIVA </a:t>
            </a:r>
          </a:p>
          <a:p>
            <a:pPr algn="ctr" eaLnBrk="1" hangingPunct="1">
              <a:spcBef>
                <a:spcPct val="50000"/>
              </a:spcBef>
            </a:pPr>
            <a:r>
              <a:rPr lang="es-CR" altLang="es-CR" sz="2000" dirty="0" smtClean="0"/>
              <a:t>ÁREA </a:t>
            </a:r>
            <a:r>
              <a:rPr lang="es-CR" altLang="es-CR" sz="2000" dirty="0"/>
              <a:t>DE FISCALIZACIÓN DE SERVICIOS </a:t>
            </a:r>
            <a:r>
              <a:rPr lang="es-CR" altLang="es-CR" sz="2000" dirty="0" smtClean="0"/>
              <a:t>ECONÓMICOS</a:t>
            </a:r>
            <a:endParaRPr lang="es-ES" altLang="es-CR" sz="2000" dirty="0"/>
          </a:p>
        </p:txBody>
      </p:sp>
      <p:sp>
        <p:nvSpPr>
          <p:cNvPr id="7" name="Text Box 6"/>
          <p:cNvSpPr txBox="1">
            <a:spLocks noChangeArrowheads="1"/>
          </p:cNvSpPr>
          <p:nvPr/>
        </p:nvSpPr>
        <p:spPr bwMode="auto">
          <a:xfrm>
            <a:off x="794982" y="2667368"/>
            <a:ext cx="8101012"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algn="ctr" eaLnBrk="1" hangingPunct="1">
              <a:spcBef>
                <a:spcPct val="50000"/>
              </a:spcBef>
            </a:pPr>
            <a:endParaRPr lang="es-CR" sz="2400" dirty="0" smtClean="0"/>
          </a:p>
          <a:p>
            <a:pPr algn="ctr" eaLnBrk="1" hangingPunct="1">
              <a:spcBef>
                <a:spcPct val="50000"/>
              </a:spcBef>
            </a:pPr>
            <a:r>
              <a:rPr lang="es-CR" sz="2000" dirty="0" smtClean="0"/>
              <a:t>DESAFÍOS PARA LA FISCALIZACIÓN EFECTIVA DEL CUMPLIMIENTO DE LOS OBJETIVOS DEL DESARROLLO SOSTENIBLE (ODS) EN COSTA RICA</a:t>
            </a:r>
            <a:endParaRPr lang="es-ES" altLang="es-CR" sz="2000" dirty="0"/>
          </a:p>
        </p:txBody>
      </p:sp>
      <p:sp>
        <p:nvSpPr>
          <p:cNvPr id="8" name="7 Subtítulo"/>
          <p:cNvSpPr>
            <a:spLocks noGrp="1"/>
          </p:cNvSpPr>
          <p:nvPr>
            <p:ph type="subTitle" idx="1"/>
          </p:nvPr>
        </p:nvSpPr>
        <p:spPr>
          <a:xfrm>
            <a:off x="7000659" y="5600700"/>
            <a:ext cx="2143341" cy="821118"/>
          </a:xfrm>
        </p:spPr>
        <p:txBody>
          <a:bodyPr>
            <a:normAutofit/>
          </a:bodyPr>
          <a:lstStyle/>
          <a:p>
            <a:r>
              <a:rPr lang="es-ES" sz="1400" b="1" dirty="0" smtClean="0">
                <a:solidFill>
                  <a:schemeClr val="tx1"/>
                </a:solidFill>
                <a:latin typeface="Arial" panose="020B0604020202020204" pitchFamily="34" charset="0"/>
                <a:cs typeface="Arial" panose="020B0604020202020204" pitchFamily="34" charset="0"/>
              </a:rPr>
              <a:t>14 al 16-12-2016</a:t>
            </a:r>
          </a:p>
          <a:p>
            <a:r>
              <a:rPr lang="es-ES" sz="1400" b="1" dirty="0" smtClean="0">
                <a:solidFill>
                  <a:schemeClr val="tx1"/>
                </a:solidFill>
                <a:latin typeface="Arial" panose="020B0604020202020204" pitchFamily="34" charset="0"/>
                <a:cs typeface="Arial" panose="020B0604020202020204" pitchFamily="34" charset="0"/>
              </a:rPr>
              <a:t>Santiago, Chile</a:t>
            </a:r>
            <a:endParaRPr lang="es-CR" sz="1400" b="1" dirty="0">
              <a:solidFill>
                <a:schemeClr val="tx1"/>
              </a:solidFill>
              <a:latin typeface="Arial" panose="020B0604020202020204" pitchFamily="34" charset="0"/>
              <a:cs typeface="Arial" panose="020B0604020202020204" pitchFamily="34" charset="0"/>
            </a:endParaRPr>
          </a:p>
        </p:txBody>
      </p:sp>
      <p:sp>
        <p:nvSpPr>
          <p:cNvPr id="5" name="Text Box 6"/>
          <p:cNvSpPr txBox="1">
            <a:spLocks noChangeArrowheads="1"/>
          </p:cNvSpPr>
          <p:nvPr/>
        </p:nvSpPr>
        <p:spPr bwMode="auto">
          <a:xfrm>
            <a:off x="947382" y="4969758"/>
            <a:ext cx="8101012"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algn="r" eaLnBrk="1" hangingPunct="1">
              <a:spcBef>
                <a:spcPct val="50000"/>
              </a:spcBef>
            </a:pPr>
            <a:r>
              <a:rPr lang="es-CR" sz="1400" dirty="0" smtClean="0"/>
              <a:t>MC. Oscar  M. Torres S.</a:t>
            </a:r>
          </a:p>
          <a:p>
            <a:pPr algn="r" eaLnBrk="1" hangingPunct="1">
              <a:spcBef>
                <a:spcPct val="50000"/>
              </a:spcBef>
            </a:pPr>
            <a:r>
              <a:rPr lang="es-CR" altLang="es-CR" sz="1400" dirty="0" smtClean="0"/>
              <a:t> </a:t>
            </a:r>
            <a:r>
              <a:rPr lang="es-CR" altLang="es-CR" sz="1400" dirty="0" err="1" smtClean="0"/>
              <a:t>M.Sc</a:t>
            </a:r>
            <a:r>
              <a:rPr lang="es-CR" altLang="es-CR" sz="1400" dirty="0" smtClean="0"/>
              <a:t>. Roberto </a:t>
            </a:r>
            <a:r>
              <a:rPr lang="es-CR" altLang="es-CR" sz="1400" dirty="0" err="1" smtClean="0"/>
              <a:t>Jaikel</a:t>
            </a:r>
            <a:r>
              <a:rPr lang="es-CR" altLang="es-CR" sz="1400" dirty="0" smtClean="0"/>
              <a:t> S.</a:t>
            </a:r>
            <a:endParaRPr lang="es-ES" altLang="es-CR" sz="1400" dirty="0"/>
          </a:p>
        </p:txBody>
      </p:sp>
    </p:spTree>
    <p:extLst>
      <p:ext uri="{BB962C8B-B14F-4D97-AF65-F5344CB8AC3E}">
        <p14:creationId xmlns:p14="http://schemas.microsoft.com/office/powerpoint/2010/main" val="1114147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9860" y="335261"/>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Programas de otras instituciones sobre Seguridad Alimentaria y ODS,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3408224141"/>
              </p:ext>
            </p:extLst>
          </p:nvPr>
        </p:nvGraphicFramePr>
        <p:xfrm>
          <a:off x="627321" y="979483"/>
          <a:ext cx="7697972" cy="4360353"/>
        </p:xfrm>
        <a:graphic>
          <a:graphicData uri="http://schemas.openxmlformats.org/drawingml/2006/table">
            <a:tbl>
              <a:tblPr firstRow="1" bandRow="1">
                <a:tableStyleId>{5C22544A-7EE6-4342-B048-85BDC9FD1C3A}</a:tableStyleId>
              </a:tblPr>
              <a:tblGrid>
                <a:gridCol w="1520456"/>
                <a:gridCol w="1222744"/>
                <a:gridCol w="4954772"/>
              </a:tblGrid>
              <a:tr h="429653">
                <a:tc>
                  <a:txBody>
                    <a:bodyPr/>
                    <a:lstStyle/>
                    <a:p>
                      <a:pPr algn="ctr"/>
                      <a:endParaRPr lang="es-CR" sz="1000" dirty="0" smtClean="0"/>
                    </a:p>
                    <a:p>
                      <a:pPr algn="ctr"/>
                      <a:r>
                        <a:rPr lang="es-CR" sz="1000" dirty="0" smtClean="0"/>
                        <a:t>Institución</a:t>
                      </a:r>
                      <a:endParaRPr lang="es-CR" sz="1000" dirty="0"/>
                    </a:p>
                  </a:txBody>
                  <a:tcPr/>
                </a:tc>
                <a:tc>
                  <a:txBody>
                    <a:bodyPr/>
                    <a:lstStyle/>
                    <a:p>
                      <a:pPr algn="ctr"/>
                      <a:endParaRPr lang="es-CR" sz="1000" dirty="0" smtClean="0"/>
                    </a:p>
                    <a:p>
                      <a:pPr algn="ctr"/>
                      <a:r>
                        <a:rPr lang="es-CR" sz="1000" dirty="0" smtClean="0"/>
                        <a:t>Detalle</a:t>
                      </a:r>
                      <a:endParaRPr lang="es-CR" sz="1000" dirty="0"/>
                    </a:p>
                  </a:txBody>
                  <a:tcPr/>
                </a:tc>
                <a:tc>
                  <a:txBody>
                    <a:bodyPr/>
                    <a:lstStyle/>
                    <a:p>
                      <a:pPr algn="ctr"/>
                      <a:endParaRPr lang="es-CR" sz="1000" dirty="0" smtClean="0"/>
                    </a:p>
                    <a:p>
                      <a:pPr algn="ctr"/>
                      <a:r>
                        <a:rPr lang="es-CR" sz="1000" dirty="0" smtClean="0"/>
                        <a:t>Objetivos</a:t>
                      </a:r>
                      <a:endParaRPr lang="es-CR" sz="1000" dirty="0"/>
                    </a:p>
                  </a:txBody>
                  <a:tcPr/>
                </a:tc>
              </a:tr>
              <a:tr h="1195840">
                <a:tc rowSpan="4">
                  <a:txBody>
                    <a:bodyPr/>
                    <a:lstStyle/>
                    <a:p>
                      <a:r>
                        <a:rPr lang="es-CR" sz="1000" b="1" dirty="0" smtClean="0"/>
                        <a:t>Ministerio de Salud</a:t>
                      </a:r>
                      <a:r>
                        <a:rPr lang="es-CR" sz="1000" b="1" baseline="0" dirty="0" smtClean="0"/>
                        <a:t> Pública</a:t>
                      </a:r>
                      <a:endParaRPr lang="es-CR" sz="1000" b="1" dirty="0" smtClean="0"/>
                    </a:p>
                    <a:p>
                      <a:r>
                        <a:rPr lang="es-CR" sz="1000" b="1" dirty="0" smtClean="0"/>
                        <a:t>(MINSALUD)</a:t>
                      </a:r>
                      <a:endParaRPr lang="es-CR" sz="1000" b="1" dirty="0"/>
                    </a:p>
                  </a:txBody>
                  <a:tcPr/>
                </a:tc>
                <a:tc>
                  <a:txBody>
                    <a:bodyPr/>
                    <a:lstStyle/>
                    <a:p>
                      <a:pPr algn="just"/>
                      <a:r>
                        <a:rPr lang="es-CR" sz="800" dirty="0" smtClean="0"/>
                        <a:t>Política Nacional de Seguridad Alimentaria y Nutricional</a:t>
                      </a:r>
                      <a:r>
                        <a:rPr lang="es-CR" sz="800" baseline="0" dirty="0" smtClean="0"/>
                        <a:t> (PONASEA) 2011-2021</a:t>
                      </a:r>
                      <a:endParaRPr lang="es-CR" sz="800" dirty="0"/>
                    </a:p>
                  </a:txBody>
                  <a:tcPr/>
                </a:tc>
                <a:tc>
                  <a:txBody>
                    <a:bodyPr/>
                    <a:lstStyle/>
                    <a:p>
                      <a:pPr algn="just"/>
                      <a:r>
                        <a:rPr lang="es-CR" sz="800" kern="1200" baseline="0" dirty="0" smtClean="0">
                          <a:solidFill>
                            <a:schemeClr val="dk1"/>
                          </a:solidFill>
                          <a:latin typeface="+mn-lt"/>
                          <a:ea typeface="+mn-ea"/>
                          <a:cs typeface="+mn-cs"/>
                        </a:rPr>
                        <a:t>1. Promover la garantía del derecho a la alimentación para la población general y en especial para las personas y grupos de mayor vulnerabilidad.</a:t>
                      </a:r>
                    </a:p>
                    <a:p>
                      <a:pPr algn="just"/>
                      <a:r>
                        <a:rPr lang="es-CR" sz="800" kern="1200" baseline="0" dirty="0" smtClean="0">
                          <a:solidFill>
                            <a:schemeClr val="dk1"/>
                          </a:solidFill>
                          <a:latin typeface="+mn-lt"/>
                          <a:ea typeface="+mn-ea"/>
                          <a:cs typeface="+mn-cs"/>
                        </a:rPr>
                        <a:t>2. Respetar la identidad cultural, las necesidades nutricionales según el ciclo de vida y la diversidad de formas de producción, de consumo y comercialización agropecuaria, fortaleciendo los mercados locales, sin contraponerse al comercio agroalimentario internacional, favoreciéndose la producción nacional en granos básicos, frutas y vegetales</a:t>
                      </a:r>
                    </a:p>
                    <a:p>
                      <a:pPr algn="just"/>
                      <a:r>
                        <a:rPr lang="es-CR" sz="800" kern="1200" baseline="0" dirty="0" smtClean="0">
                          <a:solidFill>
                            <a:schemeClr val="dk1"/>
                          </a:solidFill>
                          <a:latin typeface="+mn-lt"/>
                          <a:ea typeface="+mn-ea"/>
                          <a:cs typeface="+mn-cs"/>
                        </a:rPr>
                        <a:t>3. Promover la igualdad entre hombres y mujeres, dando las mismas posibilidades de acceso a recursos productivos, servicios y oportunidades para asumir responsabilidades y roles en la seguridad alimentaria y nutricional.</a:t>
                      </a:r>
                    </a:p>
                    <a:p>
                      <a:pPr algn="just"/>
                      <a:r>
                        <a:rPr lang="es-CR" sz="800" kern="1200" baseline="0" dirty="0" smtClean="0">
                          <a:solidFill>
                            <a:schemeClr val="dk1"/>
                          </a:solidFill>
                          <a:latin typeface="+mn-lt"/>
                          <a:ea typeface="+mn-ea"/>
                          <a:cs typeface="+mn-cs"/>
                        </a:rPr>
                        <a:t>4. Transformar el enfoque de las políticas públicas y sociales, para que pasen las personas de  ser clientela pasiva y vulnerable  y que requiere asistencia, a personas sujetos de derechos.</a:t>
                      </a:r>
                      <a:endParaRPr lang="es-CR" sz="800" kern="1200" baseline="0" dirty="0">
                        <a:solidFill>
                          <a:schemeClr val="dk1"/>
                        </a:solidFill>
                        <a:latin typeface="+mn-lt"/>
                        <a:ea typeface="+mn-ea"/>
                        <a:cs typeface="+mn-cs"/>
                      </a:endParaRPr>
                    </a:p>
                  </a:txBody>
                  <a:tcPr/>
                </a:tc>
              </a:tr>
              <a:tr h="319009">
                <a:tc vMerge="1">
                  <a:txBody>
                    <a:bodyPr/>
                    <a:lstStyle/>
                    <a:p>
                      <a:endParaRPr lang="es-CR" sz="1000" dirty="0"/>
                    </a:p>
                  </a:txBody>
                  <a:tcPr/>
                </a:tc>
                <a:tc>
                  <a:txBody>
                    <a:bodyPr/>
                    <a:lstStyle/>
                    <a:p>
                      <a:pPr algn="just"/>
                      <a:r>
                        <a:rPr lang="es-CR" sz="800" dirty="0" smtClean="0"/>
                        <a:t>Plan</a:t>
                      </a:r>
                      <a:r>
                        <a:rPr lang="es-CR" sz="800" baseline="0" dirty="0" smtClean="0"/>
                        <a:t> Nacional </a:t>
                      </a:r>
                      <a:r>
                        <a:rPr lang="es-CR" sz="800" kern="1200" dirty="0" smtClean="0">
                          <a:solidFill>
                            <a:schemeClr val="dk1"/>
                          </a:solidFill>
                          <a:latin typeface="+mn-lt"/>
                          <a:ea typeface="+mn-ea"/>
                          <a:cs typeface="+mn-cs"/>
                        </a:rPr>
                        <a:t>de Seguridad Alimentaria y Nutricional</a:t>
                      </a:r>
                      <a:endParaRPr lang="es-CR" sz="800" kern="1200" dirty="0">
                        <a:solidFill>
                          <a:schemeClr val="dk1"/>
                        </a:solidFill>
                        <a:latin typeface="+mn-lt"/>
                        <a:ea typeface="+mn-ea"/>
                        <a:cs typeface="+mn-cs"/>
                      </a:endParaRPr>
                    </a:p>
                  </a:txBody>
                  <a:tcPr/>
                </a:tc>
                <a:tc>
                  <a:txBody>
                    <a:bodyPr/>
                    <a:lstStyle/>
                    <a:p>
                      <a:pPr algn="just"/>
                      <a:r>
                        <a:rPr lang="es-CR" sz="800" kern="1200" baseline="0" dirty="0" smtClean="0">
                          <a:solidFill>
                            <a:schemeClr val="dk1"/>
                          </a:solidFill>
                          <a:latin typeface="+mn-lt"/>
                          <a:ea typeface="+mn-ea"/>
                          <a:cs typeface="+mn-cs"/>
                        </a:rPr>
                        <a:t>Implementa la PONASEA.</a:t>
                      </a:r>
                      <a:endParaRPr lang="es-CR" sz="800" kern="1200" baseline="0" dirty="0">
                        <a:solidFill>
                          <a:schemeClr val="dk1"/>
                        </a:solidFill>
                        <a:latin typeface="+mn-lt"/>
                        <a:ea typeface="+mn-ea"/>
                        <a:cs typeface="+mn-cs"/>
                      </a:endParaRPr>
                    </a:p>
                  </a:txBody>
                  <a:tcPr/>
                </a:tc>
              </a:tr>
              <a:tr h="319009">
                <a:tc vMerge="1">
                  <a:txBody>
                    <a:bodyPr/>
                    <a:lstStyle/>
                    <a:p>
                      <a:endParaRPr lang="es-CR" sz="1000" dirty="0"/>
                    </a:p>
                  </a:txBody>
                  <a:tcPr/>
                </a:tc>
                <a:tc>
                  <a:txBody>
                    <a:bodyPr/>
                    <a:lstStyle/>
                    <a:p>
                      <a:pPr algn="just"/>
                      <a:r>
                        <a:rPr lang="es-CR" sz="800" dirty="0" smtClean="0"/>
                        <a:t>Política</a:t>
                      </a:r>
                      <a:r>
                        <a:rPr lang="es-CR" sz="800" baseline="0" dirty="0" smtClean="0"/>
                        <a:t> Pública de Lactancia Materna</a:t>
                      </a:r>
                      <a:endParaRPr lang="es-CR" sz="800" dirty="0"/>
                    </a:p>
                  </a:txBody>
                  <a:tcPr/>
                </a:tc>
                <a:tc>
                  <a:txBody>
                    <a:bodyPr/>
                    <a:lstStyle/>
                    <a:p>
                      <a:pPr algn="just"/>
                      <a:r>
                        <a:rPr lang="es-CR" sz="800" kern="1200" baseline="0" dirty="0" smtClean="0">
                          <a:solidFill>
                            <a:schemeClr val="dk1"/>
                          </a:solidFill>
                          <a:latin typeface="+mn-lt"/>
                          <a:ea typeface="+mn-ea"/>
                          <a:cs typeface="+mn-cs"/>
                        </a:rPr>
                        <a:t>Maximizar la salud integral de las madres, niñas y niños, familias y población en general</a:t>
                      </a:r>
                      <a:endParaRPr lang="es-CR" sz="800" kern="1200" baseline="0" dirty="0">
                        <a:solidFill>
                          <a:schemeClr val="dk1"/>
                        </a:solidFill>
                        <a:latin typeface="+mn-lt"/>
                        <a:ea typeface="+mn-ea"/>
                        <a:cs typeface="+mn-cs"/>
                      </a:endParaRPr>
                    </a:p>
                  </a:txBody>
                  <a:tcPr/>
                </a:tc>
              </a:tr>
              <a:tr h="552185">
                <a:tc vMerge="1">
                  <a:txBody>
                    <a:bodyPr/>
                    <a:lstStyle/>
                    <a:p>
                      <a:endParaRPr lang="es-CR" sz="1000" dirty="0"/>
                    </a:p>
                  </a:txBody>
                  <a:tcPr/>
                </a:tc>
                <a:tc>
                  <a:txBody>
                    <a:bodyPr/>
                    <a:lstStyle/>
                    <a:p>
                      <a:pPr algn="just"/>
                      <a:r>
                        <a:rPr lang="es-CR" sz="800" kern="1200" dirty="0" smtClean="0">
                          <a:solidFill>
                            <a:schemeClr val="dk1"/>
                          </a:solidFill>
                          <a:latin typeface="+mn-lt"/>
                          <a:ea typeface="+mn-ea"/>
                          <a:cs typeface="+mn-cs"/>
                        </a:rPr>
                        <a:t>Política Nacional para la Gestión Integral de Residuos (PNGIR) 2010-2021</a:t>
                      </a:r>
                      <a:endParaRPr lang="es-CR" sz="800" kern="1200" dirty="0">
                        <a:solidFill>
                          <a:schemeClr val="dk1"/>
                        </a:solidFill>
                        <a:latin typeface="+mn-lt"/>
                        <a:ea typeface="+mn-ea"/>
                        <a:cs typeface="+mn-cs"/>
                      </a:endParaRPr>
                    </a:p>
                  </a:txBody>
                  <a:tcPr/>
                </a:tc>
                <a:tc>
                  <a:txBody>
                    <a:bodyPr/>
                    <a:lstStyle/>
                    <a:p>
                      <a:pPr algn="just"/>
                      <a:r>
                        <a:rPr lang="es-CR" sz="800" kern="1200" baseline="0" dirty="0" smtClean="0">
                          <a:solidFill>
                            <a:schemeClr val="dk1"/>
                          </a:solidFill>
                          <a:latin typeface="+mn-lt"/>
                          <a:ea typeface="+mn-ea"/>
                          <a:cs typeface="+mn-cs"/>
                        </a:rPr>
                        <a:t>Contiene las estrategias para guiar a las instituciones públicas, al sector privado, las organizaciones sociales y las comunidades en materia de los residuos, con la meta de integrar los enfoques de derechos humanos, igualdad y equidad de género, la diversidad y la cohesión social como guías de su accionar</a:t>
                      </a:r>
                      <a:endParaRPr lang="es-CR" sz="800" kern="1200" baseline="0" dirty="0">
                        <a:solidFill>
                          <a:schemeClr val="dk1"/>
                        </a:solidFill>
                        <a:latin typeface="+mn-lt"/>
                        <a:ea typeface="+mn-ea"/>
                        <a:cs typeface="+mn-cs"/>
                      </a:endParaRPr>
                    </a:p>
                  </a:txBody>
                  <a:tcPr/>
                </a:tc>
              </a:tr>
              <a:tr h="551015">
                <a:tc>
                  <a:txBody>
                    <a:bodyPr/>
                    <a:lstStyle/>
                    <a:p>
                      <a:r>
                        <a:rPr lang="es-CR" sz="1000" b="1" dirty="0" smtClean="0"/>
                        <a:t>Instituto de Desarrollo</a:t>
                      </a:r>
                      <a:r>
                        <a:rPr lang="es-CR" sz="1000" b="1" baseline="0" dirty="0" smtClean="0"/>
                        <a:t> Rural (INDER)</a:t>
                      </a:r>
                      <a:endParaRPr lang="es-CR" sz="1000" b="1" dirty="0"/>
                    </a:p>
                  </a:txBody>
                  <a:tcPr/>
                </a:tc>
                <a:tc>
                  <a:txBody>
                    <a:bodyPr/>
                    <a:lstStyle/>
                    <a:p>
                      <a:pPr algn="just"/>
                      <a:r>
                        <a:rPr lang="es-CR" sz="800" dirty="0" smtClean="0"/>
                        <a:t>Área de Seguridad Alimentaria,</a:t>
                      </a:r>
                      <a:r>
                        <a:rPr lang="es-CR" sz="800" baseline="0" dirty="0" smtClean="0"/>
                        <a:t> Dirección de Desarrollo  Rural</a:t>
                      </a:r>
                      <a:endParaRPr lang="es-CR" sz="800" dirty="0"/>
                    </a:p>
                  </a:txBody>
                  <a:tcPr/>
                </a:tc>
                <a:tc>
                  <a:txBody>
                    <a:bodyPr/>
                    <a:lstStyle/>
                    <a:p>
                      <a:pPr algn="just"/>
                      <a:r>
                        <a:rPr lang="es-CR" sz="800" kern="1200" baseline="0" dirty="0" smtClean="0">
                          <a:solidFill>
                            <a:schemeClr val="dk1"/>
                          </a:solidFill>
                          <a:latin typeface="+mn-lt"/>
                          <a:ea typeface="+mn-ea"/>
                          <a:cs typeface="+mn-cs"/>
                        </a:rPr>
                        <a:t>Desde el 2002-2003, ante mandato del MINSALUD y el Ejecutivo, apoya a los campesinos en condición de marginalidad con insumos, equipos, semillas, semovientes, aves y otros, de manera asistencial para reducir el hambre rural.</a:t>
                      </a:r>
                      <a:endParaRPr lang="es-CR" sz="800" kern="1200" baseline="0" dirty="0">
                        <a:solidFill>
                          <a:schemeClr val="dk1"/>
                        </a:solidFill>
                        <a:latin typeface="+mn-lt"/>
                        <a:ea typeface="+mn-ea"/>
                        <a:cs typeface="+mn-cs"/>
                      </a:endParaRPr>
                    </a:p>
                  </a:txBody>
                  <a:tcPr/>
                </a:tc>
              </a:tr>
              <a:tr h="575525">
                <a:tc>
                  <a:txBody>
                    <a:bodyPr/>
                    <a:lstStyle/>
                    <a:p>
                      <a:r>
                        <a:rPr lang="es-CR" sz="1000" b="1" dirty="0" smtClean="0"/>
                        <a:t>Sector Agropecuario</a:t>
                      </a:r>
                    </a:p>
                    <a:p>
                      <a:r>
                        <a:rPr lang="es-CR" sz="1000" b="1" dirty="0" smtClean="0"/>
                        <a:t>(SAG) </a:t>
                      </a:r>
                      <a:endParaRPr lang="es-CR" sz="1000" b="1" dirty="0"/>
                    </a:p>
                  </a:txBody>
                  <a:tcPr/>
                </a:tc>
                <a:tc>
                  <a:txBody>
                    <a:bodyPr/>
                    <a:lstStyle/>
                    <a:p>
                      <a:pPr algn="just"/>
                      <a:r>
                        <a:rPr lang="es-CR" sz="800" kern="1200" dirty="0" smtClean="0">
                          <a:solidFill>
                            <a:schemeClr val="dk1"/>
                          </a:solidFill>
                          <a:latin typeface="+mn-lt"/>
                          <a:ea typeface="+mn-ea"/>
                          <a:cs typeface="+mn-cs"/>
                        </a:rPr>
                        <a:t>Plan Sectorial de Agricultura Familiar (PSAF) 2011-2014</a:t>
                      </a:r>
                      <a:endParaRPr lang="es-CR" sz="800" kern="1200" dirty="0">
                        <a:solidFill>
                          <a:schemeClr val="dk1"/>
                        </a:solidFill>
                        <a:latin typeface="+mn-lt"/>
                        <a:ea typeface="+mn-ea"/>
                        <a:cs typeface="+mn-cs"/>
                      </a:endParaRPr>
                    </a:p>
                  </a:txBody>
                  <a:tcPr/>
                </a:tc>
                <a:tc>
                  <a:txBody>
                    <a:bodyPr/>
                    <a:lstStyle/>
                    <a:p>
                      <a:pPr algn="just"/>
                      <a:r>
                        <a:rPr lang="es-CR" sz="800" kern="1200" baseline="0" dirty="0" smtClean="0">
                          <a:solidFill>
                            <a:schemeClr val="dk1"/>
                          </a:solidFill>
                          <a:latin typeface="+mn-lt"/>
                          <a:ea typeface="+mn-ea"/>
                          <a:cs typeface="+mn-cs"/>
                        </a:rPr>
                        <a:t>Incrementar la producción de alimentos diversificados, sanos, inocuos y nutritivos, para mejorar la condición alimentaria-nutricional e incremento de los ingresos de las familias en mayores condiciones de riesgo.</a:t>
                      </a:r>
                      <a:endParaRPr lang="es-CR" sz="800" kern="1200" baseline="0" dirty="0">
                        <a:solidFill>
                          <a:schemeClr val="dk1"/>
                        </a:solidFill>
                        <a:latin typeface="+mn-lt"/>
                        <a:ea typeface="+mn-ea"/>
                        <a:cs typeface="+mn-cs"/>
                      </a:endParaRPr>
                    </a:p>
                  </a:txBody>
                  <a:tcPr/>
                </a:tc>
              </a:tr>
            </a:tbl>
          </a:graphicData>
        </a:graphic>
      </p:graphicFrame>
      <p:sp>
        <p:nvSpPr>
          <p:cNvPr id="6" name="Rectángulo 5"/>
          <p:cNvSpPr/>
          <p:nvPr/>
        </p:nvSpPr>
        <p:spPr>
          <a:xfrm>
            <a:off x="1945756" y="5443064"/>
            <a:ext cx="5869173" cy="230832"/>
          </a:xfrm>
          <a:prstGeom prst="rect">
            <a:avLst/>
          </a:prstGeom>
        </p:spPr>
        <p:txBody>
          <a:bodyPr wrap="square">
            <a:spAutoFit/>
          </a:bodyPr>
          <a:lstStyle/>
          <a:p>
            <a:pPr algn="ctr"/>
            <a:r>
              <a:rPr lang="es-CR" sz="900" b="1" dirty="0" smtClean="0">
                <a:latin typeface="Arial" panose="020B0604020202020204" pitchFamily="34" charset="0"/>
                <a:cs typeface="Arial" panose="020B0604020202020204" pitchFamily="34" charset="0"/>
              </a:rPr>
              <a:t>Fuentes: MAG, MINSALUD, INDER, 2010-2016. </a:t>
            </a:r>
            <a:endParaRPr lang="es-CR"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801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462467"/>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Aportes de la DFOE-CGR vinculados a la Seguridad Alimentaria y ODS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384291419"/>
              </p:ext>
            </p:extLst>
          </p:nvPr>
        </p:nvGraphicFramePr>
        <p:xfrm>
          <a:off x="914400" y="1014976"/>
          <a:ext cx="7697972" cy="4105618"/>
        </p:xfrm>
        <a:graphic>
          <a:graphicData uri="http://schemas.openxmlformats.org/drawingml/2006/table">
            <a:tbl>
              <a:tblPr firstRow="1" bandRow="1">
                <a:tableStyleId>{5C22544A-7EE6-4342-B048-85BDC9FD1C3A}</a:tableStyleId>
              </a:tblPr>
              <a:tblGrid>
                <a:gridCol w="1148316"/>
                <a:gridCol w="2169042"/>
                <a:gridCol w="4380614"/>
              </a:tblGrid>
              <a:tr h="539458">
                <a:tc>
                  <a:txBody>
                    <a:bodyPr/>
                    <a:lstStyle/>
                    <a:p>
                      <a:pPr algn="ctr"/>
                      <a:endParaRPr lang="es-CR" sz="1000" dirty="0" smtClean="0"/>
                    </a:p>
                    <a:p>
                      <a:pPr algn="ctr"/>
                      <a:r>
                        <a:rPr lang="es-CR" sz="1000" dirty="0" smtClean="0"/>
                        <a:t>Unidad</a:t>
                      </a:r>
                      <a:endParaRPr lang="es-CR" sz="1000" dirty="0"/>
                    </a:p>
                  </a:txBody>
                  <a:tcPr/>
                </a:tc>
                <a:tc>
                  <a:txBody>
                    <a:bodyPr/>
                    <a:lstStyle/>
                    <a:p>
                      <a:pPr algn="ctr"/>
                      <a:endParaRPr lang="es-CR" sz="1000" dirty="0" smtClean="0"/>
                    </a:p>
                    <a:p>
                      <a:pPr algn="ctr"/>
                      <a:r>
                        <a:rPr lang="es-CR" sz="1000" smtClean="0"/>
                        <a:t>Casos</a:t>
                      </a:r>
                      <a:endParaRPr lang="es-CR" sz="1000" dirty="0"/>
                    </a:p>
                  </a:txBody>
                  <a:tcPr/>
                </a:tc>
                <a:tc>
                  <a:txBody>
                    <a:bodyPr/>
                    <a:lstStyle/>
                    <a:p>
                      <a:pPr algn="ctr"/>
                      <a:endParaRPr lang="es-CR" sz="1000" dirty="0" smtClean="0"/>
                    </a:p>
                    <a:p>
                      <a:pPr algn="ctr"/>
                      <a:r>
                        <a:rPr lang="es-CR" sz="1000" dirty="0" smtClean="0"/>
                        <a:t>Objetivos</a:t>
                      </a:r>
                      <a:r>
                        <a:rPr lang="es-CR" sz="1000" baseline="0" dirty="0" smtClean="0"/>
                        <a:t> / </a:t>
                      </a:r>
                      <a:r>
                        <a:rPr lang="es-CR" sz="1000" dirty="0" smtClean="0"/>
                        <a:t>Resultados</a:t>
                      </a:r>
                      <a:endParaRPr lang="es-CR" sz="1000" dirty="0"/>
                    </a:p>
                  </a:txBody>
                  <a:tcPr/>
                </a:tc>
              </a:tr>
              <a:tr h="331009">
                <a:tc rowSpan="2">
                  <a:txBody>
                    <a:bodyPr/>
                    <a:lstStyle/>
                    <a:p>
                      <a:r>
                        <a:rPr lang="es-CR" sz="1000" b="1" dirty="0" smtClean="0">
                          <a:latin typeface="Arial" panose="020B0604020202020204" pitchFamily="34" charset="0"/>
                          <a:cs typeface="Arial" panose="020B0604020202020204" pitchFamily="34" charset="0"/>
                        </a:rPr>
                        <a:t>Área de Fiscalización de Servicios Económicos (AFSE) </a:t>
                      </a:r>
                      <a:endParaRPr lang="es-CR" sz="1000" b="1" dirty="0">
                        <a:latin typeface="Arial" panose="020B0604020202020204" pitchFamily="34" charset="0"/>
                        <a:cs typeface="Arial" panose="020B0604020202020204" pitchFamily="34" charset="0"/>
                      </a:endParaRPr>
                    </a:p>
                  </a:txBody>
                  <a:tcPr/>
                </a:tc>
                <a:tc>
                  <a:txBody>
                    <a:bodyPr/>
                    <a:lstStyle/>
                    <a:p>
                      <a:pPr algn="just"/>
                      <a:r>
                        <a:rPr lang="es-CR" sz="800" smtClean="0">
                          <a:latin typeface="Arial" panose="020B0604020202020204" pitchFamily="34" charset="0"/>
                          <a:cs typeface="Arial" panose="020B0604020202020204" pitchFamily="34" charset="0"/>
                        </a:rPr>
                        <a:t>Caso </a:t>
                      </a:r>
                      <a:r>
                        <a:rPr lang="es-CR" sz="800" baseline="0" smtClean="0">
                          <a:latin typeface="Arial" panose="020B0604020202020204" pitchFamily="34" charset="0"/>
                          <a:cs typeface="Arial" panose="020B0604020202020204" pitchFamily="34" charset="0"/>
                        </a:rPr>
                        <a:t> </a:t>
                      </a:r>
                      <a:r>
                        <a:rPr lang="es-CR" sz="800" kern="1200" dirty="0" smtClean="0">
                          <a:solidFill>
                            <a:schemeClr val="dk1"/>
                          </a:solidFill>
                          <a:latin typeface="Arial" panose="020B0604020202020204" pitchFamily="34" charset="0"/>
                          <a:ea typeface="+mn-ea"/>
                          <a:cs typeface="Arial" panose="020B0604020202020204" pitchFamily="34" charset="0"/>
                        </a:rPr>
                        <a:t>1</a:t>
                      </a:r>
                      <a:r>
                        <a:rPr lang="es-CR" sz="800" kern="1200" smtClean="0">
                          <a:solidFill>
                            <a:schemeClr val="dk1"/>
                          </a:solidFill>
                          <a:latin typeface="Arial" panose="020B0604020202020204" pitchFamily="34" charset="0"/>
                          <a:ea typeface="+mn-ea"/>
                          <a:cs typeface="Arial" panose="020B0604020202020204" pitchFamily="34" charset="0"/>
                        </a:rPr>
                        <a:t>: Auditoría de Carácter  Especial sobre la Inocuidad Alimentaria, 2017 (en proceso).</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just"/>
                      <a:r>
                        <a:rPr lang="es-CR" sz="800" kern="1200" baseline="0" dirty="0" smtClean="0">
                          <a:solidFill>
                            <a:schemeClr val="dk1"/>
                          </a:solidFill>
                          <a:latin typeface="Arial" panose="020B0604020202020204" pitchFamily="34" charset="0"/>
                          <a:ea typeface="+mn-ea"/>
                          <a:cs typeface="Arial" panose="020B0604020202020204" pitchFamily="34" charset="0"/>
                        </a:rPr>
                        <a:t>1.Determinar la eficacia de las medidas para asegurar la inocuidad de los alimentos para consumo humano.</a:t>
                      </a:r>
                    </a:p>
                    <a:p>
                      <a:pPr algn="just"/>
                      <a:endParaRPr lang="es-CR" sz="800" kern="1200" baseline="0" dirty="0" smtClean="0">
                        <a:solidFill>
                          <a:schemeClr val="dk1"/>
                        </a:solidFill>
                        <a:latin typeface="Arial" panose="020B0604020202020204" pitchFamily="34" charset="0"/>
                        <a:ea typeface="+mn-ea"/>
                        <a:cs typeface="Arial" panose="020B0604020202020204" pitchFamily="34" charset="0"/>
                      </a:endParaRPr>
                    </a:p>
                  </a:txBody>
                  <a:tcPr/>
                </a:tc>
              </a:tr>
              <a:tr h="319009">
                <a:tc vMerge="1">
                  <a:txBody>
                    <a:bodyPr/>
                    <a:lstStyle/>
                    <a:p>
                      <a:endParaRPr lang="es-CR" sz="1000" dirty="0"/>
                    </a:p>
                  </a:txBody>
                  <a:tcPr/>
                </a:tc>
                <a:tc>
                  <a:txBody>
                    <a:bodyPr/>
                    <a:lstStyle/>
                    <a:p>
                      <a:pPr algn="just"/>
                      <a:endParaRPr lang="es-CR" sz="800" smtClean="0">
                        <a:latin typeface="Arial" panose="020B0604020202020204" pitchFamily="34" charset="0"/>
                        <a:cs typeface="Arial" panose="020B0604020202020204" pitchFamily="34" charset="0"/>
                      </a:endParaRPr>
                    </a:p>
                    <a:p>
                      <a:pPr algn="just"/>
                      <a:r>
                        <a:rPr lang="es-CR" sz="800" smtClean="0">
                          <a:latin typeface="Arial" panose="020B0604020202020204" pitchFamily="34" charset="0"/>
                          <a:cs typeface="Arial" panose="020B0604020202020204" pitchFamily="34" charset="0"/>
                        </a:rPr>
                        <a:t>Caso </a:t>
                      </a:r>
                      <a:r>
                        <a:rPr lang="es-CR" sz="800" baseline="0" smtClean="0">
                          <a:latin typeface="Arial" panose="020B0604020202020204" pitchFamily="34" charset="0"/>
                          <a:cs typeface="Arial" panose="020B0604020202020204" pitchFamily="34" charset="0"/>
                        </a:rPr>
                        <a:t> </a:t>
                      </a:r>
                      <a:r>
                        <a:rPr lang="es-CR" sz="800" baseline="0" dirty="0" smtClean="0">
                          <a:latin typeface="Arial" panose="020B0604020202020204" pitchFamily="34" charset="0"/>
                          <a:cs typeface="Arial" panose="020B0604020202020204" pitchFamily="34" charset="0"/>
                        </a:rPr>
                        <a:t>2</a:t>
                      </a:r>
                      <a:r>
                        <a:rPr lang="es-CR" sz="800" kern="1200" dirty="0" smtClean="0">
                          <a:solidFill>
                            <a:schemeClr val="dk1"/>
                          </a:solidFill>
                          <a:latin typeface="Arial" panose="020B0604020202020204" pitchFamily="34" charset="0"/>
                          <a:ea typeface="+mn-ea"/>
                          <a:cs typeface="Arial" panose="020B0604020202020204" pitchFamily="34" charset="0"/>
                        </a:rPr>
                        <a:t>: Auditoría de Carácter  sobre la transparencia en el flujo de información del INDER sobre el desarrollo de Infraestructura Rural mediante transferencias a terceros, diciembre 2016.</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just"/>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algn="just"/>
                      <a:r>
                        <a:rPr lang="es-CR" sz="800" kern="1200" baseline="0" dirty="0" smtClean="0">
                          <a:solidFill>
                            <a:schemeClr val="dk1"/>
                          </a:solidFill>
                          <a:latin typeface="Arial" panose="020B0604020202020204" pitchFamily="34" charset="0"/>
                          <a:ea typeface="+mn-ea"/>
                          <a:cs typeface="Arial" panose="020B0604020202020204" pitchFamily="34" charset="0"/>
                        </a:rPr>
                        <a:t>1. Ausencia de un mecanismo que regule, direccione y asegure la transparencia en el flujo de información sobre el desarrollo de proyectos de infraestructura rural realizados mediante transferencias a terceros, para favorecer la competitividad de los territorios en donde se presentan los menores índices de desarrollo social.</a:t>
                      </a:r>
                    </a:p>
                    <a:p>
                      <a:pPr algn="just"/>
                      <a:r>
                        <a:rPr lang="es-CR" sz="800" kern="1200" baseline="0" dirty="0" smtClean="0">
                          <a:solidFill>
                            <a:schemeClr val="dk1"/>
                          </a:solidFill>
                          <a:latin typeface="Arial" panose="020B0604020202020204" pitchFamily="34" charset="0"/>
                          <a:ea typeface="+mn-ea"/>
                          <a:cs typeface="Arial" panose="020B0604020202020204" pitchFamily="34" charset="0"/>
                        </a:rPr>
                        <a:t>2. Limitaciones en los mecanismos de control, seguimiento y rendición de cuentas sobre el uso de los recursos.</a:t>
                      </a:r>
                    </a:p>
                    <a:p>
                      <a:pPr algn="just"/>
                      <a:r>
                        <a:rPr lang="es-CR" sz="800" kern="1200" baseline="0" dirty="0" smtClean="0">
                          <a:solidFill>
                            <a:schemeClr val="dk1"/>
                          </a:solidFill>
                          <a:latin typeface="Arial" panose="020B0604020202020204" pitchFamily="34" charset="0"/>
                          <a:ea typeface="+mn-ea"/>
                          <a:cs typeface="Arial" panose="020B0604020202020204" pitchFamily="34" charset="0"/>
                        </a:rPr>
                        <a:t>3. Restricción del acceso a información en población rural sin acceso a Internet y otros medios de comunicación social .</a:t>
                      </a:r>
                    </a:p>
                    <a:p>
                      <a:pPr algn="just"/>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r h="1646309">
                <a:tc>
                  <a:txBody>
                    <a:bodyPr/>
                    <a:lstStyle/>
                    <a:p>
                      <a:endParaRPr lang="es-CR" sz="1000" dirty="0">
                        <a:latin typeface="Arial" panose="020B0604020202020204" pitchFamily="34" charset="0"/>
                        <a:cs typeface="Arial" panose="020B0604020202020204" pitchFamily="34" charset="0"/>
                      </a:endParaRPr>
                    </a:p>
                  </a:txBody>
                  <a:tcPr/>
                </a:tc>
                <a:tc>
                  <a:txBody>
                    <a:bodyPr/>
                    <a:lstStyle/>
                    <a:p>
                      <a:pPr algn="just"/>
                      <a:r>
                        <a:rPr lang="es-CR" sz="800" kern="1200" dirty="0" smtClean="0">
                          <a:solidFill>
                            <a:schemeClr val="dk1"/>
                          </a:solidFill>
                          <a:latin typeface="Arial" panose="020B0604020202020204" pitchFamily="34" charset="0"/>
                          <a:ea typeface="+mn-ea"/>
                          <a:cs typeface="Arial" panose="020B0604020202020204" pitchFamily="34" charset="0"/>
                        </a:rPr>
                        <a:t>Caso  3: Auditoría  Operativa sobre la eficacia de las acciones realizadas por el Sector Agropecuario para la mitigación, adaptación y gestión del riesgo del cambio climático, enero 2016.</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Pérdidas del SAG entre 1988 y 2012 por  efectos hidrometereológicos del Cambio  Climático se estimaron por  SEPSA en US$255,7 millones.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Debilidades en la eficacia de la articulación y vinculación que el CAN debe realizar  sobre las políticas y estrategias de Cambio Climático.</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a:t>
                      </a:r>
                      <a:r>
                        <a:rPr lang="es-CR" sz="800" kern="1200" baseline="0" smtClean="0">
                          <a:solidFill>
                            <a:schemeClr val="dk1"/>
                          </a:solidFill>
                          <a:latin typeface="Arial" panose="020B0604020202020204" pitchFamily="34" charset="0"/>
                          <a:ea typeface="+mn-ea"/>
                          <a:cs typeface="Arial" panose="020B0604020202020204" pitchFamily="34" charset="0"/>
                        </a:rPr>
                        <a:t>. Debilidades </a:t>
                      </a:r>
                      <a:r>
                        <a:rPr lang="es-CR" sz="800" kern="1200" baseline="0" dirty="0" smtClean="0">
                          <a:solidFill>
                            <a:schemeClr val="dk1"/>
                          </a:solidFill>
                          <a:latin typeface="Arial" panose="020B0604020202020204" pitchFamily="34" charset="0"/>
                          <a:ea typeface="+mn-ea"/>
                          <a:cs typeface="Arial" panose="020B0604020202020204" pitchFamily="34" charset="0"/>
                        </a:rPr>
                        <a:t>en la coordinación y </a:t>
                      </a:r>
                      <a:r>
                        <a:rPr lang="es-CR" sz="800" kern="1200" baseline="0" smtClean="0">
                          <a:solidFill>
                            <a:schemeClr val="dk1"/>
                          </a:solidFill>
                          <a:latin typeface="Arial" panose="020B0604020202020204" pitchFamily="34" charset="0"/>
                          <a:ea typeface="+mn-ea"/>
                          <a:cs typeface="Arial" panose="020B0604020202020204" pitchFamily="34" charset="0"/>
                        </a:rPr>
                        <a:t>relación  de </a:t>
                      </a:r>
                      <a:r>
                        <a:rPr lang="es-CR" sz="800" kern="1200" baseline="0" dirty="0" smtClean="0">
                          <a:solidFill>
                            <a:schemeClr val="dk1"/>
                          </a:solidFill>
                          <a:latin typeface="Arial" panose="020B0604020202020204" pitchFamily="34" charset="0"/>
                          <a:ea typeface="+mn-ea"/>
                          <a:cs typeface="Arial" panose="020B0604020202020204" pitchFamily="34" charset="0"/>
                        </a:rPr>
                        <a:t>las mesas de diálogo establecidas en la “Política de Estado para el Sector Agroalimentario y el Desarrollo Rural </a:t>
                      </a:r>
                      <a:r>
                        <a:rPr lang="es-CR" sz="800" kern="1200" baseline="0" smtClean="0">
                          <a:solidFill>
                            <a:schemeClr val="dk1"/>
                          </a:solidFill>
                          <a:latin typeface="Arial" panose="020B0604020202020204" pitchFamily="34" charset="0"/>
                          <a:ea typeface="+mn-ea"/>
                          <a:cs typeface="Arial" panose="020B0604020202020204" pitchFamily="34" charset="0"/>
                        </a:rPr>
                        <a:t>Costarricense 2010-2021.</a:t>
                      </a:r>
                    </a:p>
                    <a:p>
                      <a:pPr marL="0" indent="0" algn="just" defTabSz="457200" rtl="0" eaLnBrk="1" latinLnBrk="0" hangingPunct="1">
                        <a:buNone/>
                      </a:pPr>
                      <a:r>
                        <a:rPr lang="es-CR" sz="800" kern="1200" baseline="0" smtClean="0">
                          <a:solidFill>
                            <a:schemeClr val="dk1"/>
                          </a:solidFill>
                          <a:latin typeface="Arial" panose="020B0604020202020204" pitchFamily="34" charset="0"/>
                          <a:ea typeface="+mn-ea"/>
                          <a:cs typeface="Arial" panose="020B0604020202020204" pitchFamily="34" charset="0"/>
                        </a:rPr>
                        <a:t>4.Debilidades en la articulación de los sistemas de información y comunicación sobre variabilidad, cambio climático y gestión del riesgo disponible en el SAG.</a:t>
                      </a:r>
                    </a:p>
                    <a:p>
                      <a:pPr marL="0" indent="0" algn="just" defTabSz="457200" rtl="0" eaLnBrk="1" latinLnBrk="0" hangingPunct="1">
                        <a:buNone/>
                      </a:pPr>
                      <a:r>
                        <a:rPr lang="es-CR" sz="800" kern="1200" baseline="0" smtClean="0">
                          <a:solidFill>
                            <a:schemeClr val="dk1"/>
                          </a:solidFill>
                          <a:latin typeface="Arial" panose="020B0604020202020204" pitchFamily="34" charset="0"/>
                          <a:ea typeface="+mn-ea"/>
                          <a:cs typeface="Arial" panose="020B0604020202020204" pitchFamily="34" charset="0"/>
                        </a:rPr>
                        <a:t>5. Gases de efecto invernadero se han incrementado entre el 2005 al 2010 en actividades agropecuarias como  café, ganado bovino y porcino.</a:t>
                      </a:r>
                    </a:p>
                    <a:p>
                      <a:pPr marL="0" indent="0" algn="just" defTabSz="457200" rtl="0" eaLnBrk="1" latinLnBrk="0" hangingPunct="1">
                        <a:buNone/>
                      </a:pPr>
                      <a:r>
                        <a:rPr lang="es-CR" sz="800" kern="1200" baseline="0" smtClean="0">
                          <a:solidFill>
                            <a:schemeClr val="dk1"/>
                          </a:solidFill>
                          <a:latin typeface="Arial" panose="020B0604020202020204" pitchFamily="34" charset="0"/>
                          <a:ea typeface="+mn-ea"/>
                          <a:cs typeface="Arial" panose="020B0604020202020204" pitchFamily="34" charset="0"/>
                        </a:rPr>
                        <a:t>6. Indicador de eficacia de las acciones del SAG en matreria del cambio climático se estima por la CGR en apenas un 48,6; condición que obliga a Acciones inmediatas de mejora.</a:t>
                      </a:r>
                    </a:p>
                    <a:p>
                      <a:pPr marL="0" indent="0" algn="just" defTabSz="457200" rtl="0" eaLnBrk="1" latinLnBrk="0" hangingPunct="1">
                        <a:buNone/>
                      </a:pP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sp>
        <p:nvSpPr>
          <p:cNvPr id="3" name="Rectángulo 2"/>
          <p:cNvSpPr/>
          <p:nvPr/>
        </p:nvSpPr>
        <p:spPr>
          <a:xfrm>
            <a:off x="3767932" y="5158195"/>
            <a:ext cx="1608133" cy="230832"/>
          </a:xfrm>
          <a:prstGeom prst="rect">
            <a:avLst/>
          </a:prstGeom>
        </p:spPr>
        <p:txBody>
          <a:bodyPr wrap="none">
            <a:spAutoFit/>
          </a:bodyPr>
          <a:lstStyle/>
          <a:p>
            <a:pPr algn="ctr"/>
            <a:r>
              <a:rPr lang="es-CR" sz="900" dirty="0" smtClean="0">
                <a:latin typeface="Arial" panose="020B0604020202020204" pitchFamily="34" charset="0"/>
                <a:cs typeface="Arial" panose="020B0604020202020204" pitchFamily="34" charset="0"/>
              </a:rPr>
              <a:t>Fuente: DFOE-CGR, 2016. </a:t>
            </a:r>
            <a:endParaRPr lang="es-CR"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149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367159"/>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Aportes de la DFOE-CGR vinculados a la Seguridad Alimentaria y ODS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729879490"/>
              </p:ext>
            </p:extLst>
          </p:nvPr>
        </p:nvGraphicFramePr>
        <p:xfrm>
          <a:off x="914400" y="1212111"/>
          <a:ext cx="7697972" cy="3382176"/>
        </p:xfrm>
        <a:graphic>
          <a:graphicData uri="http://schemas.openxmlformats.org/drawingml/2006/table">
            <a:tbl>
              <a:tblPr firstRow="1" bandRow="1">
                <a:tableStyleId>{5C22544A-7EE6-4342-B048-85BDC9FD1C3A}</a:tableStyleId>
              </a:tblPr>
              <a:tblGrid>
                <a:gridCol w="1148316"/>
                <a:gridCol w="2466754"/>
                <a:gridCol w="4082902"/>
              </a:tblGrid>
              <a:tr h="182307">
                <a:tc>
                  <a:txBody>
                    <a:bodyPr/>
                    <a:lstStyle/>
                    <a:p>
                      <a:pPr algn="ctr"/>
                      <a:endParaRPr lang="es-CR" sz="1000" dirty="0" smtClean="0"/>
                    </a:p>
                    <a:p>
                      <a:pPr algn="ctr"/>
                      <a:r>
                        <a:rPr lang="es-CR" sz="1000" dirty="0" smtClean="0"/>
                        <a:t>Unidad</a:t>
                      </a:r>
                      <a:endParaRPr lang="es-CR" sz="1000" dirty="0"/>
                    </a:p>
                  </a:txBody>
                  <a:tcPr/>
                </a:tc>
                <a:tc>
                  <a:txBody>
                    <a:bodyPr/>
                    <a:lstStyle/>
                    <a:p>
                      <a:pPr algn="ctr"/>
                      <a:endParaRPr lang="es-CR" sz="1000" dirty="0" smtClean="0"/>
                    </a:p>
                    <a:p>
                      <a:pPr algn="ctr"/>
                      <a:r>
                        <a:rPr lang="es-CR" sz="1000" smtClean="0"/>
                        <a:t>Casos</a:t>
                      </a:r>
                      <a:endParaRPr lang="es-CR" sz="1000" dirty="0"/>
                    </a:p>
                  </a:txBody>
                  <a:tcPr/>
                </a:tc>
                <a:tc>
                  <a:txBody>
                    <a:bodyPr/>
                    <a:lstStyle/>
                    <a:p>
                      <a:pPr algn="ctr"/>
                      <a:endParaRPr lang="es-CR" sz="1000" dirty="0" smtClean="0"/>
                    </a:p>
                    <a:p>
                      <a:pPr algn="ctr"/>
                      <a:r>
                        <a:rPr lang="es-CR" sz="1000" dirty="0" smtClean="0"/>
                        <a:t>Objetivos</a:t>
                      </a:r>
                      <a:r>
                        <a:rPr lang="es-CR" sz="1000" baseline="0" dirty="0" smtClean="0"/>
                        <a:t> / </a:t>
                      </a:r>
                      <a:r>
                        <a:rPr lang="es-CR" sz="1000" dirty="0" smtClean="0"/>
                        <a:t>Resultados</a:t>
                      </a:r>
                      <a:endParaRPr lang="es-CR" sz="1000" dirty="0"/>
                    </a:p>
                  </a:txBody>
                  <a:tcPr/>
                </a:tc>
              </a:tr>
              <a:tr h="1277307">
                <a:tc rowSpan="2">
                  <a:txBody>
                    <a:bodyPr/>
                    <a:lstStyle/>
                    <a:p>
                      <a:r>
                        <a:rPr lang="es-CR" sz="1000" b="1" dirty="0" smtClean="0">
                          <a:latin typeface="Arial" panose="020B0604020202020204" pitchFamily="34" charset="0"/>
                          <a:cs typeface="Arial" panose="020B0604020202020204" pitchFamily="34" charset="0"/>
                        </a:rPr>
                        <a:t>Área de Fiscalización de Servicios Económicos (AFSE) </a:t>
                      </a:r>
                      <a:endParaRPr lang="es-CR" sz="1000" b="1" dirty="0">
                        <a:latin typeface="Arial" panose="020B0604020202020204" pitchFamily="34" charset="0"/>
                        <a:cs typeface="Arial" panose="020B0604020202020204" pitchFamily="34" charset="0"/>
                      </a:endParaRPr>
                    </a:p>
                  </a:txBody>
                  <a:tcPr/>
                </a:tc>
                <a:tc>
                  <a:txBody>
                    <a:bodyPr/>
                    <a:lstStyle/>
                    <a:p>
                      <a:pPr algn="just"/>
                      <a:endParaRPr lang="es-CR" sz="800" kern="1200" dirty="0" smtClean="0">
                        <a:solidFill>
                          <a:schemeClr val="dk1"/>
                        </a:solidFill>
                        <a:latin typeface="Arial" panose="020B0604020202020204" pitchFamily="34" charset="0"/>
                        <a:ea typeface="+mn-ea"/>
                        <a:cs typeface="Arial" panose="020B0604020202020204" pitchFamily="34" charset="0"/>
                      </a:endParaRPr>
                    </a:p>
                    <a:p>
                      <a:pPr algn="just"/>
                      <a:r>
                        <a:rPr lang="es-CR" sz="800" kern="1200" dirty="0" smtClean="0">
                          <a:solidFill>
                            <a:schemeClr val="dk1"/>
                          </a:solidFill>
                          <a:latin typeface="Arial" panose="020B0604020202020204" pitchFamily="34" charset="0"/>
                          <a:ea typeface="+mn-ea"/>
                          <a:cs typeface="Arial" panose="020B0604020202020204" pitchFamily="34" charset="0"/>
                        </a:rPr>
                        <a:t>Caso 4: Auditoría sobre la gestión del INCOPESCA en materia del aprovechamiento y uso sostenible de los recursos marinos, 2014.</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Regulaciones sobre tallas de primera madurez  (TPMS) que disponen  el tamaño mínimo de captura de especímenes de interés comercial no  se establecieron en todas las especies, con la consecuente sobreexplotación de los recursos marinos.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Épocas de Veda establecidas sin criterios científicos, técnicos y económicos.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Comisión  Científica  Técnica sin ser conformada.</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Debilidades en los mecanismos de control interno con respecto a las artes de pesca ilegales.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5. Convenio con el Servicio Nacional de Guardacostas vencido al 2013.</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6. Planificación de mediano plazo inexistente.</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7. Ausencia de un sistema de información  integrado, estadísticas desactualizadas en 4 años.</a:t>
                      </a: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r h="1431456">
                <a:tc vMerge="1">
                  <a:txBody>
                    <a:bodyPr/>
                    <a:lstStyle/>
                    <a:p>
                      <a:endParaRPr lang="es-CR" dirty="0"/>
                    </a:p>
                  </a:txBody>
                  <a:tcPr/>
                </a:tc>
                <a:tc>
                  <a:txBody>
                    <a:bodyPr/>
                    <a:lstStyle/>
                    <a:p>
                      <a:pPr algn="just"/>
                      <a:endParaRPr lang="es-CR" sz="800" dirty="0" smtClean="0">
                        <a:latin typeface="Arial" panose="020B0604020202020204" pitchFamily="34" charset="0"/>
                        <a:cs typeface="Arial" panose="020B0604020202020204" pitchFamily="34" charset="0"/>
                      </a:endParaRPr>
                    </a:p>
                    <a:p>
                      <a:pPr algn="just"/>
                      <a:endParaRPr lang="es-CR" sz="800" dirty="0" smtClean="0">
                        <a:latin typeface="Arial" panose="020B0604020202020204" pitchFamily="34" charset="0"/>
                        <a:cs typeface="Arial" panose="020B0604020202020204" pitchFamily="34" charset="0"/>
                      </a:endParaRPr>
                    </a:p>
                    <a:p>
                      <a:pPr algn="just"/>
                      <a:r>
                        <a:rPr lang="es-CR" sz="800" dirty="0" smtClean="0">
                          <a:latin typeface="Arial" panose="020B0604020202020204" pitchFamily="34" charset="0"/>
                          <a:cs typeface="Arial" panose="020B0604020202020204" pitchFamily="34" charset="0"/>
                        </a:rPr>
                        <a:t>Caso 5: </a:t>
                      </a:r>
                      <a:r>
                        <a:rPr lang="es-CR" sz="800" kern="1200" dirty="0" smtClean="0">
                          <a:solidFill>
                            <a:schemeClr val="dk1"/>
                          </a:solidFill>
                          <a:latin typeface="Arial" panose="020B0604020202020204" pitchFamily="34" charset="0"/>
                          <a:ea typeface="+mn-ea"/>
                          <a:cs typeface="Arial" panose="020B0604020202020204" pitchFamily="34" charset="0"/>
                        </a:rPr>
                        <a:t>Auditoría Coordinada sobre los resultados del Plan Agro 2003-2015, referido a la competitividad, la seguridad alimentaria, la mitigación y adaptación al cambio climático, 2012.</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El comparativo entre el 2012 y  el 2000  (año base) indican retroceso del SAG en  materia de competitividad, seguridad alimentaria, mitigación del cambio climático y la condición de la calidad de vida de las poblaciones rurales.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Se gastaron entre el 2000 y 2011 ¢761.902,6 millones para mejorar la actividad agropecuaria y la calidad de vida rural, pero se utilizó únicamente el 64,2% (¢489.459,0 millones), quedando el restante 35,8% de dichos recursos sin uso.</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Cumplimiento ponderado de las 414 metas del SAG del 65,14%.</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Debilidades en los sistemas y fidelidad de la información disponible en el SAG.</a:t>
                      </a: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pic>
        <p:nvPicPr>
          <p:cNvPr id="3" name="Imagen 2"/>
          <p:cNvPicPr>
            <a:picLocks noChangeAspect="1"/>
          </p:cNvPicPr>
          <p:nvPr/>
        </p:nvPicPr>
        <p:blipFill>
          <a:blip r:embed="rId2"/>
          <a:stretch>
            <a:fillRect/>
          </a:stretch>
        </p:blipFill>
        <p:spPr>
          <a:xfrm>
            <a:off x="3767258" y="4640675"/>
            <a:ext cx="1609483" cy="256054"/>
          </a:xfrm>
          <a:prstGeom prst="rect">
            <a:avLst/>
          </a:prstGeom>
        </p:spPr>
      </p:pic>
    </p:spTree>
    <p:extLst>
      <p:ext uri="{BB962C8B-B14F-4D97-AF65-F5344CB8AC3E}">
        <p14:creationId xmlns:p14="http://schemas.microsoft.com/office/powerpoint/2010/main" val="1026280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239568"/>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Aportes de la CGR vinculados a la Seguridad Alimentaria y ODS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3573794015"/>
              </p:ext>
            </p:extLst>
          </p:nvPr>
        </p:nvGraphicFramePr>
        <p:xfrm>
          <a:off x="914400" y="685367"/>
          <a:ext cx="7697972" cy="5090160"/>
        </p:xfrm>
        <a:graphic>
          <a:graphicData uri="http://schemas.openxmlformats.org/drawingml/2006/table">
            <a:tbl>
              <a:tblPr firstRow="1" bandRow="1">
                <a:tableStyleId>{5C22544A-7EE6-4342-B048-85BDC9FD1C3A}</a:tableStyleId>
              </a:tblPr>
              <a:tblGrid>
                <a:gridCol w="1148316"/>
                <a:gridCol w="2466754"/>
                <a:gridCol w="4082902"/>
              </a:tblGrid>
              <a:tr h="369827">
                <a:tc>
                  <a:txBody>
                    <a:bodyPr/>
                    <a:lstStyle/>
                    <a:p>
                      <a:pPr algn="ctr"/>
                      <a:endParaRPr lang="es-CR" sz="1000" dirty="0" smtClean="0"/>
                    </a:p>
                    <a:p>
                      <a:pPr algn="ctr"/>
                      <a:r>
                        <a:rPr lang="es-CR" sz="1000" dirty="0" smtClean="0"/>
                        <a:t>Unidad</a:t>
                      </a:r>
                      <a:endParaRPr lang="es-CR" sz="1000" dirty="0"/>
                    </a:p>
                  </a:txBody>
                  <a:tcPr/>
                </a:tc>
                <a:tc>
                  <a:txBody>
                    <a:bodyPr/>
                    <a:lstStyle/>
                    <a:p>
                      <a:pPr algn="ctr"/>
                      <a:endParaRPr lang="es-CR" sz="1000" dirty="0" smtClean="0"/>
                    </a:p>
                    <a:p>
                      <a:pPr algn="ctr"/>
                      <a:r>
                        <a:rPr lang="es-CR" sz="1000" smtClean="0"/>
                        <a:t>Casos</a:t>
                      </a:r>
                      <a:endParaRPr lang="es-CR" sz="1000" dirty="0"/>
                    </a:p>
                  </a:txBody>
                  <a:tcPr/>
                </a:tc>
                <a:tc>
                  <a:txBody>
                    <a:bodyPr/>
                    <a:lstStyle/>
                    <a:p>
                      <a:pPr algn="ctr"/>
                      <a:endParaRPr lang="es-CR" sz="1000" dirty="0" smtClean="0"/>
                    </a:p>
                    <a:p>
                      <a:pPr algn="ctr"/>
                      <a:r>
                        <a:rPr lang="es-CR" sz="1000" dirty="0" smtClean="0"/>
                        <a:t>Objetivos</a:t>
                      </a:r>
                      <a:r>
                        <a:rPr lang="es-CR" sz="1000" baseline="0" dirty="0" smtClean="0"/>
                        <a:t> / </a:t>
                      </a:r>
                      <a:r>
                        <a:rPr lang="es-CR" sz="1000" dirty="0" smtClean="0"/>
                        <a:t>Resultados</a:t>
                      </a:r>
                      <a:endParaRPr lang="es-CR" sz="1000" dirty="0"/>
                    </a:p>
                  </a:txBody>
                  <a:tcPr/>
                </a:tc>
              </a:tr>
              <a:tr h="1450859">
                <a:tc rowSpan="2">
                  <a:txBody>
                    <a:bodyPr/>
                    <a:lstStyle/>
                    <a:p>
                      <a:r>
                        <a:rPr lang="es-CR" sz="1000" b="1" dirty="0" smtClean="0">
                          <a:latin typeface="Arial" panose="020B0604020202020204" pitchFamily="34" charset="0"/>
                          <a:cs typeface="Arial" panose="020B0604020202020204" pitchFamily="34" charset="0"/>
                        </a:rPr>
                        <a:t>Área de Fiscalización de Servicios Sociales (AFSOC) </a:t>
                      </a:r>
                      <a:endParaRPr lang="es-CR" sz="1000" b="1" dirty="0">
                        <a:latin typeface="Arial" panose="020B0604020202020204" pitchFamily="34" charset="0"/>
                        <a:cs typeface="Arial" panose="020B0604020202020204" pitchFamily="34" charset="0"/>
                      </a:endParaRPr>
                    </a:p>
                  </a:txBody>
                  <a:tcPr/>
                </a:tc>
                <a:tc>
                  <a:txBody>
                    <a:bodyPr/>
                    <a:lstStyle/>
                    <a:p>
                      <a:pPr algn="just"/>
                      <a:r>
                        <a:rPr lang="es-CR" sz="800" dirty="0" smtClean="0">
                          <a:latin typeface="Arial" panose="020B0604020202020204" pitchFamily="34" charset="0"/>
                          <a:cs typeface="Arial" panose="020B0604020202020204" pitchFamily="34" charset="0"/>
                        </a:rPr>
                        <a:t>Caso </a:t>
                      </a:r>
                      <a:r>
                        <a:rPr lang="es-CR" sz="800" baseline="0" dirty="0" smtClean="0">
                          <a:latin typeface="Arial" panose="020B0604020202020204" pitchFamily="34" charset="0"/>
                          <a:cs typeface="Arial" panose="020B0604020202020204" pitchFamily="34" charset="0"/>
                        </a:rPr>
                        <a:t> </a:t>
                      </a:r>
                      <a:r>
                        <a:rPr lang="es-CR" sz="800" kern="1200" baseline="0" dirty="0" smtClean="0">
                          <a:solidFill>
                            <a:schemeClr val="dk1"/>
                          </a:solidFill>
                          <a:latin typeface="Arial" panose="020B0604020202020204" pitchFamily="34" charset="0"/>
                          <a:ea typeface="+mn-ea"/>
                          <a:cs typeface="Arial" panose="020B0604020202020204" pitchFamily="34" charset="0"/>
                        </a:rPr>
                        <a:t>6</a:t>
                      </a:r>
                      <a:r>
                        <a:rPr lang="es-CR" sz="800" kern="1200" dirty="0" smtClean="0">
                          <a:solidFill>
                            <a:schemeClr val="dk1"/>
                          </a:solidFill>
                          <a:latin typeface="Arial" panose="020B0604020202020204" pitchFamily="34" charset="0"/>
                          <a:ea typeface="+mn-ea"/>
                          <a:cs typeface="Arial" panose="020B0604020202020204" pitchFamily="34" charset="0"/>
                        </a:rPr>
                        <a:t>: Auditoría Operativa sobre la eficacia en la adhesión a buenas prácticas internacionales en la producción de estadísticas que se utilizan para el monitoreo del Sistema Educativo Costarricense por parte del Ministerio de Educación Pública, 2016.</a:t>
                      </a:r>
                    </a:p>
                    <a:p>
                      <a:pPr algn="just"/>
                      <a:endParaRPr lang="es-CR" sz="800" kern="1200" dirty="0" smtClean="0">
                        <a:solidFill>
                          <a:schemeClr val="dk1"/>
                        </a:solidFill>
                        <a:latin typeface="Arial" panose="020B0604020202020204" pitchFamily="34" charset="0"/>
                        <a:ea typeface="+mn-ea"/>
                        <a:cs typeface="Arial" panose="020B0604020202020204" pitchFamily="34" charset="0"/>
                      </a:endParaRPr>
                    </a:p>
                    <a:p>
                      <a:pPr algn="just"/>
                      <a:endParaRPr lang="es-CR" sz="800" kern="1200" dirty="0" smtClean="0">
                        <a:solidFill>
                          <a:schemeClr val="dk1"/>
                        </a:solidFill>
                        <a:latin typeface="Arial" panose="020B0604020202020204" pitchFamily="34" charset="0"/>
                        <a:ea typeface="+mn-ea"/>
                        <a:cs typeface="Arial" panose="020B0604020202020204" pitchFamily="34" charset="0"/>
                      </a:endParaRPr>
                    </a:p>
                    <a:p>
                      <a:pPr algn="just"/>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1. Se determinó que el Departamento de Análisis Estadístico del Ministerio de Educación Pública (DAE-MEP) ha implementado el Código de Buenas Prácticas Estadísticas de Costa Rica (CBP-CR), emitido mediante decreto ejecutivo, en un 63,1% y el Código de Buenas Prácticas Estadísticas Europeas (CBP-E) en un 59,91%, resultados que reflejan que ese departamento debe mejorar la eficacia de sus acciones.</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2. Debilidades en la aplicación por parte del DAE-MEP del establecimiento de directrices y procedimientos para el desarrollo del proceso estadístico.</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3. DAE-MEP no consulta al usuario sobre sus necesidades y prioridades de información estadística, la calidad de los productos estadísticos suministrados, el contenido del programa estadístico, ni la forma más adecuada de difusión de los datos y tampoco utiliza los comentarios de los usuarios como aporte a los planes de acción .</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4. El DAE-MEP no concentra todas las estadísticas del sistema educativo costarricense.</a:t>
                      </a:r>
                    </a:p>
                  </a:txBody>
                  <a:tcPr/>
                </a:tc>
              </a:tr>
              <a:tr h="2714533">
                <a:tc vMerge="1">
                  <a:txBody>
                    <a:bodyPr/>
                    <a:lstStyle/>
                    <a:p>
                      <a:endParaRPr lang="es-CR" sz="1000" dirty="0"/>
                    </a:p>
                  </a:txBody>
                  <a:tcPr/>
                </a:tc>
                <a:tc>
                  <a:txBody>
                    <a:bodyPr/>
                    <a:lstStyle/>
                    <a:p>
                      <a:pPr algn="just"/>
                      <a:endParaRPr lang="es-CR" sz="800" dirty="0" smtClean="0">
                        <a:latin typeface="Arial" panose="020B0604020202020204" pitchFamily="34" charset="0"/>
                        <a:cs typeface="Arial" panose="020B0604020202020204" pitchFamily="34" charset="0"/>
                      </a:endParaRPr>
                    </a:p>
                    <a:p>
                      <a:pPr algn="just"/>
                      <a:endParaRPr lang="es-CR" sz="800" dirty="0" smtClean="0">
                        <a:latin typeface="Arial" panose="020B0604020202020204" pitchFamily="34" charset="0"/>
                        <a:cs typeface="Arial" panose="020B0604020202020204" pitchFamily="34" charset="0"/>
                      </a:endParaRPr>
                    </a:p>
                    <a:p>
                      <a:pPr algn="just"/>
                      <a:r>
                        <a:rPr lang="es-CR" sz="800" dirty="0" smtClean="0">
                          <a:latin typeface="Arial" panose="020B0604020202020204" pitchFamily="34" charset="0"/>
                          <a:cs typeface="Arial" panose="020B0604020202020204" pitchFamily="34" charset="0"/>
                        </a:rPr>
                        <a:t>Caso </a:t>
                      </a:r>
                      <a:r>
                        <a:rPr lang="es-CR" sz="800" baseline="0" dirty="0" smtClean="0">
                          <a:latin typeface="Arial" panose="020B0604020202020204" pitchFamily="34" charset="0"/>
                          <a:cs typeface="Arial" panose="020B0604020202020204" pitchFamily="34" charset="0"/>
                        </a:rPr>
                        <a:t> 7</a:t>
                      </a:r>
                      <a:r>
                        <a:rPr lang="es-CR" sz="800" kern="1200" dirty="0" smtClean="0">
                          <a:solidFill>
                            <a:schemeClr val="dk1"/>
                          </a:solidFill>
                          <a:latin typeface="Arial" panose="020B0604020202020204" pitchFamily="34" charset="0"/>
                          <a:ea typeface="+mn-ea"/>
                          <a:cs typeface="Arial" panose="020B0604020202020204" pitchFamily="34" charset="0"/>
                        </a:rPr>
                        <a:t>: Auditoría Operativa sobre la eficacia y eficiencia del Servicio recibido por el usuario de los usuarios de Colegios Nocturnos, 2016. (AFSE-AFSOC)</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algn="just"/>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1. La modalidad de colegios nocturnos, brinda oportunidad a aproximadamente 47.000 estudiantes según los datos de la matrícula para el año 2014, eso representa un 14,4% del total de estudiantes matriculados en educación secundaria durante ese año.</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2.  Los colegios nocturnos (modalidad académica y técnica) ha tenido un crecimiento cercano al 21,7% en un período de 12 años, al  2014  representó el 15% de la totalidad de instituciones de educación secundaria del país.</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3. El servicio educativo que brindan los colegios nocturnos, de conformidad con la valoración de sus docentes y estudiantes, como usuarios de esos servicios, obtiene en la medición de su eficacia un puntaje de 60,9 puntos, por lo que requiere acciones inmediatas de mejora.</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4. Condiciones de infraestructura insuficiente o no apta para las necesidades de los profesores y alumnos.</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5. Debilidades en la gestión del servicio educativo que ofrecen los colegios nocturnos, en aspectos tales como: cumplimiento del calendario escolar, suficiencia de las visitas de supervisión y asesoría, puntualidad y asistencia a clases, así como en la implementación del Programa de Informatización para Alto Desempeño (PIAD).</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6. El  90,1% de los estudiantes encuestados, tienen condición socioeconómica de vulnerabilidad, pobreza o pobreza extrema, dificultades que aunadas a sus condiciones sociales y laborales, afectan su rendimiento académico y permanencia.</a:t>
                      </a: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pic>
        <p:nvPicPr>
          <p:cNvPr id="3" name="Imagen 2"/>
          <p:cNvPicPr>
            <a:picLocks noChangeAspect="1"/>
          </p:cNvPicPr>
          <p:nvPr/>
        </p:nvPicPr>
        <p:blipFill>
          <a:blip r:embed="rId2"/>
          <a:stretch>
            <a:fillRect/>
          </a:stretch>
        </p:blipFill>
        <p:spPr>
          <a:xfrm>
            <a:off x="3958644" y="5746461"/>
            <a:ext cx="1609483" cy="256054"/>
          </a:xfrm>
          <a:prstGeom prst="rect">
            <a:avLst/>
          </a:prstGeom>
        </p:spPr>
      </p:pic>
    </p:spTree>
    <p:extLst>
      <p:ext uri="{BB962C8B-B14F-4D97-AF65-F5344CB8AC3E}">
        <p14:creationId xmlns:p14="http://schemas.microsoft.com/office/powerpoint/2010/main" val="2018917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239568"/>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Aportes de la CGR vinculados a la Seguridad Alimentaria y ODS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1508750860"/>
              </p:ext>
            </p:extLst>
          </p:nvPr>
        </p:nvGraphicFramePr>
        <p:xfrm>
          <a:off x="914400" y="685366"/>
          <a:ext cx="7697972" cy="4868985"/>
        </p:xfrm>
        <a:graphic>
          <a:graphicData uri="http://schemas.openxmlformats.org/drawingml/2006/table">
            <a:tbl>
              <a:tblPr firstRow="1" bandRow="1">
                <a:tableStyleId>{5C22544A-7EE6-4342-B048-85BDC9FD1C3A}</a:tableStyleId>
              </a:tblPr>
              <a:tblGrid>
                <a:gridCol w="1148316"/>
                <a:gridCol w="2466754"/>
                <a:gridCol w="4082902"/>
              </a:tblGrid>
              <a:tr h="418905">
                <a:tc>
                  <a:txBody>
                    <a:bodyPr/>
                    <a:lstStyle/>
                    <a:p>
                      <a:pPr algn="ctr"/>
                      <a:endParaRPr lang="es-CR" sz="1000" dirty="0" smtClean="0"/>
                    </a:p>
                    <a:p>
                      <a:pPr algn="ctr"/>
                      <a:r>
                        <a:rPr lang="es-CR" sz="1000" dirty="0" smtClean="0"/>
                        <a:t>Unidad</a:t>
                      </a:r>
                      <a:endParaRPr lang="es-CR" sz="1000" dirty="0"/>
                    </a:p>
                  </a:txBody>
                  <a:tcPr/>
                </a:tc>
                <a:tc>
                  <a:txBody>
                    <a:bodyPr/>
                    <a:lstStyle/>
                    <a:p>
                      <a:pPr algn="ctr"/>
                      <a:endParaRPr lang="es-CR" sz="1000" dirty="0" smtClean="0"/>
                    </a:p>
                    <a:p>
                      <a:pPr algn="ctr"/>
                      <a:r>
                        <a:rPr lang="es-CR" sz="1000" smtClean="0"/>
                        <a:t>Casos</a:t>
                      </a:r>
                      <a:endParaRPr lang="es-CR" sz="1000" dirty="0"/>
                    </a:p>
                  </a:txBody>
                  <a:tcPr/>
                </a:tc>
                <a:tc>
                  <a:txBody>
                    <a:bodyPr/>
                    <a:lstStyle/>
                    <a:p>
                      <a:pPr algn="ctr"/>
                      <a:endParaRPr lang="es-CR" sz="1000" dirty="0" smtClean="0"/>
                    </a:p>
                    <a:p>
                      <a:pPr algn="ctr"/>
                      <a:r>
                        <a:rPr lang="es-CR" sz="1000" dirty="0" smtClean="0"/>
                        <a:t>Objetivos</a:t>
                      </a:r>
                      <a:r>
                        <a:rPr lang="es-CR" sz="1000" baseline="0" dirty="0" smtClean="0"/>
                        <a:t> / </a:t>
                      </a:r>
                      <a:r>
                        <a:rPr lang="es-CR" sz="1000" dirty="0" smtClean="0"/>
                        <a:t>Resultados</a:t>
                      </a:r>
                      <a:endParaRPr lang="es-CR" sz="1000" dirty="0"/>
                    </a:p>
                  </a:txBody>
                  <a:tcPr/>
                </a:tc>
              </a:tr>
              <a:tr h="2292378">
                <a:tc rowSpan="2">
                  <a:txBody>
                    <a:bodyPr/>
                    <a:lstStyle/>
                    <a:p>
                      <a:r>
                        <a:rPr lang="es-CR" sz="1000" b="1" dirty="0" smtClean="0">
                          <a:latin typeface="Arial" panose="020B0604020202020204" pitchFamily="34" charset="0"/>
                          <a:cs typeface="Arial" panose="020B0604020202020204" pitchFamily="34" charset="0"/>
                        </a:rPr>
                        <a:t>Área de Fiscalización de Servicios Sociales (AFSOC) </a:t>
                      </a:r>
                      <a:endParaRPr lang="es-CR" sz="1000" b="1" dirty="0">
                        <a:latin typeface="Arial" panose="020B0604020202020204" pitchFamily="34" charset="0"/>
                        <a:cs typeface="Arial" panose="020B0604020202020204" pitchFamily="34" charset="0"/>
                      </a:endParaRPr>
                    </a:p>
                  </a:txBody>
                  <a:tcPr/>
                </a:tc>
                <a:tc>
                  <a:txBody>
                    <a:bodyPr/>
                    <a:lstStyle/>
                    <a:p>
                      <a:pPr algn="just"/>
                      <a:r>
                        <a:rPr lang="es-CR" sz="800" kern="1200" dirty="0" smtClean="0">
                          <a:solidFill>
                            <a:schemeClr val="dk1"/>
                          </a:solidFill>
                          <a:latin typeface="Arial" panose="020B0604020202020204" pitchFamily="34" charset="0"/>
                          <a:ea typeface="+mn-ea"/>
                          <a:cs typeface="Arial" panose="020B0604020202020204" pitchFamily="34" charset="0"/>
                        </a:rPr>
                        <a:t>Caso  8: Auditoría  Operativa sobre la eficacia en el cumplimiento de los compromisos internacionales en materia educativa y la eficiencia y eficacia interna en la educación secundaria, 2016.</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El país no cumplió con los compromisos del objetivo 2 de EPT y  la meta 2.1 de los ODM (2000-2015), relacionados con que al 2015 todos los niños tengan acceso a la educación primaria y la culminen.</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La meta país 2.2 relacionada con el Objetivo 2 de los ODM, de alcanzar una tasa de alfabetización del 99% en personas de 15-24 años al 2015 si se cumplió.</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No se cumplió a cabalidad con el objetivo 3 de EPT, existen necesidades insatisfechas de aprendizaje en los jóvenes, la tasa neta de escolaridad en secundaria muestra que la cobertura de jóvenes entre los 12 y 16 años no es universal, pasó de 51,6% en el año 2000 a 70,9% en el 2015 y la deserción persiste con una tasa promedio del 11,2% en ese periodo.</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Se cumplió con el objetivo 4 de los EPT, con respecto a aumentar el número de adultos alfabetizados en un 50%, haciendo énfasis en las mujeres.</a:t>
                      </a:r>
                    </a:p>
                    <a:p>
                      <a:r>
                        <a:rPr lang="es-CR" sz="800" kern="1200" baseline="0" dirty="0" smtClean="0">
                          <a:solidFill>
                            <a:schemeClr val="dk1"/>
                          </a:solidFill>
                          <a:latin typeface="Arial" panose="020B0604020202020204" pitchFamily="34" charset="0"/>
                          <a:ea typeface="+mn-ea"/>
                          <a:cs typeface="Arial" panose="020B0604020202020204" pitchFamily="34" charset="0"/>
                        </a:rPr>
                        <a:t>5. Se cumplió con el objetivo 5 de EPT de lograr la igualdad entre los géneros en  educación, el porcentaje de mujeres matriculadas se ubicó en 53,1% en el 2015.</a:t>
                      </a:r>
                    </a:p>
                    <a:p>
                      <a:r>
                        <a:rPr lang="es-CR" sz="800" kern="1200" baseline="0" dirty="0" smtClean="0">
                          <a:solidFill>
                            <a:schemeClr val="dk1"/>
                          </a:solidFill>
                          <a:latin typeface="Arial" panose="020B0604020202020204" pitchFamily="34" charset="0"/>
                          <a:ea typeface="+mn-ea"/>
                          <a:cs typeface="Arial" panose="020B0604020202020204" pitchFamily="34" charset="0"/>
                        </a:rPr>
                        <a:t>6. En  cuanto al objetivo 6 de EPT, al  año 2015 se cumplió con mejorar elementos cualitativos de la educación, el porcentaje de docentes titulados entre el año 2000 y el 2015 pasó de un 86,3% al 93,8%.</a:t>
                      </a:r>
                    </a:p>
                    <a:p>
                      <a:r>
                        <a:rPr lang="es-CR" sz="800" kern="1200" baseline="0" dirty="0" smtClean="0">
                          <a:solidFill>
                            <a:schemeClr val="dk1"/>
                          </a:solidFill>
                          <a:latin typeface="Arial" panose="020B0604020202020204" pitchFamily="34" charset="0"/>
                          <a:ea typeface="+mn-ea"/>
                          <a:cs typeface="Arial" panose="020B0604020202020204" pitchFamily="34" charset="0"/>
                        </a:rPr>
                        <a:t>7. La tasa de deserción disminuyó, pasando de 11,9% en el año 2000 a 9,2% en el 2015.</a:t>
                      </a:r>
                    </a:p>
                    <a:p>
                      <a:pPr marL="0" indent="0" algn="just" defTabSz="457200" rtl="0" eaLnBrk="1" latinLnBrk="0" hangingPunct="1">
                        <a:buNone/>
                      </a:pP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r h="1515593">
                <a:tc vMerge="1">
                  <a:txBody>
                    <a:bodyPr/>
                    <a:lstStyle/>
                    <a:p>
                      <a:endParaRPr lang="es-CR" sz="1000" dirty="0"/>
                    </a:p>
                  </a:txBody>
                  <a:tcPr/>
                </a:tc>
                <a:tc>
                  <a:txBody>
                    <a:bodyPr/>
                    <a:lstStyle/>
                    <a:p>
                      <a:pPr algn="just"/>
                      <a:r>
                        <a:rPr lang="es-CR" sz="800" kern="1200" dirty="0" smtClean="0">
                          <a:solidFill>
                            <a:schemeClr val="dk1"/>
                          </a:solidFill>
                          <a:latin typeface="Arial" panose="020B0604020202020204" pitchFamily="34" charset="0"/>
                          <a:ea typeface="+mn-ea"/>
                          <a:cs typeface="Arial" panose="020B0604020202020204" pitchFamily="34" charset="0"/>
                        </a:rPr>
                        <a:t>Caso 9: Auditoria de Carácter Especial sobre sobre la Red Nacional de Cuido y Desarrollo Infantil (REDCUDI), 2015.</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Incremento en el porcentaje destinado al financiamiento de la Red, pasando de un mínimo del 2% de los ingresos anuales del Fondo de Desarrollo Social y Asignaciones Familiares (FODESAF), a un mínimo del 4%, lo que representa ¢36.723,4 millones en el período 2011-2014, con un gran impacto social.</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Después de 5 años la Red no se había conformado aún como un sistema que articulase los diferentes actores y modalidades de prestación pública y privada de servicios en materia de cuido y desarrollo infantil.</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La inversión pública en infraestructura de la Red se orientó a la construcción de Centros Infantiles Municipales (CECUDI), sin fundamentarse en un proceso de planificación para direccionar los recursos hacia los cantones que efectivamente requerían de esa inversión.</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En la modalidad de “Hogares Comunitarios”, el 79% de los visitados por el Órgano Contralor, no contaban con los recursos humanos y materiales necesarios para complementar el servicio de cuido con el desarrollo infantil de calidad pretendido.</a:t>
                      </a:r>
                    </a:p>
                    <a:p>
                      <a:pPr marL="0" indent="0" algn="just" defTabSz="457200" rtl="0" eaLnBrk="1" latinLnBrk="0" hangingPunct="1">
                        <a:buNone/>
                      </a:pP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pic>
        <p:nvPicPr>
          <p:cNvPr id="3" name="Imagen 2"/>
          <p:cNvPicPr>
            <a:picLocks noChangeAspect="1"/>
          </p:cNvPicPr>
          <p:nvPr/>
        </p:nvPicPr>
        <p:blipFill>
          <a:blip r:embed="rId2"/>
          <a:stretch>
            <a:fillRect/>
          </a:stretch>
        </p:blipFill>
        <p:spPr>
          <a:xfrm>
            <a:off x="3767257" y="5683539"/>
            <a:ext cx="1609483" cy="256054"/>
          </a:xfrm>
          <a:prstGeom prst="rect">
            <a:avLst/>
          </a:prstGeom>
        </p:spPr>
      </p:pic>
    </p:spTree>
    <p:extLst>
      <p:ext uri="{BB962C8B-B14F-4D97-AF65-F5344CB8AC3E}">
        <p14:creationId xmlns:p14="http://schemas.microsoft.com/office/powerpoint/2010/main" val="1586441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462467"/>
            <a:ext cx="8534400" cy="445798"/>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Aportes de la CGR vinculados a la Seguridad Alimentaria y ODS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3478871647"/>
              </p:ext>
            </p:extLst>
          </p:nvPr>
        </p:nvGraphicFramePr>
        <p:xfrm>
          <a:off x="723013" y="1004342"/>
          <a:ext cx="7697972" cy="4369007"/>
        </p:xfrm>
        <a:graphic>
          <a:graphicData uri="http://schemas.openxmlformats.org/drawingml/2006/table">
            <a:tbl>
              <a:tblPr firstRow="1" bandRow="1">
                <a:tableStyleId>{5C22544A-7EE6-4342-B048-85BDC9FD1C3A}</a:tableStyleId>
              </a:tblPr>
              <a:tblGrid>
                <a:gridCol w="1148316"/>
                <a:gridCol w="2466754"/>
                <a:gridCol w="4082902"/>
              </a:tblGrid>
              <a:tr h="357820">
                <a:tc>
                  <a:txBody>
                    <a:bodyPr/>
                    <a:lstStyle/>
                    <a:p>
                      <a:pPr algn="ctr"/>
                      <a:endParaRPr lang="es-CR" sz="1000" dirty="0" smtClean="0"/>
                    </a:p>
                    <a:p>
                      <a:pPr algn="ctr"/>
                      <a:r>
                        <a:rPr lang="es-CR" sz="1000" dirty="0" smtClean="0"/>
                        <a:t>Unidad</a:t>
                      </a:r>
                      <a:endParaRPr lang="es-CR" sz="1000" dirty="0"/>
                    </a:p>
                  </a:txBody>
                  <a:tcPr/>
                </a:tc>
                <a:tc>
                  <a:txBody>
                    <a:bodyPr/>
                    <a:lstStyle/>
                    <a:p>
                      <a:pPr algn="ctr"/>
                      <a:endParaRPr lang="es-CR" sz="1000" dirty="0" smtClean="0"/>
                    </a:p>
                    <a:p>
                      <a:pPr algn="ctr"/>
                      <a:r>
                        <a:rPr lang="es-CR" sz="1000" smtClean="0"/>
                        <a:t>Casos</a:t>
                      </a:r>
                      <a:endParaRPr lang="es-CR" sz="1000" dirty="0"/>
                    </a:p>
                  </a:txBody>
                  <a:tcPr/>
                </a:tc>
                <a:tc>
                  <a:txBody>
                    <a:bodyPr/>
                    <a:lstStyle/>
                    <a:p>
                      <a:pPr algn="ctr"/>
                      <a:endParaRPr lang="es-CR" sz="1000" dirty="0" smtClean="0"/>
                    </a:p>
                    <a:p>
                      <a:pPr algn="ctr"/>
                      <a:r>
                        <a:rPr lang="es-CR" sz="1000" dirty="0" smtClean="0"/>
                        <a:t>Objetivos</a:t>
                      </a:r>
                      <a:r>
                        <a:rPr lang="es-CR" sz="1000" baseline="0" dirty="0" smtClean="0"/>
                        <a:t> / </a:t>
                      </a:r>
                      <a:r>
                        <a:rPr lang="es-CR" sz="1000" dirty="0" smtClean="0"/>
                        <a:t>Resultados</a:t>
                      </a:r>
                      <a:endParaRPr lang="es-CR" sz="1000" dirty="0"/>
                    </a:p>
                  </a:txBody>
                  <a:tcPr/>
                </a:tc>
              </a:tr>
              <a:tr h="1513856">
                <a:tc>
                  <a:txBody>
                    <a:bodyPr/>
                    <a:lstStyle/>
                    <a:p>
                      <a:r>
                        <a:rPr lang="es-CR" sz="1000" b="1" dirty="0" smtClean="0">
                          <a:latin typeface="Arial" panose="020B0604020202020204" pitchFamily="34" charset="0"/>
                          <a:cs typeface="Arial" panose="020B0604020202020204" pitchFamily="34" charset="0"/>
                        </a:rPr>
                        <a:t>Área de Fiscalización de Servicios Sociales (AFSOC) </a:t>
                      </a:r>
                      <a:endParaRPr lang="es-CR" sz="1000" b="1" dirty="0">
                        <a:latin typeface="Arial" panose="020B0604020202020204" pitchFamily="34" charset="0"/>
                        <a:cs typeface="Arial" panose="020B0604020202020204" pitchFamily="34" charset="0"/>
                      </a:endParaRPr>
                    </a:p>
                  </a:txBody>
                  <a:tcPr/>
                </a:tc>
                <a:tc>
                  <a:txBody>
                    <a:bodyPr/>
                    <a:lstStyle/>
                    <a:p>
                      <a:pPr algn="just"/>
                      <a:r>
                        <a:rPr lang="es-CR" sz="800" dirty="0" smtClean="0">
                          <a:latin typeface="Arial" panose="020B0604020202020204" pitchFamily="34" charset="0"/>
                          <a:cs typeface="Arial" panose="020B0604020202020204" pitchFamily="34" charset="0"/>
                        </a:rPr>
                        <a:t>Caso </a:t>
                      </a:r>
                      <a:r>
                        <a:rPr lang="es-CR" sz="800" baseline="0" dirty="0" smtClean="0">
                          <a:latin typeface="Arial" panose="020B0604020202020204" pitchFamily="34" charset="0"/>
                          <a:cs typeface="Arial" panose="020B0604020202020204" pitchFamily="34" charset="0"/>
                        </a:rPr>
                        <a:t> 10</a:t>
                      </a:r>
                      <a:r>
                        <a:rPr lang="es-CR" sz="800" kern="1200" dirty="0" smtClean="0">
                          <a:solidFill>
                            <a:schemeClr val="dk1"/>
                          </a:solidFill>
                          <a:latin typeface="Arial" panose="020B0604020202020204" pitchFamily="34" charset="0"/>
                          <a:ea typeface="+mn-ea"/>
                          <a:cs typeface="Arial" panose="020B0604020202020204" pitchFamily="34" charset="0"/>
                        </a:rPr>
                        <a:t>: Auditoría Coordinada sobre la Equidad de Género</a:t>
                      </a:r>
                      <a:r>
                        <a:rPr lang="es-CR" sz="800" kern="1200" baseline="0" dirty="0" smtClean="0">
                          <a:solidFill>
                            <a:schemeClr val="dk1"/>
                          </a:solidFill>
                          <a:latin typeface="Arial" panose="020B0604020202020204" pitchFamily="34" charset="0"/>
                          <a:ea typeface="+mn-ea"/>
                          <a:cs typeface="Arial" panose="020B0604020202020204" pitchFamily="34" charset="0"/>
                        </a:rPr>
                        <a:t> (Chile, Costa Rica y Puerto Rico)</a:t>
                      </a:r>
                      <a:r>
                        <a:rPr lang="es-CR" sz="800" kern="1200" dirty="0" smtClean="0">
                          <a:solidFill>
                            <a:schemeClr val="dk1"/>
                          </a:solidFill>
                          <a:latin typeface="Arial" panose="020B0604020202020204" pitchFamily="34" charset="0"/>
                          <a:ea typeface="+mn-ea"/>
                          <a:cs typeface="Arial" panose="020B0604020202020204" pitchFamily="34" charset="0"/>
                        </a:rPr>
                        <a:t>, 2015.</a:t>
                      </a:r>
                    </a:p>
                    <a:p>
                      <a:pPr algn="just"/>
                      <a:endParaRPr lang="es-CR" sz="800" kern="1200" dirty="0" smtClean="0">
                        <a:solidFill>
                          <a:schemeClr val="dk1"/>
                        </a:solidFill>
                        <a:latin typeface="Arial" panose="020B0604020202020204" pitchFamily="34" charset="0"/>
                        <a:ea typeface="+mn-ea"/>
                        <a:cs typeface="Arial" panose="020B0604020202020204" pitchFamily="34" charset="0"/>
                      </a:endParaRPr>
                    </a:p>
                    <a:p>
                      <a:pPr algn="just"/>
                      <a:endParaRPr lang="es-CR" sz="800" kern="1200" dirty="0" smtClean="0">
                        <a:solidFill>
                          <a:schemeClr val="dk1"/>
                        </a:solidFill>
                        <a:latin typeface="Arial" panose="020B0604020202020204" pitchFamily="34" charset="0"/>
                        <a:ea typeface="+mn-ea"/>
                        <a:cs typeface="Arial" panose="020B0604020202020204" pitchFamily="34" charset="0"/>
                      </a:endParaRPr>
                    </a:p>
                    <a:p>
                      <a:pPr algn="just"/>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1. Para el caso de Costa Rica se analizó el grado de cumplimiento de la Política de Nacional para la Igualdad y Equidad de Género (PIEG).</a:t>
                      </a:r>
                    </a:p>
                    <a:p>
                      <a:pPr marL="0" indent="0" algn="just">
                        <a:buNone/>
                      </a:pPr>
                      <a:r>
                        <a:rPr lang="es-CR" sz="800" kern="1200" baseline="0" dirty="0" smtClean="0">
                          <a:solidFill>
                            <a:schemeClr val="dk1"/>
                          </a:solidFill>
                          <a:latin typeface="Arial" panose="020B0604020202020204" pitchFamily="34" charset="0"/>
                          <a:ea typeface="+mn-ea"/>
                          <a:cs typeface="Arial" panose="020B0604020202020204" pitchFamily="34" charset="0"/>
                        </a:rPr>
                        <a:t>2. La ausencia de metas para valorar los objetivos estratégicos dificultaba establecer el grado de cumplimiento de la PIEG.</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Desmejoras en 20 de los indicadores empleados para  analizar la situación con respecto al año base 2010 en temas tales como: el trabajo remunerado de calidad y la generación de ingresos, la educación y salud de calidad a favor de la igualdad, el escaso fortalecimiento de la participación política de las mujeres para el logro de una democracia paritaria.</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Desmejoras en cuanto a la protección efectiva de los derechos de las mujeres frente a las diversas formas de violencia.</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5. Riesgo de que los derechos de la mujer no estuviesen avanzando hacia la igualdad y equidad de género, como se pretendió con la emisión de la PIEG.</a:t>
                      </a:r>
                    </a:p>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txBody>
                  <a:tcPr/>
                </a:tc>
              </a:tr>
              <a:tr h="2174447">
                <a:tc>
                  <a:txBody>
                    <a:bodyPr/>
                    <a:lstStyle/>
                    <a:p>
                      <a:endParaRPr lang="es-CR" sz="1000" b="1" dirty="0" smtClean="0">
                        <a:latin typeface="Arial" panose="020B0604020202020204" pitchFamily="34" charset="0"/>
                        <a:cs typeface="Arial" panose="020B0604020202020204" pitchFamily="34" charset="0"/>
                      </a:endParaRPr>
                    </a:p>
                    <a:p>
                      <a:r>
                        <a:rPr lang="es-CR" sz="1000" b="1" dirty="0" smtClean="0">
                          <a:latin typeface="Arial" panose="020B0604020202020204" pitchFamily="34" charset="0"/>
                          <a:cs typeface="Arial" panose="020B0604020202020204" pitchFamily="34" charset="0"/>
                        </a:rPr>
                        <a:t>Área de Fiscalización de Servicios Ambientales y Energía (AFSAE) </a:t>
                      </a:r>
                      <a:endParaRPr lang="es-CR" sz="1000" b="1" dirty="0">
                        <a:latin typeface="Arial" panose="020B0604020202020204" pitchFamily="34" charset="0"/>
                        <a:cs typeface="Arial" panose="020B0604020202020204" pitchFamily="34" charset="0"/>
                      </a:endParaRPr>
                    </a:p>
                  </a:txBody>
                  <a:tcPr/>
                </a:tc>
                <a:tc>
                  <a:txBody>
                    <a:bodyPr/>
                    <a:lstStyle/>
                    <a:p>
                      <a:pPr algn="just"/>
                      <a:endParaRPr lang="es-CR" sz="800" dirty="0" smtClean="0">
                        <a:latin typeface="Arial" panose="020B0604020202020204" pitchFamily="34" charset="0"/>
                        <a:cs typeface="Arial" panose="020B0604020202020204" pitchFamily="34" charset="0"/>
                      </a:endParaRPr>
                    </a:p>
                    <a:p>
                      <a:pPr marL="0" algn="just" defTabSz="457200" rtl="0" eaLnBrk="1" latinLnBrk="0" hangingPunct="1"/>
                      <a:endParaRPr lang="es-CR" sz="800" dirty="0" smtClean="0">
                        <a:latin typeface="Arial" panose="020B0604020202020204" pitchFamily="34" charset="0"/>
                        <a:cs typeface="Arial" panose="020B0604020202020204" pitchFamily="34" charset="0"/>
                      </a:endParaRPr>
                    </a:p>
                    <a:p>
                      <a:pPr marL="0" algn="just" defTabSz="457200" rtl="0" eaLnBrk="1" latinLnBrk="0" hangingPunct="1"/>
                      <a:r>
                        <a:rPr lang="es-CR" sz="800" dirty="0" smtClean="0">
                          <a:latin typeface="Arial" panose="020B0604020202020204" pitchFamily="34" charset="0"/>
                          <a:cs typeface="Arial" panose="020B0604020202020204" pitchFamily="34" charset="0"/>
                        </a:rPr>
                        <a:t>Caso </a:t>
                      </a:r>
                      <a:r>
                        <a:rPr lang="es-CR" sz="800" baseline="0" dirty="0" smtClean="0">
                          <a:latin typeface="Arial" panose="020B0604020202020204" pitchFamily="34" charset="0"/>
                          <a:cs typeface="Arial" panose="020B0604020202020204" pitchFamily="34" charset="0"/>
                        </a:rPr>
                        <a:t> 11</a:t>
                      </a:r>
                      <a:r>
                        <a:rPr lang="es-CR" sz="800" kern="1200" dirty="0" smtClean="0">
                          <a:solidFill>
                            <a:schemeClr val="dk1"/>
                          </a:solidFill>
                          <a:latin typeface="Arial" panose="020B0604020202020204" pitchFamily="34" charset="0"/>
                          <a:ea typeface="+mn-ea"/>
                          <a:cs typeface="Arial" panose="020B0604020202020204" pitchFamily="34" charset="0"/>
                        </a:rPr>
                        <a:t>: Auditoría de Carácter Especial  acerca de la razonabilidad de las acciones del SENARA para brindar soluciones de riego y drenaje a las regiones del país expuestas a eventos climáticos extremos, 2015.</a:t>
                      </a:r>
                      <a:endParaRPr lang="es-CR" sz="800" kern="1200" dirty="0">
                        <a:solidFill>
                          <a:schemeClr val="dk1"/>
                        </a:solidFill>
                        <a:latin typeface="Arial" panose="020B0604020202020204" pitchFamily="34" charset="0"/>
                        <a:ea typeface="+mn-ea"/>
                        <a:cs typeface="Arial" panose="020B0604020202020204" pitchFamily="34" charset="0"/>
                      </a:endParaRPr>
                    </a:p>
                  </a:txBody>
                  <a:tcPr/>
                </a:tc>
                <a:tc>
                  <a:txBody>
                    <a:bodyPr/>
                    <a:lstStyle/>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defTabSz="457200" rtl="0" eaLnBrk="1" latinLnBrk="0" hangingPunct="1">
                        <a:buNone/>
                      </a:pPr>
                      <a:endParaRPr lang="es-CR" sz="800" kern="1200" baseline="0" dirty="0" smtClean="0">
                        <a:solidFill>
                          <a:schemeClr val="dk1"/>
                        </a:solidFill>
                        <a:latin typeface="Arial" panose="020B0604020202020204" pitchFamily="34" charset="0"/>
                        <a:ea typeface="+mn-ea"/>
                        <a:cs typeface="Arial" panose="020B0604020202020204" pitchFamily="34" charset="0"/>
                      </a:endParaRP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1. La cobertura de proyectos de riego y drenaje es moderada en zonas geográficas donde el Instituto Meteorológico Nacional (IMN) determinó riesgos climáticos asociados al recurso hídrico. </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2. El 45% de las hectáreas agro-productivas con ese tipo de infraestructura están ubicadas en zonas con alto riesgo ante eventos climáticos extremos, un 47% se ubica en zonas con riesgo medio-alto y el restante 8% posee un riesgo bajo.</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3. Un 83% de las pérdidas del SAG se dieron por causa de esos fenómenos en zonas de alto y medio-alto riesgo de sequía e inundación. </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4. Se cuantificaron  pérdidas en ¢49.575,7 millones por lluvias intensas y ¢2.376,3 millones por sequías.</a:t>
                      </a:r>
                    </a:p>
                    <a:p>
                      <a:pPr marL="0" indent="0" algn="just" defTabSz="457200" rtl="0" eaLnBrk="1" latinLnBrk="0" hangingPunct="1">
                        <a:buNone/>
                      </a:pPr>
                      <a:r>
                        <a:rPr lang="es-CR" sz="800" kern="1200" baseline="0" dirty="0" smtClean="0">
                          <a:solidFill>
                            <a:schemeClr val="dk1"/>
                          </a:solidFill>
                          <a:latin typeface="Arial" panose="020B0604020202020204" pitchFamily="34" charset="0"/>
                          <a:ea typeface="+mn-ea"/>
                          <a:cs typeface="Arial" panose="020B0604020202020204" pitchFamily="34" charset="0"/>
                        </a:rPr>
                        <a:t>5. Se determinó una eficiencia del Distrito de Riego Arenal Tempisque (DRAT) en el aprovechamiento del agua de apenas un 46%.  El 28% discurrían al mar sin aprovecharse.</a:t>
                      </a:r>
                      <a:endParaRPr lang="es-CR" sz="800" kern="1200" baseline="0" dirty="0">
                        <a:solidFill>
                          <a:schemeClr val="dk1"/>
                        </a:solidFill>
                        <a:latin typeface="Arial" panose="020B0604020202020204" pitchFamily="34" charset="0"/>
                        <a:ea typeface="+mn-ea"/>
                        <a:cs typeface="Arial" panose="020B0604020202020204" pitchFamily="34" charset="0"/>
                      </a:endParaRPr>
                    </a:p>
                  </a:txBody>
                  <a:tcPr/>
                </a:tc>
              </a:tr>
            </a:tbl>
          </a:graphicData>
        </a:graphic>
      </p:graphicFrame>
      <p:pic>
        <p:nvPicPr>
          <p:cNvPr id="3" name="Imagen 2"/>
          <p:cNvPicPr>
            <a:picLocks noChangeAspect="1"/>
          </p:cNvPicPr>
          <p:nvPr/>
        </p:nvPicPr>
        <p:blipFill>
          <a:blip r:embed="rId2"/>
          <a:stretch>
            <a:fillRect/>
          </a:stretch>
        </p:blipFill>
        <p:spPr>
          <a:xfrm>
            <a:off x="3767257" y="5480648"/>
            <a:ext cx="1609483" cy="256054"/>
          </a:xfrm>
          <a:prstGeom prst="rect">
            <a:avLst/>
          </a:prstGeom>
        </p:spPr>
      </p:pic>
    </p:spTree>
    <p:extLst>
      <p:ext uri="{BB962C8B-B14F-4D97-AF65-F5344CB8AC3E}">
        <p14:creationId xmlns:p14="http://schemas.microsoft.com/office/powerpoint/2010/main" val="17396300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462467"/>
            <a:ext cx="8534400" cy="664584"/>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Retos desde la perspectiva del MIDEPLAN sobre el cumplimiento </a:t>
            </a:r>
            <a:br>
              <a:rPr lang="es-ES" sz="1600" b="1" dirty="0" smtClean="0">
                <a:effectLst>
                  <a:outerShdw blurRad="38100" dist="38100" dir="2700000" algn="tl">
                    <a:srgbClr val="C0C0C0"/>
                  </a:outerShdw>
                </a:effectLst>
                <a:latin typeface="Arial" charset="0"/>
                <a:ea typeface="ＭＳ Ｐゴシック" pitchFamily="34" charset="-128"/>
                <a:cs typeface="+mn-cs"/>
              </a:rPr>
            </a:br>
            <a:r>
              <a:rPr lang="es-ES" sz="1600" b="1" dirty="0" smtClean="0">
                <a:effectLst>
                  <a:outerShdw blurRad="38100" dist="38100" dir="2700000" algn="tl">
                    <a:srgbClr val="C0C0C0"/>
                  </a:outerShdw>
                </a:effectLst>
                <a:latin typeface="Arial" charset="0"/>
                <a:ea typeface="ＭＳ Ｐゴシック" pitchFamily="34" charset="-128"/>
                <a:cs typeface="+mn-cs"/>
              </a:rPr>
              <a:t>de los ODS para Costa Rica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pic>
        <p:nvPicPr>
          <p:cNvPr id="3" name="Imagen 2"/>
          <p:cNvPicPr>
            <a:picLocks noChangeAspect="1"/>
          </p:cNvPicPr>
          <p:nvPr/>
        </p:nvPicPr>
        <p:blipFill>
          <a:blip r:embed="rId2"/>
          <a:stretch>
            <a:fillRect/>
          </a:stretch>
        </p:blipFill>
        <p:spPr>
          <a:xfrm>
            <a:off x="3767257" y="5480648"/>
            <a:ext cx="1609483" cy="256054"/>
          </a:xfrm>
          <a:prstGeom prst="rect">
            <a:avLst/>
          </a:prstGeom>
        </p:spPr>
      </p:pic>
      <p:sp>
        <p:nvSpPr>
          <p:cNvPr id="4" name="Rectángulo 3"/>
          <p:cNvSpPr/>
          <p:nvPr/>
        </p:nvSpPr>
        <p:spPr>
          <a:xfrm>
            <a:off x="1041990" y="1209297"/>
            <a:ext cx="7368363" cy="3970318"/>
          </a:xfrm>
          <a:prstGeom prst="rect">
            <a:avLst/>
          </a:prstGeom>
        </p:spPr>
        <p:txBody>
          <a:bodyPr wrap="square">
            <a:spAutoFit/>
          </a:bodyPr>
          <a:lstStyle/>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Lograr que las instituciones cumplan el Pacto Nacional </a:t>
            </a:r>
            <a:r>
              <a:rPr lang="es-CR" dirty="0">
                <a:latin typeface="Arial" panose="020B0604020202020204" pitchFamily="34" charset="0"/>
                <a:cs typeface="Arial" panose="020B0604020202020204" pitchFamily="34" charset="0"/>
              </a:rPr>
              <a:t>para el cumplimiento de los ODS, con acciones coordinadas directamente por la Primera Vicepresidenta de la República de la Administración Solís-Rivera </a:t>
            </a:r>
            <a:r>
              <a:rPr lang="es-CR" dirty="0" smtClean="0">
                <a:latin typeface="Arial" panose="020B0604020202020204" pitchFamily="34" charset="0"/>
                <a:cs typeface="Arial" panose="020B0604020202020204" pitchFamily="34" charset="0"/>
              </a:rPr>
              <a:t>2014-2018.</a:t>
            </a:r>
          </a:p>
          <a:p>
            <a:pPr algn="just"/>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Reducir  </a:t>
            </a:r>
            <a:r>
              <a:rPr lang="es-CR" dirty="0">
                <a:latin typeface="Arial" panose="020B0604020202020204" pitchFamily="34" charset="0"/>
                <a:cs typeface="Arial" panose="020B0604020202020204" pitchFamily="34" charset="0"/>
              </a:rPr>
              <a:t>el porcentaje de hogares en situación de </a:t>
            </a:r>
            <a:r>
              <a:rPr lang="es-CR" dirty="0" smtClean="0">
                <a:latin typeface="Arial" panose="020B0604020202020204" pitchFamily="34" charset="0"/>
                <a:cs typeface="Arial" panose="020B0604020202020204" pitchFamily="34" charset="0"/>
              </a:rPr>
              <a:t>pobreza.</a:t>
            </a:r>
          </a:p>
          <a:p>
            <a:pPr algn="just"/>
            <a:endParaRPr lang="es-C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a:latin typeface="Arial" panose="020B0604020202020204" pitchFamily="34" charset="0"/>
                <a:cs typeface="Arial" panose="020B0604020202020204" pitchFamily="34" charset="0"/>
              </a:rPr>
              <a:t>R</a:t>
            </a:r>
            <a:r>
              <a:rPr lang="es-CR" dirty="0" smtClean="0">
                <a:latin typeface="Arial" panose="020B0604020202020204" pitchFamily="34" charset="0"/>
                <a:cs typeface="Arial" panose="020B0604020202020204" pitchFamily="34" charset="0"/>
              </a:rPr>
              <a:t>edoblar </a:t>
            </a:r>
            <a:r>
              <a:rPr lang="es-CR" dirty="0">
                <a:latin typeface="Arial" panose="020B0604020202020204" pitchFamily="34" charset="0"/>
                <a:cs typeface="Arial" panose="020B0604020202020204" pitchFamily="34" charset="0"/>
              </a:rPr>
              <a:t>esfuerzos para que todas las personas logren empleo pleno productivo y trabajo </a:t>
            </a:r>
            <a:r>
              <a:rPr lang="es-CR" dirty="0" smtClean="0">
                <a:latin typeface="Arial" panose="020B0604020202020204" pitchFamily="34" charset="0"/>
                <a:cs typeface="Arial" panose="020B0604020202020204" pitchFamily="34" charset="0"/>
              </a:rPr>
              <a:t>decente.</a:t>
            </a:r>
          </a:p>
          <a:p>
            <a:pPr algn="just"/>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Fortalecer </a:t>
            </a:r>
            <a:r>
              <a:rPr lang="es-CR" dirty="0">
                <a:latin typeface="Arial" panose="020B0604020202020204" pitchFamily="34" charset="0"/>
                <a:cs typeface="Arial" panose="020B0604020202020204" pitchFamily="34" charset="0"/>
              </a:rPr>
              <a:t>las acciones de prevención y diagnóstico temprano del </a:t>
            </a:r>
            <a:r>
              <a:rPr lang="es-CR" dirty="0" smtClean="0">
                <a:latin typeface="Arial" panose="020B0604020202020204" pitchFamily="34" charset="0"/>
                <a:cs typeface="Arial" panose="020B0604020202020204" pitchFamily="34" charset="0"/>
              </a:rPr>
              <a:t>VIH. </a:t>
            </a:r>
          </a:p>
          <a:p>
            <a:pPr algn="just"/>
            <a:endParaRPr lang="es-C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Elevar </a:t>
            </a:r>
            <a:r>
              <a:rPr lang="es-CR" dirty="0">
                <a:latin typeface="Arial" panose="020B0604020202020204" pitchFamily="34" charset="0"/>
                <a:cs typeface="Arial" panose="020B0604020202020204" pitchFamily="34" charset="0"/>
              </a:rPr>
              <a:t>la cobertura de la vacunación contra el sarampión</a:t>
            </a:r>
            <a:r>
              <a:rPr lang="es-CR" dirty="0" smtClean="0">
                <a:latin typeface="Arial" panose="020B0604020202020204" pitchFamily="34" charset="0"/>
                <a:cs typeface="Arial" panose="020B0604020202020204" pitchFamily="34" charset="0"/>
              </a:rPr>
              <a:t> .</a:t>
            </a:r>
            <a:endParaRPr lang="es-C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802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703014"/>
            <a:ext cx="8534400" cy="664584"/>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Retos desde la perspectiva del MIDEPLAN sobre el cumplimiento </a:t>
            </a:r>
            <a:br>
              <a:rPr lang="es-ES" sz="1600" b="1" dirty="0" smtClean="0">
                <a:effectLst>
                  <a:outerShdw blurRad="38100" dist="38100" dir="2700000" algn="tl">
                    <a:srgbClr val="C0C0C0"/>
                  </a:outerShdw>
                </a:effectLst>
                <a:latin typeface="Arial" charset="0"/>
                <a:ea typeface="ＭＳ Ｐゴシック" pitchFamily="34" charset="-128"/>
                <a:cs typeface="+mn-cs"/>
              </a:rPr>
            </a:br>
            <a:r>
              <a:rPr lang="es-ES" sz="1600" b="1" dirty="0" smtClean="0">
                <a:effectLst>
                  <a:outerShdw blurRad="38100" dist="38100" dir="2700000" algn="tl">
                    <a:srgbClr val="C0C0C0"/>
                  </a:outerShdw>
                </a:effectLst>
                <a:latin typeface="Arial" charset="0"/>
                <a:ea typeface="ＭＳ Ｐゴシック" pitchFamily="34" charset="-128"/>
                <a:cs typeface="+mn-cs"/>
              </a:rPr>
              <a:t>de los ODS para Costa Rica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pic>
        <p:nvPicPr>
          <p:cNvPr id="3" name="Imagen 2"/>
          <p:cNvPicPr>
            <a:picLocks noChangeAspect="1"/>
          </p:cNvPicPr>
          <p:nvPr/>
        </p:nvPicPr>
        <p:blipFill>
          <a:blip r:embed="rId2"/>
          <a:stretch>
            <a:fillRect/>
          </a:stretch>
        </p:blipFill>
        <p:spPr>
          <a:xfrm>
            <a:off x="3767257" y="5480648"/>
            <a:ext cx="1609483" cy="256054"/>
          </a:xfrm>
          <a:prstGeom prst="rect">
            <a:avLst/>
          </a:prstGeom>
        </p:spPr>
      </p:pic>
      <p:sp>
        <p:nvSpPr>
          <p:cNvPr id="4" name="Rectángulo 3"/>
          <p:cNvSpPr/>
          <p:nvPr/>
        </p:nvSpPr>
        <p:spPr>
          <a:xfrm>
            <a:off x="1041990" y="1932311"/>
            <a:ext cx="7368363" cy="2185214"/>
          </a:xfrm>
          <a:prstGeom prst="rect">
            <a:avLst/>
          </a:prstGeom>
        </p:spPr>
        <p:txBody>
          <a:bodyPr wrap="square">
            <a:spAutoFit/>
          </a:bodyPr>
          <a:lstStyle/>
          <a:p>
            <a:pPr algn="just"/>
            <a:endParaRPr lang="es-C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El </a:t>
            </a:r>
            <a:r>
              <a:rPr lang="es-CR" dirty="0">
                <a:latin typeface="Arial" panose="020B0604020202020204" pitchFamily="34" charset="0"/>
                <a:cs typeface="Arial" panose="020B0604020202020204" pitchFamily="34" charset="0"/>
              </a:rPr>
              <a:t>balance general </a:t>
            </a:r>
            <a:r>
              <a:rPr lang="es-CR" dirty="0" smtClean="0">
                <a:latin typeface="Arial" panose="020B0604020202020204" pitchFamily="34" charset="0"/>
                <a:cs typeface="Arial" panose="020B0604020202020204" pitchFamily="34" charset="0"/>
              </a:rPr>
              <a:t>sobre el cumplimiento de las metas de las instituciones del Estado muestra </a:t>
            </a:r>
            <a:r>
              <a:rPr lang="es-CR" dirty="0">
                <a:latin typeface="Arial" panose="020B0604020202020204" pitchFamily="34" charset="0"/>
                <a:cs typeface="Arial" panose="020B0604020202020204" pitchFamily="34" charset="0"/>
              </a:rPr>
              <a:t>que el objetivo de mayor porcentaje de progreso fue </a:t>
            </a:r>
            <a:r>
              <a:rPr lang="es-CR" dirty="0" smtClean="0">
                <a:latin typeface="Arial" panose="020B0604020202020204" pitchFamily="34" charset="0"/>
                <a:cs typeface="Arial" panose="020B0604020202020204" pitchFamily="34" charset="0"/>
              </a:rPr>
              <a:t>garantizar </a:t>
            </a:r>
            <a:r>
              <a:rPr lang="es-CR" dirty="0">
                <a:latin typeface="Arial" panose="020B0604020202020204" pitchFamily="34" charset="0"/>
                <a:cs typeface="Arial" panose="020B0604020202020204" pitchFamily="34" charset="0"/>
              </a:rPr>
              <a:t>la sostenibilidad del ambiente, con un 92</a:t>
            </a:r>
            <a:r>
              <a:rPr lang="es-CR" dirty="0" smtClean="0">
                <a:latin typeface="Arial" panose="020B0604020202020204" pitchFamily="34" charset="0"/>
                <a:cs typeface="Arial" panose="020B0604020202020204" pitchFamily="34" charset="0"/>
              </a:rPr>
              <a:t>%.</a:t>
            </a:r>
          </a:p>
          <a:p>
            <a:pPr algn="just"/>
            <a:endParaRPr lang="es-CR" sz="1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dirty="0" smtClean="0">
                <a:latin typeface="Arial" panose="020B0604020202020204" pitchFamily="34" charset="0"/>
                <a:cs typeface="Arial" panose="020B0604020202020204" pitchFamily="34" charset="0"/>
              </a:rPr>
              <a:t>Erradicar </a:t>
            </a:r>
            <a:r>
              <a:rPr lang="es-CR" dirty="0">
                <a:latin typeface="Arial" panose="020B0604020202020204" pitchFamily="34" charset="0"/>
                <a:cs typeface="Arial" panose="020B0604020202020204" pitchFamily="34" charset="0"/>
              </a:rPr>
              <a:t>la pobreza extrema y el hambre </a:t>
            </a:r>
            <a:r>
              <a:rPr lang="es-CR" dirty="0" smtClean="0">
                <a:latin typeface="Arial" panose="020B0604020202020204" pitchFamily="34" charset="0"/>
                <a:cs typeface="Arial" panose="020B0604020202020204" pitchFamily="34" charset="0"/>
              </a:rPr>
              <a:t>fueron las metas que obtuvieron el menor avance</a:t>
            </a:r>
            <a:r>
              <a:rPr lang="es-CR" dirty="0">
                <a:latin typeface="Arial" panose="020B0604020202020204" pitchFamily="34" charset="0"/>
                <a:cs typeface="Arial" panose="020B0604020202020204" pitchFamily="34" charset="0"/>
              </a:rPr>
              <a:t>, con tan solo un 17% de cumplimiento</a:t>
            </a:r>
            <a:r>
              <a:rPr lang="es-CR"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76930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703014"/>
            <a:ext cx="8534400" cy="664584"/>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Desafíos para el cumplimiento efectivo de los ODS en Costa Rica,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sp>
        <p:nvSpPr>
          <p:cNvPr id="4" name="Rectángulo 3"/>
          <p:cNvSpPr/>
          <p:nvPr/>
        </p:nvSpPr>
        <p:spPr>
          <a:xfrm>
            <a:off x="887817" y="1443213"/>
            <a:ext cx="7368363" cy="4108817"/>
          </a:xfrm>
          <a:prstGeom prst="rect">
            <a:avLst/>
          </a:prstGeom>
        </p:spPr>
        <p:txBody>
          <a:bodyPr wrap="square">
            <a:spAutoFit/>
          </a:bodyPr>
          <a:lstStyle/>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Armonización de esfuerzos entre las instituciones públicas y el sector privado,  para mitigar y prevenir los posibles  efectos del Cambio climático y su impacto sobre la seguridad alimentaria y nutricional del país.</a:t>
            </a:r>
          </a:p>
          <a:p>
            <a:pPr algn="just"/>
            <a:endParaRPr lang="es-CR" sz="9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Desarrollo de la infraestructura rural en los territorios con los menores índices de desarrollo social que fomente la competitividad de los mismos.</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Creciente desigualdad económica y social, Coeficiente Gini de 0,516 (más alto que el promedio para Latinoamérica).</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Grandes asimetrías  regionales </a:t>
            </a:r>
            <a:r>
              <a:rPr lang="es-CR" sz="1400" dirty="0">
                <a:latin typeface="Arial" panose="020B0604020202020204" pitchFamily="34" charset="0"/>
                <a:cs typeface="Arial" panose="020B0604020202020204" pitchFamily="34" charset="0"/>
              </a:rPr>
              <a:t>determinadas por relaciones de género, </a:t>
            </a:r>
            <a:r>
              <a:rPr lang="es-CR" sz="1400" dirty="0" smtClean="0">
                <a:latin typeface="Arial" panose="020B0604020202020204" pitchFamily="34" charset="0"/>
                <a:cs typeface="Arial" panose="020B0604020202020204" pitchFamily="34" charset="0"/>
              </a:rPr>
              <a:t>edad</a:t>
            </a:r>
            <a:r>
              <a:rPr lang="es-CR" sz="1400" dirty="0">
                <a:latin typeface="Arial" panose="020B0604020202020204" pitchFamily="34" charset="0"/>
                <a:cs typeface="Arial" panose="020B0604020202020204" pitchFamily="34" charset="0"/>
              </a:rPr>
              <a:t>, estatuto migratorio o condición de persona </a:t>
            </a:r>
            <a:r>
              <a:rPr lang="es-CR" sz="1400" dirty="0" smtClean="0">
                <a:latin typeface="Arial" panose="020B0604020202020204" pitchFamily="34" charset="0"/>
                <a:cs typeface="Arial" panose="020B0604020202020204" pitchFamily="34" charset="0"/>
              </a:rPr>
              <a:t>refugiada.</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Acceso oportuno a la salud, sanidad  y agua limpia en los territorios rurales.</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Educación de calidad.</a:t>
            </a:r>
          </a:p>
          <a:p>
            <a:pPr algn="just"/>
            <a:endParaRPr lang="es-CR" sz="1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Desarrollo de comunidades y ciudades sostenibles.</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Adecuado </a:t>
            </a:r>
            <a:r>
              <a:rPr lang="es-CR" sz="1400" dirty="0">
                <a:latin typeface="Arial" panose="020B0604020202020204" pitchFamily="34" charset="0"/>
                <a:cs typeface="Arial" panose="020B0604020202020204" pitchFamily="34" charset="0"/>
              </a:rPr>
              <a:t>m</a:t>
            </a:r>
            <a:r>
              <a:rPr lang="es-CR" sz="1400" dirty="0" smtClean="0">
                <a:latin typeface="Arial" panose="020B0604020202020204" pitchFamily="34" charset="0"/>
                <a:cs typeface="Arial" panose="020B0604020202020204" pitchFamily="34" charset="0"/>
              </a:rPr>
              <a:t>anejo y reciclaje de los desechos sólidos.</a:t>
            </a:r>
          </a:p>
        </p:txBody>
      </p:sp>
    </p:spTree>
    <p:extLst>
      <p:ext uri="{BB962C8B-B14F-4D97-AF65-F5344CB8AC3E}">
        <p14:creationId xmlns:p14="http://schemas.microsoft.com/office/powerpoint/2010/main" val="800539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703014"/>
            <a:ext cx="8534400" cy="664584"/>
          </a:xfrm>
        </p:spPr>
        <p:txBody>
          <a:bodyPr>
            <a:normAutofit/>
          </a:bodyPr>
          <a:lstStyle/>
          <a:p>
            <a:r>
              <a:rPr lang="es-ES" sz="1600" b="1" dirty="0" smtClean="0">
                <a:effectLst>
                  <a:outerShdw blurRad="38100" dist="38100" dir="2700000" algn="tl">
                    <a:srgbClr val="C0C0C0"/>
                  </a:outerShdw>
                </a:effectLst>
                <a:latin typeface="Arial" charset="0"/>
                <a:ea typeface="ＭＳ Ｐゴシック" pitchFamily="34" charset="-128"/>
                <a:cs typeface="+mn-cs"/>
              </a:rPr>
              <a:t>Desafíos para el cumplimiento efectivo de los ODS en Costa Rica, al 2016</a:t>
            </a:r>
            <a:endParaRPr lang="es-CR" sz="1600" b="1" dirty="0">
              <a:effectLst>
                <a:outerShdw blurRad="38100" dist="38100" dir="2700000" algn="tl">
                  <a:srgbClr val="C0C0C0"/>
                </a:outerShdw>
              </a:effectLst>
              <a:latin typeface="Arial" charset="0"/>
              <a:ea typeface="ＭＳ Ｐゴシック" pitchFamily="34" charset="-128"/>
              <a:cs typeface="+mn-cs"/>
            </a:endParaRPr>
          </a:p>
        </p:txBody>
      </p:sp>
      <p:sp>
        <p:nvSpPr>
          <p:cNvPr id="4" name="Rectángulo 3"/>
          <p:cNvSpPr/>
          <p:nvPr/>
        </p:nvSpPr>
        <p:spPr>
          <a:xfrm>
            <a:off x="887817" y="1443213"/>
            <a:ext cx="7368363" cy="2785378"/>
          </a:xfrm>
          <a:prstGeom prst="rect">
            <a:avLst/>
          </a:prstGeom>
        </p:spPr>
        <p:txBody>
          <a:bodyPr wrap="square">
            <a:spAutoFit/>
          </a:bodyPr>
          <a:lstStyle/>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Aprovechamiento sostenible de los recursos marinos del país, cuya extensión marina es 11 veces la continental.</a:t>
            </a:r>
          </a:p>
          <a:p>
            <a:pPr algn="just"/>
            <a:endParaRPr lang="es-CR" sz="9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Fomento de las industrias y tecnologías limpias.</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Trabajo decente y crecimiento económico sostenido.</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Continuar y mejorar la protección de los ecosistemas terrestres y áreas silvestres protegidas, así como su vigilancia oportuna.</a:t>
            </a:r>
          </a:p>
          <a:p>
            <a:pPr algn="just"/>
            <a:endParaRPr lang="es-CR" sz="10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Fortalecimiento institucional con roles claros y rectorías eficaces.</a:t>
            </a:r>
          </a:p>
          <a:p>
            <a:pPr algn="just"/>
            <a:endParaRPr lang="es-CR" sz="10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R" sz="1400" dirty="0" smtClean="0">
                <a:latin typeface="Arial" panose="020B0604020202020204" pitchFamily="34" charset="0"/>
                <a:cs typeface="Arial" panose="020B0604020202020204" pitchFamily="34" charset="0"/>
              </a:rPr>
              <a:t>Renovación oportuna del capital humano de las instituciones del SAG.</a:t>
            </a:r>
          </a:p>
        </p:txBody>
      </p:sp>
    </p:spTree>
    <p:extLst>
      <p:ext uri="{BB962C8B-B14F-4D97-AF65-F5344CB8AC3E}">
        <p14:creationId xmlns:p14="http://schemas.microsoft.com/office/powerpoint/2010/main" val="4231940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2286000" y="1217500"/>
            <a:ext cx="4514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marL="342900" indent="22225" algn="ctr">
              <a:lnSpc>
                <a:spcPct val="80000"/>
              </a:lnSpc>
              <a:spcBef>
                <a:spcPct val="20000"/>
              </a:spcBef>
              <a:defRPr/>
            </a:pPr>
            <a:r>
              <a:rPr lang="es-CR" sz="2000" dirty="0" smtClean="0">
                <a:effectLst>
                  <a:outerShdw blurRad="38100" dist="38100" dir="2700000" algn="tl">
                    <a:srgbClr val="C0C0C0"/>
                  </a:outerShdw>
                </a:effectLst>
              </a:rPr>
              <a:t>OBJETIVO GENERAL</a:t>
            </a:r>
            <a:endParaRPr lang="es-CR" sz="2000" dirty="0">
              <a:effectLst>
                <a:outerShdw blurRad="38100" dist="38100" dir="2700000" algn="tl">
                  <a:srgbClr val="C0C0C0"/>
                </a:outerShdw>
              </a:effectLst>
            </a:endParaRPr>
          </a:p>
        </p:txBody>
      </p:sp>
      <p:sp>
        <p:nvSpPr>
          <p:cNvPr id="8" name="7 Subtítulo"/>
          <p:cNvSpPr>
            <a:spLocks noGrp="1"/>
          </p:cNvSpPr>
          <p:nvPr>
            <p:ph type="subTitle" idx="1"/>
          </p:nvPr>
        </p:nvSpPr>
        <p:spPr>
          <a:xfrm>
            <a:off x="542925" y="2028362"/>
            <a:ext cx="8001000" cy="2898480"/>
          </a:xfrm>
        </p:spPr>
        <p:txBody>
          <a:bodyPr>
            <a:noAutofit/>
          </a:bodyPr>
          <a:lstStyle/>
          <a:p>
            <a:pPr marL="342900" algn="just">
              <a:lnSpc>
                <a:spcPct val="80000"/>
              </a:lnSpc>
              <a:defRPr/>
            </a:pPr>
            <a:r>
              <a:rPr lang="es-CR" sz="2400" dirty="0">
                <a:solidFill>
                  <a:schemeClr val="tx1"/>
                </a:solidFill>
                <a:latin typeface="Arial" pitchFamily="34" charset="0"/>
                <a:cs typeface="Arial" pitchFamily="34" charset="0"/>
              </a:rPr>
              <a:t>Explicar los principales desafíos que enfrenta Costa Rica, desde la perspectiva de la Contraloría General de la República (CGR), como garante del buen uso de los recursos de la Hacienda </a:t>
            </a:r>
            <a:r>
              <a:rPr lang="es-CR" sz="2400" dirty="0" smtClean="0">
                <a:solidFill>
                  <a:schemeClr val="tx1"/>
                </a:solidFill>
                <a:latin typeface="Arial" pitchFamily="34" charset="0"/>
                <a:cs typeface="Arial" pitchFamily="34" charset="0"/>
              </a:rPr>
              <a:t>Pública, </a:t>
            </a:r>
            <a:r>
              <a:rPr lang="es-CR" sz="2400" dirty="0">
                <a:solidFill>
                  <a:schemeClr val="tx1"/>
                </a:solidFill>
                <a:latin typeface="Arial" pitchFamily="34" charset="0"/>
                <a:cs typeface="Arial" pitchFamily="34" charset="0"/>
              </a:rPr>
              <a:t>en su papel de fiscalizador de los ámbitos </a:t>
            </a:r>
            <a:r>
              <a:rPr lang="es-CR" sz="2400" dirty="0" smtClean="0">
                <a:solidFill>
                  <a:schemeClr val="tx1"/>
                </a:solidFill>
                <a:latin typeface="Arial" pitchFamily="34" charset="0"/>
                <a:cs typeface="Arial" pitchFamily="34" charset="0"/>
              </a:rPr>
              <a:t>agroalimentario, educación, salud y ambiente, entre otros </a:t>
            </a:r>
            <a:r>
              <a:rPr lang="es-CR" sz="2400" dirty="0">
                <a:solidFill>
                  <a:schemeClr val="tx1"/>
                </a:solidFill>
                <a:latin typeface="Arial" pitchFamily="34" charset="0"/>
                <a:cs typeface="Arial" pitchFamily="34" charset="0"/>
              </a:rPr>
              <a:t>temas vinculados al cumplimiento de los Objetivos del Desarrollo Sostenible (ODS</a:t>
            </a:r>
            <a:r>
              <a:rPr lang="es-CR" sz="2400" dirty="0" smtClean="0">
                <a:solidFill>
                  <a:schemeClr val="tx1"/>
                </a:solidFill>
                <a:latin typeface="Arial" pitchFamily="34" charset="0"/>
                <a:cs typeface="Arial" pitchFamily="34" charset="0"/>
              </a:rPr>
              <a:t>)</a:t>
            </a:r>
            <a:r>
              <a:rPr lang="es-ES" sz="2400" dirty="0" smtClean="0">
                <a:solidFill>
                  <a:schemeClr val="tx1"/>
                </a:solidFill>
                <a:latin typeface="Arial" pitchFamily="34" charset="0"/>
                <a:cs typeface="Arial" pitchFamily="34" charset="0"/>
              </a:rPr>
              <a:t>.</a:t>
            </a:r>
            <a:endParaRPr lang="es-CR"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263129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Subtítulo"/>
          <p:cNvSpPr>
            <a:spLocks noGrp="1"/>
          </p:cNvSpPr>
          <p:nvPr>
            <p:ph type="subTitle" idx="1"/>
          </p:nvPr>
        </p:nvSpPr>
        <p:spPr>
          <a:xfrm>
            <a:off x="636327" y="2175228"/>
            <a:ext cx="8001000" cy="2194214"/>
          </a:xfrm>
        </p:spPr>
        <p:txBody>
          <a:bodyPr>
            <a:noAutofit/>
          </a:bodyPr>
          <a:lstStyle/>
          <a:p>
            <a:pPr lvl="1">
              <a:defRPr/>
            </a:pPr>
            <a:endParaRPr lang="es-ES" sz="1000" dirty="0" smtClean="0">
              <a:solidFill>
                <a:schemeClr val="tx1"/>
              </a:solidFill>
              <a:latin typeface="Arial" pitchFamily="34" charset="0"/>
              <a:cs typeface="Arial" pitchFamily="34" charset="0"/>
            </a:endParaRPr>
          </a:p>
          <a:p>
            <a:pPr lvl="1">
              <a:defRPr/>
            </a:pPr>
            <a:r>
              <a:rPr lang="es-ES" sz="3600" smtClean="0">
                <a:solidFill>
                  <a:schemeClr val="tx1"/>
                </a:solidFill>
                <a:latin typeface="Arial" pitchFamily="34" charset="0"/>
                <a:cs typeface="Arial" pitchFamily="34" charset="0"/>
              </a:rPr>
              <a:t>Muchas gracias </a:t>
            </a:r>
            <a:endParaRPr lang="es-CR" sz="3600" dirty="0">
              <a:solidFill>
                <a:schemeClr val="tx1"/>
              </a:solidFill>
              <a:latin typeface="Arial" pitchFamily="34" charset="0"/>
              <a:cs typeface="Arial" pitchFamily="34" charset="0"/>
            </a:endParaRPr>
          </a:p>
          <a:p>
            <a:pPr>
              <a:defRPr/>
            </a:pPr>
            <a:endParaRPr lang="es-CR" sz="2000" dirty="0">
              <a:solidFill>
                <a:schemeClr val="tx1"/>
              </a:solidFill>
              <a:latin typeface="Arial" pitchFamily="34" charset="0"/>
              <a:cs typeface="Arial" pitchFamily="34" charset="0"/>
            </a:endParaRPr>
          </a:p>
          <a:p>
            <a:pPr marL="342900">
              <a:lnSpc>
                <a:spcPct val="80000"/>
              </a:lnSpc>
              <a:defRPr/>
            </a:pPr>
            <a:endParaRPr lang="es-CR"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33470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2286000" y="1217500"/>
            <a:ext cx="45148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marL="342900" indent="22225" algn="ctr">
              <a:lnSpc>
                <a:spcPct val="80000"/>
              </a:lnSpc>
              <a:spcBef>
                <a:spcPct val="20000"/>
              </a:spcBef>
              <a:defRPr/>
            </a:pPr>
            <a:r>
              <a:rPr lang="es-CR" sz="2000" dirty="0" smtClean="0">
                <a:effectLst>
                  <a:outerShdw blurRad="38100" dist="38100" dir="2700000" algn="tl">
                    <a:srgbClr val="C0C0C0"/>
                  </a:outerShdw>
                </a:effectLst>
              </a:rPr>
              <a:t>COSTA  RICA Y SUS RECURSOS</a:t>
            </a:r>
            <a:endParaRPr lang="es-CR" sz="2000" dirty="0">
              <a:effectLst>
                <a:outerShdw blurRad="38100" dist="38100" dir="2700000" algn="tl">
                  <a:srgbClr val="C0C0C0"/>
                </a:outerShdw>
              </a:effectLst>
            </a:endParaRPr>
          </a:p>
        </p:txBody>
      </p:sp>
      <p:pic>
        <p:nvPicPr>
          <p:cNvPr id="3" name="Imagen 2"/>
          <p:cNvPicPr>
            <a:picLocks noChangeAspect="1"/>
          </p:cNvPicPr>
          <p:nvPr/>
        </p:nvPicPr>
        <p:blipFill>
          <a:blip r:embed="rId2"/>
          <a:stretch>
            <a:fillRect/>
          </a:stretch>
        </p:blipFill>
        <p:spPr>
          <a:xfrm>
            <a:off x="2975211" y="1815152"/>
            <a:ext cx="3616658" cy="3671247"/>
          </a:xfrm>
          <a:prstGeom prst="rect">
            <a:avLst/>
          </a:prstGeom>
        </p:spPr>
      </p:pic>
    </p:spTree>
    <p:extLst>
      <p:ext uri="{BB962C8B-B14F-4D97-AF65-F5344CB8AC3E}">
        <p14:creationId xmlns:p14="http://schemas.microsoft.com/office/powerpoint/2010/main" val="1903634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1181100" y="117722"/>
            <a:ext cx="6934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marL="342900" indent="22225" algn="ctr">
              <a:lnSpc>
                <a:spcPct val="80000"/>
              </a:lnSpc>
              <a:spcBef>
                <a:spcPct val="20000"/>
              </a:spcBef>
              <a:defRPr/>
            </a:pPr>
            <a:r>
              <a:rPr lang="es-CR" sz="2000" dirty="0" smtClean="0">
                <a:effectLst>
                  <a:outerShdw blurRad="38100" dist="38100" dir="2700000" algn="tl">
                    <a:srgbClr val="C0C0C0"/>
                  </a:outerShdw>
                </a:effectLst>
              </a:rPr>
              <a:t>IMPORTANCIA DEL TEMA  AGROALIMENTARIO  Y NUTRICIONAL EN COSTA RICA</a:t>
            </a:r>
            <a:endParaRPr lang="es-ES" altLang="es-CR" sz="2000" dirty="0">
              <a:solidFill>
                <a:schemeClr val="bg1"/>
              </a:solidFill>
            </a:endParaRPr>
          </a:p>
        </p:txBody>
      </p:sp>
      <p:sp>
        <p:nvSpPr>
          <p:cNvPr id="11" name="Rectángulo 10"/>
          <p:cNvSpPr/>
          <p:nvPr/>
        </p:nvSpPr>
        <p:spPr>
          <a:xfrm>
            <a:off x="1302326" y="702497"/>
            <a:ext cx="6414655" cy="715773"/>
          </a:xfrm>
          <a:prstGeom prst="rect">
            <a:avLst/>
          </a:prstGeom>
        </p:spPr>
        <p:txBody>
          <a:bodyPr wrap="square">
            <a:spAutoFit/>
          </a:bodyPr>
          <a:lstStyle/>
          <a:p>
            <a:pPr algn="ctr">
              <a:lnSpc>
                <a:spcPct val="115000"/>
              </a:lnSpc>
              <a:spcAft>
                <a:spcPts val="0"/>
              </a:spcAft>
            </a:pPr>
            <a:r>
              <a:rPr lang="es-CR" sz="1200" b="1" dirty="0">
                <a:latin typeface="Arial" panose="020B0604020202020204" pitchFamily="34" charset="0"/>
                <a:ea typeface="Calibri" panose="020F0502020204030204" pitchFamily="34" charset="0"/>
                <a:cs typeface="Times New Roman" panose="02020603050405020304" pitchFamily="18" charset="0"/>
              </a:rPr>
              <a:t>Cuadro N° 1</a:t>
            </a:r>
            <a:endParaRPr lang="es-CR"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es-CR" sz="1200" b="1" dirty="0">
                <a:latin typeface="Arial" panose="020B0604020202020204" pitchFamily="34" charset="0"/>
                <a:ea typeface="Calibri" panose="020F0502020204030204" pitchFamily="34" charset="0"/>
                <a:cs typeface="Times New Roman" panose="02020603050405020304" pitchFamily="18" charset="0"/>
              </a:rPr>
              <a:t>Datos Generales en relación al cumplimiento de los Objetivos del Desarrollo Sostenible (ODS) y los Objetivos del Milenio (ODM) para Costa Rica al 2016</a:t>
            </a:r>
            <a:endParaRPr lang="es-CR"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2" name="Tabla 11"/>
          <p:cNvGraphicFramePr>
            <a:graphicFrameLocks noGrp="1"/>
          </p:cNvGraphicFramePr>
          <p:nvPr>
            <p:extLst>
              <p:ext uri="{D42A27DB-BD31-4B8C-83A1-F6EECF244321}">
                <p14:modId xmlns:p14="http://schemas.microsoft.com/office/powerpoint/2010/main" val="430048794"/>
              </p:ext>
            </p:extLst>
          </p:nvPr>
        </p:nvGraphicFramePr>
        <p:xfrm>
          <a:off x="775855" y="1418274"/>
          <a:ext cx="7339445" cy="4696279"/>
        </p:xfrm>
        <a:graphic>
          <a:graphicData uri="http://schemas.openxmlformats.org/drawingml/2006/table">
            <a:tbl>
              <a:tblPr firstRow="1" firstCol="1" bandRow="1">
                <a:tableStyleId>{5C22544A-7EE6-4342-B048-85BDC9FD1C3A}</a:tableStyleId>
              </a:tblPr>
              <a:tblGrid>
                <a:gridCol w="2442379"/>
                <a:gridCol w="2558879"/>
                <a:gridCol w="2338187"/>
              </a:tblGrid>
              <a:tr h="181313">
                <a:tc>
                  <a:txBody>
                    <a:bodyPr/>
                    <a:lstStyle/>
                    <a:p>
                      <a:pPr marL="457200" algn="ctr">
                        <a:lnSpc>
                          <a:spcPct val="115000"/>
                        </a:lnSpc>
                        <a:spcAft>
                          <a:spcPts val="600"/>
                        </a:spcAft>
                      </a:pPr>
                      <a:r>
                        <a:rPr lang="es-CR" sz="800" dirty="0">
                          <a:effectLst/>
                          <a:latin typeface="Arial" panose="020B0604020202020204" pitchFamily="34" charset="0"/>
                          <a:cs typeface="Arial" panose="020B0604020202020204" pitchFamily="34" charset="0"/>
                        </a:rPr>
                        <a:t>Detalle</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ctr">
                        <a:lnSpc>
                          <a:spcPct val="115000"/>
                        </a:lnSpc>
                        <a:spcAft>
                          <a:spcPts val="600"/>
                        </a:spcAft>
                      </a:pPr>
                      <a:r>
                        <a:rPr lang="es-CR" sz="800">
                          <a:effectLst/>
                          <a:latin typeface="Arial" panose="020B0604020202020204" pitchFamily="34" charset="0"/>
                          <a:cs typeface="Arial" panose="020B0604020202020204" pitchFamily="34" charset="0"/>
                        </a:rPr>
                        <a:t>Porcentajes</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ctr">
                        <a:lnSpc>
                          <a:spcPct val="115000"/>
                        </a:lnSpc>
                        <a:spcAft>
                          <a:spcPts val="600"/>
                        </a:spcAft>
                      </a:pPr>
                      <a:r>
                        <a:rPr lang="es-CR" sz="800">
                          <a:effectLst/>
                          <a:latin typeface="Arial" panose="020B0604020202020204" pitchFamily="34" charset="0"/>
                          <a:cs typeface="Arial" panose="020B0604020202020204" pitchFamily="34" charset="0"/>
                        </a:rPr>
                        <a:t>Observaciones</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554635">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PIB US$ a precios de mercado</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30.048.725,7 millones (2016)</a:t>
                      </a:r>
                      <a:endParaRPr lang="es-CR" sz="800" dirty="0">
                        <a:effectLst/>
                        <a:latin typeface="Arial" panose="020B0604020202020204" pitchFamily="34" charset="0"/>
                        <a:cs typeface="Arial" panose="020B0604020202020204" pitchFamily="34" charset="0"/>
                      </a:endParaRPr>
                    </a:p>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32.506.356,1 millones (2017)</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endParaRPr lang="es-CR" sz="700" dirty="0" smtClean="0">
                        <a:effectLst/>
                        <a:latin typeface="Arial" panose="020B0604020202020204" pitchFamily="34" charset="0"/>
                        <a:cs typeface="Arial" panose="020B0604020202020204" pitchFamily="34" charset="0"/>
                      </a:endParaRPr>
                    </a:p>
                    <a:p>
                      <a:pPr marL="457200" algn="just">
                        <a:lnSpc>
                          <a:spcPct val="115000"/>
                        </a:lnSpc>
                        <a:spcAft>
                          <a:spcPts val="600"/>
                        </a:spcAft>
                      </a:pPr>
                      <a:r>
                        <a:rPr lang="es-CR" sz="700" dirty="0" smtClean="0">
                          <a:effectLst/>
                          <a:latin typeface="Arial" panose="020B0604020202020204" pitchFamily="34" charset="0"/>
                          <a:cs typeface="Arial" panose="020B0604020202020204" pitchFamily="34" charset="0"/>
                        </a:rPr>
                        <a:t>Proyección </a:t>
                      </a:r>
                      <a:r>
                        <a:rPr lang="es-CR" sz="700" dirty="0">
                          <a:effectLst/>
                          <a:latin typeface="Arial" panose="020B0604020202020204" pitchFamily="34" charset="0"/>
                          <a:cs typeface="Arial" panose="020B0604020202020204" pitchFamily="34" charset="0"/>
                        </a:rPr>
                        <a:t>del BCCR al 2017.</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PIB per Cápita US$ a precios actuales</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10.035 (2014).</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 </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35757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Agricultura, Valor agregado como Porcentaje del PIB</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5,61% (2013)</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 </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Población</a:t>
                      </a:r>
                      <a:endParaRPr lang="es-CR" sz="7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4,89 millones</a:t>
                      </a:r>
                      <a:endParaRPr lang="es-CR" sz="7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Al 30/06/2016 según INEC</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Pobreza total</a:t>
                      </a:r>
                      <a:endParaRPr lang="es-CR" sz="7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20,5% </a:t>
                      </a:r>
                      <a:endParaRPr lang="es-CR" sz="7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Al 30/06/2016 según INEC</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Pobreza extrema</a:t>
                      </a:r>
                      <a:endParaRPr lang="es-CR" sz="7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6,3%</a:t>
                      </a:r>
                      <a:endParaRPr lang="es-CR" sz="7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Al 30/06/2016 según INEC</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72179">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Tasa de Desempleo Abierto</a:t>
                      </a:r>
                      <a:endParaRPr lang="es-CR" sz="7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9.70%</a:t>
                      </a:r>
                      <a:endParaRPr lang="es-CR" sz="7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Al III Trimestre de 2016</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Esperanza de vida al nacer</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80 años</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 </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Subalimentación</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8.2%</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350.000 personas, al 2013</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554635">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Educación: Tasa neta de </a:t>
                      </a:r>
                      <a:r>
                        <a:rPr lang="es-CR" sz="700" dirty="0" smtClean="0">
                          <a:effectLst/>
                          <a:latin typeface="Arial" panose="020B0604020202020204" pitchFamily="34" charset="0"/>
                          <a:cs typeface="Arial" panose="020B0604020202020204" pitchFamily="34" charset="0"/>
                        </a:rPr>
                        <a:t>escolaridad</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Bajó de 96,5% en 2000 a 92,8% en 2015. </a:t>
                      </a:r>
                      <a:endParaRPr lang="es-CR" sz="800" dirty="0">
                        <a:effectLst/>
                        <a:latin typeface="Arial" panose="020B0604020202020204" pitchFamily="34" charset="0"/>
                        <a:cs typeface="Arial" panose="020B0604020202020204" pitchFamily="34" charset="0"/>
                      </a:endParaRPr>
                    </a:p>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Alfabetización jóvenes 99%.</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Niños 6 a 11 años. No cumple ODM 2015. De 15 a 24 años si cumple los ODM</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Acceso suministro agua potable</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99,6% urbana; 91,9% rural. 2015</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Estadísticas </a:t>
                      </a:r>
                      <a:r>
                        <a:rPr lang="es-CR" sz="700" dirty="0" err="1">
                          <a:effectLst/>
                          <a:latin typeface="Arial" panose="020B0604020202020204" pitchFamily="34" charset="0"/>
                          <a:cs typeface="Arial" panose="020B0604020202020204" pitchFamily="34" charset="0"/>
                        </a:rPr>
                        <a:t>Seg</a:t>
                      </a:r>
                      <a:r>
                        <a:rPr lang="es-CR" sz="700" dirty="0">
                          <a:effectLst/>
                          <a:latin typeface="Arial" panose="020B0604020202020204" pitchFamily="34" charset="0"/>
                          <a:cs typeface="Arial" panose="020B0604020202020204" pitchFamily="34" charset="0"/>
                        </a:rPr>
                        <a:t>. Alim. FAO.</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Coeficiente de Gini</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a:effectLst/>
                          <a:latin typeface="Arial" panose="020B0604020202020204" pitchFamily="34" charset="0"/>
                          <a:cs typeface="Arial" panose="020B0604020202020204" pitchFamily="34" charset="0"/>
                        </a:rPr>
                        <a:t>0,516 al 2015</a:t>
                      </a:r>
                      <a:endParaRPr lang="es-CR" sz="80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c>
                  <a:txBody>
                    <a:bodyPr/>
                    <a:lstStyle/>
                    <a:p>
                      <a:pPr marL="457200" algn="just">
                        <a:lnSpc>
                          <a:spcPct val="115000"/>
                        </a:lnSpc>
                        <a:spcAft>
                          <a:spcPts val="600"/>
                        </a:spcAft>
                      </a:pPr>
                      <a:r>
                        <a:rPr lang="es-CR" sz="700" dirty="0">
                          <a:effectLst/>
                          <a:latin typeface="Arial" panose="020B0604020202020204" pitchFamily="34" charset="0"/>
                          <a:cs typeface="Arial" panose="020B0604020202020204" pitchFamily="34" charset="0"/>
                        </a:rPr>
                        <a:t>Promedio </a:t>
                      </a:r>
                      <a:r>
                        <a:rPr lang="es-CR" sz="700" dirty="0" err="1">
                          <a:effectLst/>
                          <a:latin typeface="Arial" panose="020B0604020202020204" pitchFamily="34" charset="0"/>
                          <a:cs typeface="Arial" panose="020B0604020202020204" pitchFamily="34" charset="0"/>
                        </a:rPr>
                        <a:t>Latinoam</a:t>
                      </a:r>
                      <a:r>
                        <a:rPr lang="es-CR" sz="700" dirty="0">
                          <a:effectLst/>
                          <a:latin typeface="Arial" panose="020B0604020202020204" pitchFamily="34" charset="0"/>
                          <a:cs typeface="Arial" panose="020B0604020202020204" pitchFamily="34" charset="0"/>
                        </a:rPr>
                        <a:t>. (0,491)</a:t>
                      </a:r>
                      <a:endParaRPr lang="es-CR" sz="800" dirty="0">
                        <a:effectLst/>
                        <a:latin typeface="Arial" panose="020B0604020202020204" pitchFamily="34" charset="0"/>
                        <a:ea typeface="Calibri" panose="020F0502020204030204" pitchFamily="34" charset="0"/>
                        <a:cs typeface="Arial" panose="020B0604020202020204" pitchFamily="34" charset="0"/>
                      </a:endParaRPr>
                    </a:p>
                  </a:txBody>
                  <a:tcPr marL="52915" marR="52915" marT="0" marB="0"/>
                </a:tc>
              </a:tr>
              <a:tr h="236011">
                <a:tc>
                  <a:txBody>
                    <a:bodyPr/>
                    <a:lstStyle/>
                    <a:p>
                      <a:pPr marL="457200" algn="just">
                        <a:lnSpc>
                          <a:spcPct val="115000"/>
                        </a:lnSpc>
                        <a:spcAft>
                          <a:spcPts val="600"/>
                        </a:spcAft>
                      </a:pPr>
                      <a:r>
                        <a:rPr lang="es-CR" sz="700">
                          <a:effectLst/>
                        </a:rPr>
                        <a:t>Tipo de cambio</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a:effectLst/>
                        </a:rPr>
                        <a:t>1 US$ = ₵557,88</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a:effectLst/>
                        </a:rPr>
                        <a:t>Tendencia: devaluación</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r>
              <a:tr h="415836">
                <a:tc>
                  <a:txBody>
                    <a:bodyPr/>
                    <a:lstStyle/>
                    <a:p>
                      <a:pPr marL="457200" algn="just">
                        <a:lnSpc>
                          <a:spcPct val="115000"/>
                        </a:lnSpc>
                        <a:spcAft>
                          <a:spcPts val="600"/>
                        </a:spcAft>
                      </a:pPr>
                      <a:r>
                        <a:rPr lang="es-CR" sz="700">
                          <a:effectLst/>
                        </a:rPr>
                        <a:t>Obesidad en población mayor a 18 años (2014)</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a:effectLst/>
                        </a:rPr>
                        <a:t>29,5% hombres</a:t>
                      </a:r>
                      <a:endParaRPr lang="es-CR" sz="800">
                        <a:effectLst/>
                      </a:endParaRPr>
                    </a:p>
                    <a:p>
                      <a:pPr marL="457200" algn="just">
                        <a:lnSpc>
                          <a:spcPct val="115000"/>
                        </a:lnSpc>
                        <a:spcAft>
                          <a:spcPts val="600"/>
                        </a:spcAft>
                      </a:pPr>
                      <a:r>
                        <a:rPr lang="es-CR" sz="700">
                          <a:effectLst/>
                        </a:rPr>
                        <a:t>19,2% mujeres</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a:effectLst/>
                        </a:rPr>
                        <a:t>Estadísticas Seg. Alimentaria de FAO para CR.</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r>
              <a:tr h="236011">
                <a:tc>
                  <a:txBody>
                    <a:bodyPr/>
                    <a:lstStyle/>
                    <a:p>
                      <a:pPr marL="457200" algn="just">
                        <a:lnSpc>
                          <a:spcPct val="115000"/>
                        </a:lnSpc>
                        <a:spcAft>
                          <a:spcPts val="600"/>
                        </a:spcAft>
                      </a:pPr>
                      <a:r>
                        <a:rPr lang="es-CR" sz="700" dirty="0">
                          <a:effectLst/>
                        </a:rPr>
                        <a:t>Frecuencia desastres naturales</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a:effectLst/>
                        </a:rPr>
                        <a:t>Cada 3 años</a:t>
                      </a:r>
                      <a:endParaRPr lang="es-CR" sz="80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c>
                  <a:txBody>
                    <a:bodyPr/>
                    <a:lstStyle/>
                    <a:p>
                      <a:pPr marL="457200" algn="just">
                        <a:lnSpc>
                          <a:spcPct val="115000"/>
                        </a:lnSpc>
                        <a:spcAft>
                          <a:spcPts val="600"/>
                        </a:spcAft>
                      </a:pPr>
                      <a:r>
                        <a:rPr lang="es-CR" sz="700" dirty="0">
                          <a:effectLst/>
                        </a:rPr>
                        <a:t>Último evento: Otto, nov. 2016.</a:t>
                      </a:r>
                      <a:endParaRPr lang="es-C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915" marR="52915" marT="0" marB="0"/>
                </a:tc>
              </a:tr>
            </a:tbl>
          </a:graphicData>
        </a:graphic>
      </p:graphicFrame>
      <p:sp>
        <p:nvSpPr>
          <p:cNvPr id="13" name="Rectangle 4"/>
          <p:cNvSpPr>
            <a:spLocks noChangeArrowheads="1"/>
          </p:cNvSpPr>
          <p:nvPr/>
        </p:nvSpPr>
        <p:spPr bwMode="auto">
          <a:xfrm>
            <a:off x="2379663" y="1481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R" altLang="es-CR" sz="1800" b="0" i="0" u="none" strike="noStrike" cap="none" normalizeH="0" baseline="0" smtClean="0">
                <a:ln>
                  <a:noFill/>
                </a:ln>
                <a:solidFill>
                  <a:schemeClr val="tx1"/>
                </a:solidFill>
                <a:effectLst/>
                <a:latin typeface="Arial" panose="020B0604020202020204" pitchFamily="34" charset="0"/>
              </a:rPr>
              <a:t/>
            </a:r>
            <a:br>
              <a:rPr kumimoji="0" lang="es-CR" altLang="es-CR" sz="1800" b="0" i="0" u="none" strike="noStrike" cap="none" normalizeH="0" baseline="0" smtClean="0">
                <a:ln>
                  <a:noFill/>
                </a:ln>
                <a:solidFill>
                  <a:schemeClr val="tx1"/>
                </a:solidFill>
                <a:effectLst/>
                <a:latin typeface="Arial" panose="020B0604020202020204" pitchFamily="34" charset="0"/>
              </a:rPr>
            </a:br>
            <a:endParaRPr kumimoji="0" lang="es-CR" altLang="es-CR" sz="1800" b="0" i="0" u="none" strike="noStrike" cap="none" normalizeH="0" baseline="0" smtClean="0">
              <a:ln>
                <a:noFill/>
              </a:ln>
              <a:solidFill>
                <a:schemeClr val="tx1"/>
              </a:solidFill>
              <a:effectLst/>
              <a:latin typeface="Arial" panose="020B0604020202020204" pitchFamily="34" charset="0"/>
            </a:endParaRPr>
          </a:p>
        </p:txBody>
      </p:sp>
      <p:sp>
        <p:nvSpPr>
          <p:cNvPr id="16" name="Rectángulo 15"/>
          <p:cNvSpPr/>
          <p:nvPr/>
        </p:nvSpPr>
        <p:spPr>
          <a:xfrm>
            <a:off x="775855" y="6114553"/>
            <a:ext cx="7592290" cy="215444"/>
          </a:xfrm>
          <a:prstGeom prst="rect">
            <a:avLst/>
          </a:prstGeom>
        </p:spPr>
        <p:txBody>
          <a:bodyPr wrap="square">
            <a:spAutoFit/>
          </a:bodyPr>
          <a:lstStyle/>
          <a:p>
            <a:pPr algn="ctr"/>
            <a:r>
              <a:rPr lang="es-CR" sz="800" dirty="0">
                <a:latin typeface="Arial" panose="020B0604020202020204" pitchFamily="34" charset="0"/>
                <a:cs typeface="Arial" panose="020B0604020202020204" pitchFamily="34" charset="0"/>
              </a:rPr>
              <a:t>Fuentes: BCCR, INEC, CGR, MINSALUD, MAG, MED, FAO e instituciones autónomas del Estado Costarricense al 2016</a:t>
            </a:r>
          </a:p>
        </p:txBody>
      </p:sp>
    </p:spTree>
    <p:extLst>
      <p:ext uri="{BB962C8B-B14F-4D97-AF65-F5344CB8AC3E}">
        <p14:creationId xmlns:p14="http://schemas.microsoft.com/office/powerpoint/2010/main" val="2207297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1076325" y="164769"/>
            <a:ext cx="6934200" cy="68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marL="342900" indent="22225" algn="ctr">
              <a:lnSpc>
                <a:spcPct val="80000"/>
              </a:lnSpc>
              <a:spcBef>
                <a:spcPct val="20000"/>
              </a:spcBef>
              <a:defRPr/>
            </a:pPr>
            <a:r>
              <a:rPr lang="es-CR" sz="1800" dirty="0" smtClean="0">
                <a:effectLst>
                  <a:outerShdw blurRad="38100" dist="38100" dir="2700000" algn="tl">
                    <a:srgbClr val="C0C0C0"/>
                  </a:outerShdw>
                </a:effectLst>
              </a:rPr>
              <a:t>PRINCIPALES CAMBIOS EN POLITICAS ALIMENTARIAS EN COSTA RICA  AL I SEMESTRE DE 2016 </a:t>
            </a:r>
          </a:p>
          <a:p>
            <a:pPr marL="342900" indent="22225" algn="ctr">
              <a:lnSpc>
                <a:spcPct val="80000"/>
              </a:lnSpc>
              <a:spcBef>
                <a:spcPct val="20000"/>
              </a:spcBef>
              <a:defRPr/>
            </a:pPr>
            <a:r>
              <a:rPr lang="es-CR" sz="1000" dirty="0" smtClean="0">
                <a:effectLst>
                  <a:outerShdw blurRad="38100" dist="38100" dir="2700000" algn="tl">
                    <a:srgbClr val="C0C0C0"/>
                  </a:outerShdw>
                </a:effectLst>
              </a:rPr>
              <a:t>SEGÚN CELAC Y OTRAS FUENTES</a:t>
            </a:r>
            <a:endParaRPr lang="es-ES" altLang="es-CR" sz="1000" dirty="0">
              <a:solidFill>
                <a:schemeClr val="bg1"/>
              </a:solidFill>
            </a:endParaRPr>
          </a:p>
        </p:txBody>
      </p:sp>
      <p:sp>
        <p:nvSpPr>
          <p:cNvPr id="8" name="7 Subtítulo"/>
          <p:cNvSpPr>
            <a:spLocks noGrp="1"/>
          </p:cNvSpPr>
          <p:nvPr>
            <p:ph type="subTitle" idx="1"/>
          </p:nvPr>
        </p:nvSpPr>
        <p:spPr>
          <a:xfrm>
            <a:off x="647700" y="1149928"/>
            <a:ext cx="8001000" cy="4682836"/>
          </a:xfrm>
        </p:spPr>
        <p:txBody>
          <a:bodyPr>
            <a:noAutofit/>
          </a:bodyPr>
          <a:lstStyle/>
          <a:p>
            <a:pPr lvl="0" algn="just"/>
            <a:endParaRPr lang="es-CR" sz="1600" dirty="0" smtClean="0">
              <a:solidFill>
                <a:schemeClr val="tx1"/>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a:t>
            </a:r>
            <a:r>
              <a:rPr lang="es-CR" sz="1600" dirty="0" smtClean="0">
                <a:solidFill>
                  <a:schemeClr val="tx1"/>
                </a:solidFill>
                <a:latin typeface="Arial" panose="020B0604020202020204" pitchFamily="34" charset="0"/>
                <a:cs typeface="Arial" panose="020B0604020202020204" pitchFamily="34" charset="0"/>
              </a:rPr>
              <a:t>23/08/2016 </a:t>
            </a:r>
            <a:r>
              <a:rPr lang="es-CR" sz="1600" dirty="0">
                <a:solidFill>
                  <a:schemeClr val="tx1"/>
                </a:solidFill>
                <a:latin typeface="Arial" panose="020B0604020202020204" pitchFamily="34" charset="0"/>
                <a:cs typeface="Arial" panose="020B0604020202020204" pitchFamily="34" charset="0"/>
              </a:rPr>
              <a:t>el </a:t>
            </a:r>
            <a:r>
              <a:rPr lang="es-CR" sz="1600" dirty="0" smtClean="0">
                <a:solidFill>
                  <a:schemeClr val="tx1"/>
                </a:solidFill>
                <a:latin typeface="Arial" panose="020B0604020202020204" pitchFamily="34" charset="0"/>
                <a:cs typeface="Arial" panose="020B0604020202020204" pitchFamily="34" charset="0"/>
              </a:rPr>
              <a:t>Partido Acción Ciudadana (PAC) propone </a:t>
            </a:r>
            <a:r>
              <a:rPr lang="es-CR" sz="1600" dirty="0">
                <a:solidFill>
                  <a:schemeClr val="tx1"/>
                </a:solidFill>
                <a:latin typeface="Arial" panose="020B0604020202020204" pitchFamily="34" charset="0"/>
                <a:cs typeface="Arial" panose="020B0604020202020204" pitchFamily="34" charset="0"/>
              </a:rPr>
              <a:t>el proyecto de Ley del Derecho Humano a la Seguridad Alimentaria, Expediente N° </a:t>
            </a:r>
            <a:r>
              <a:rPr lang="es-CR" sz="1600" dirty="0" smtClean="0">
                <a:solidFill>
                  <a:schemeClr val="tx1"/>
                </a:solidFill>
                <a:latin typeface="Arial" panose="020B0604020202020204" pitchFamily="34" charset="0"/>
                <a:cs typeface="Arial" panose="020B0604020202020204" pitchFamily="34" charset="0"/>
              </a:rPr>
              <a:t>20076.</a:t>
            </a:r>
            <a:endParaRPr lang="es-CR" sz="1600" dirty="0">
              <a:solidFill>
                <a:schemeClr val="tx1"/>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15/06/16: Consejo Nacional de Salarios aprobó aumento de salarios mínimos del sector privado.</a:t>
            </a: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08/06/16: La Comisión Nacional de Prevención de Riesgos y Atención de Emergencias (CNE) intensificó las acciones de coordinación del Sistema Nacional de Gestión del Riesgo y los Comités de </a:t>
            </a:r>
            <a:r>
              <a:rPr lang="es-CR" sz="1600" dirty="0" smtClean="0">
                <a:solidFill>
                  <a:schemeClr val="tx1"/>
                </a:solidFill>
                <a:latin typeface="Arial" panose="020B0604020202020204" pitchFamily="34" charset="0"/>
                <a:cs typeface="Arial" panose="020B0604020202020204" pitchFamily="34" charset="0"/>
              </a:rPr>
              <a:t>Emergencias.</a:t>
            </a:r>
            <a:endParaRPr lang="es-CR" sz="1600" dirty="0">
              <a:solidFill>
                <a:schemeClr val="tx1"/>
              </a:solidFill>
              <a:latin typeface="Arial" panose="020B0604020202020204" pitchFamily="34" charset="0"/>
              <a:cs typeface="Arial" panose="020B0604020202020204" pitchFamily="34" charset="0"/>
            </a:endParaRP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22/04/16: Costa Rica ratificó el Compromiso Mundial contra el Cambio Climático.</a:t>
            </a: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19/01/16: Se eleva la cobertura del Régimen No Contributivo de Pensiones.</a:t>
            </a: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28/10/15: El Consejo Nacional de Salarios aprobó el aumento de salarios mínimos del sector privado.</a:t>
            </a: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26/10/15: El Gobierno presentó el Plan Nacional de Respaldo a la Población Afro-costarricense.</a:t>
            </a:r>
          </a:p>
          <a:p>
            <a:pPr marL="285750" lvl="0" indent="-285750" algn="just">
              <a:buFont typeface="Arial" panose="020B0604020202020204" pitchFamily="34" charset="0"/>
              <a:buChar char="•"/>
            </a:pPr>
            <a:r>
              <a:rPr lang="es-CR" sz="1600" dirty="0">
                <a:solidFill>
                  <a:schemeClr val="tx1"/>
                </a:solidFill>
                <a:latin typeface="Arial" panose="020B0604020202020204" pitchFamily="34" charset="0"/>
                <a:cs typeface="Arial" panose="020B0604020202020204" pitchFamily="34" charset="0"/>
              </a:rPr>
              <a:t>El 09/10/15: Integración a la iniciativa Mesoamérica sin Hambre.</a:t>
            </a:r>
          </a:p>
          <a:p>
            <a:pPr>
              <a:defRPr/>
            </a:pPr>
            <a:endParaRPr lang="es-CR" sz="2000" b="1" dirty="0">
              <a:solidFill>
                <a:schemeClr val="tx1"/>
              </a:solidFill>
              <a:latin typeface="Arial" pitchFamily="34" charset="0"/>
              <a:cs typeface="Arial" pitchFamily="34" charset="0"/>
            </a:endParaRPr>
          </a:p>
          <a:p>
            <a:pPr marL="342900" algn="just">
              <a:lnSpc>
                <a:spcPct val="80000"/>
              </a:lnSpc>
              <a:defRPr/>
            </a:pPr>
            <a:endParaRPr lang="es-CR"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43192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a:spLocks noChangeArrowheads="1"/>
          </p:cNvSpPr>
          <p:nvPr/>
        </p:nvSpPr>
        <p:spPr bwMode="auto">
          <a:xfrm>
            <a:off x="885825" y="348632"/>
            <a:ext cx="69342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b="1">
                <a:solidFill>
                  <a:schemeClr val="tx1"/>
                </a:solidFill>
                <a:latin typeface="Arial" charset="0"/>
                <a:ea typeface="ＭＳ Ｐゴシック" pitchFamily="34" charset="-128"/>
              </a:defRPr>
            </a:lvl1pPr>
            <a:lvl2pPr marL="742950" indent="-285750" eaLnBrk="0" hangingPunct="0">
              <a:defRPr sz="900" b="1">
                <a:solidFill>
                  <a:schemeClr val="tx1"/>
                </a:solidFill>
                <a:latin typeface="Arial" charset="0"/>
                <a:ea typeface="ＭＳ Ｐゴシック" pitchFamily="34" charset="-128"/>
              </a:defRPr>
            </a:lvl2pPr>
            <a:lvl3pPr marL="1143000" indent="-228600" eaLnBrk="0" hangingPunct="0">
              <a:defRPr sz="900" b="1">
                <a:solidFill>
                  <a:schemeClr val="tx1"/>
                </a:solidFill>
                <a:latin typeface="Arial" charset="0"/>
                <a:ea typeface="ＭＳ Ｐゴシック" pitchFamily="34" charset="-128"/>
              </a:defRPr>
            </a:lvl3pPr>
            <a:lvl4pPr marL="1600200" indent="-228600" eaLnBrk="0" hangingPunct="0">
              <a:defRPr sz="900" b="1">
                <a:solidFill>
                  <a:schemeClr val="tx1"/>
                </a:solidFill>
                <a:latin typeface="Arial" charset="0"/>
                <a:ea typeface="ＭＳ Ｐゴシック" pitchFamily="34" charset="-128"/>
              </a:defRPr>
            </a:lvl4pPr>
            <a:lvl5pPr marL="2057400" indent="-228600" eaLnBrk="0" hangingPunct="0">
              <a:defRPr sz="900" b="1">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900" b="1">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900" b="1">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900" b="1">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900" b="1">
                <a:solidFill>
                  <a:schemeClr val="tx1"/>
                </a:solidFill>
                <a:latin typeface="Arial" charset="0"/>
                <a:ea typeface="ＭＳ Ｐゴシック" pitchFamily="34" charset="-128"/>
              </a:defRPr>
            </a:lvl9pPr>
          </a:lstStyle>
          <a:p>
            <a:pPr marL="342900" indent="22225" algn="ctr">
              <a:lnSpc>
                <a:spcPct val="80000"/>
              </a:lnSpc>
              <a:spcBef>
                <a:spcPct val="20000"/>
              </a:spcBef>
              <a:defRPr/>
            </a:pPr>
            <a:r>
              <a:rPr lang="es-CR" sz="1800" dirty="0" smtClean="0">
                <a:effectLst>
                  <a:outerShdw blurRad="38100" dist="38100" dir="2700000" algn="tl">
                    <a:srgbClr val="C0C0C0"/>
                  </a:outerShdw>
                </a:effectLst>
              </a:rPr>
              <a:t>COMPETENCIAS INSTITUCIONALES EN MATERIA AGROALIMENTARIA EN COSTA RICA</a:t>
            </a:r>
            <a:endParaRPr lang="es-ES" altLang="es-CR" sz="1800" dirty="0">
              <a:solidFill>
                <a:schemeClr val="bg1"/>
              </a:solidFill>
            </a:endParaRPr>
          </a:p>
        </p:txBody>
      </p:sp>
      <p:sp>
        <p:nvSpPr>
          <p:cNvPr id="8" name="7 Subtítulo"/>
          <p:cNvSpPr>
            <a:spLocks noGrp="1"/>
          </p:cNvSpPr>
          <p:nvPr>
            <p:ph type="subTitle" idx="1"/>
          </p:nvPr>
        </p:nvSpPr>
        <p:spPr>
          <a:xfrm>
            <a:off x="647700" y="1084377"/>
            <a:ext cx="8001000" cy="5247149"/>
          </a:xfrm>
        </p:spPr>
        <p:txBody>
          <a:bodyPr>
            <a:noAutofit/>
          </a:bodyPr>
          <a:lstStyle/>
          <a:p>
            <a:pPr marL="285750" lvl="0" indent="-285750" algn="just">
              <a:buFont typeface="Arial" panose="020B0604020202020204" pitchFamily="34" charset="0"/>
              <a:buChar char="•"/>
            </a:pPr>
            <a:r>
              <a:rPr lang="es-CR" sz="1600" b="1" dirty="0" smtClean="0">
                <a:latin typeface="Arial" panose="020B0604020202020204" pitchFamily="34" charset="0"/>
                <a:cs typeface="Arial" panose="020B0604020202020204" pitchFamily="34" charset="0"/>
              </a:rPr>
              <a:t>Consejo Nacional Agropecuario, integra a las siguientes instituciones del Sector Agropecuario (SAG):</a:t>
            </a:r>
          </a:p>
          <a:p>
            <a:pPr lvl="1" algn="just"/>
            <a:endParaRPr lang="es-CR" sz="800" b="1" dirty="0" smtClean="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600" b="1" dirty="0" smtClean="0">
                <a:latin typeface="Arial" panose="020B0604020202020204" pitchFamily="34" charset="0"/>
                <a:cs typeface="Arial" panose="020B0604020202020204" pitchFamily="34" charset="0"/>
              </a:rPr>
              <a:t>Ministerio </a:t>
            </a:r>
            <a:r>
              <a:rPr lang="es-CR" sz="1600" b="1" dirty="0">
                <a:latin typeface="Arial" panose="020B0604020202020204" pitchFamily="34" charset="0"/>
                <a:cs typeface="Arial" panose="020B0604020202020204" pitchFamily="34" charset="0"/>
              </a:rPr>
              <a:t>de Agricultura y Ganadería (MAG</a:t>
            </a:r>
            <a:r>
              <a:rPr lang="es-CR" sz="1600" b="1" dirty="0" smtClean="0">
                <a:latin typeface="Arial" panose="020B0604020202020204" pitchFamily="34" charset="0"/>
                <a:cs typeface="Arial" panose="020B0604020202020204" pitchFamily="34" charset="0"/>
              </a:rPr>
              <a:t>), su Ministro es Rector, preside el CAN</a:t>
            </a:r>
            <a:endParaRPr lang="es-CR" sz="16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Servicio Fitosanitario de Estado (SFE</a:t>
            </a:r>
            <a:r>
              <a:rPr lang="es-CR" sz="1400" b="1" dirty="0" smtClean="0">
                <a:latin typeface="Arial" panose="020B0604020202020204" pitchFamily="34" charset="0"/>
                <a:cs typeface="Arial" panose="020B0604020202020204" pitchFamily="34" charset="0"/>
              </a:rPr>
              <a:t>) </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Servicio Nacional de Salud Animal (SENASA</a:t>
            </a:r>
            <a:r>
              <a:rPr lang="es-CR" sz="1400" b="1" dirty="0" smtClean="0">
                <a:latin typeface="Arial" panose="020B0604020202020204" pitchFamily="34" charset="0"/>
                <a:cs typeface="Arial" panose="020B0604020202020204" pitchFamily="34" charset="0"/>
              </a:rPr>
              <a:t>) </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Servicio Nacional de </a:t>
            </a:r>
            <a:r>
              <a:rPr lang="es-CR" sz="1600" b="1" dirty="0">
                <a:latin typeface="Arial" panose="020B0604020202020204" pitchFamily="34" charset="0"/>
                <a:cs typeface="Arial" panose="020B0604020202020204" pitchFamily="34" charset="0"/>
              </a:rPr>
              <a:t>Aguas Subterráneas, Riego y Avenamiento (SENARA</a:t>
            </a:r>
            <a:r>
              <a:rPr lang="es-CR" sz="1600" b="1" dirty="0" smtClean="0">
                <a:latin typeface="Arial" panose="020B0604020202020204" pitchFamily="34" charset="0"/>
                <a:cs typeface="Arial" panose="020B0604020202020204" pitchFamily="34" charset="0"/>
              </a:rPr>
              <a:t>) </a:t>
            </a:r>
            <a:endParaRPr lang="es-CR" sz="16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600" b="1" dirty="0">
                <a:latin typeface="Arial" panose="020B0604020202020204" pitchFamily="34" charset="0"/>
                <a:cs typeface="Arial" panose="020B0604020202020204" pitchFamily="34" charset="0"/>
              </a:rPr>
              <a:t>Instituto de Desarrollo Rural (</a:t>
            </a:r>
            <a:r>
              <a:rPr lang="es-CR" sz="1600" b="1" dirty="0" smtClean="0">
                <a:latin typeface="Arial" panose="020B0604020202020204" pitchFamily="34" charset="0"/>
                <a:cs typeface="Arial" panose="020B0604020202020204" pitchFamily="34" charset="0"/>
              </a:rPr>
              <a:t>INDER)</a:t>
            </a:r>
          </a:p>
          <a:p>
            <a:pPr marL="742950" lvl="1" indent="-285750" algn="just">
              <a:buFont typeface="Arial" panose="020B0604020202020204" pitchFamily="34" charset="0"/>
              <a:buChar char="•"/>
            </a:pPr>
            <a:r>
              <a:rPr lang="es-CR" sz="1600" b="1" dirty="0" smtClean="0">
                <a:latin typeface="Arial" panose="020B0604020202020204" pitchFamily="34" charset="0"/>
                <a:cs typeface="Arial" panose="020B0604020202020204" pitchFamily="34" charset="0"/>
              </a:rPr>
              <a:t>Instituto Nacional de Innovación y Transferencia en Tecnología Agropec</a:t>
            </a:r>
            <a:r>
              <a:rPr lang="es-CR" sz="1400" b="1" dirty="0" smtClean="0">
                <a:latin typeface="Arial" panose="020B0604020202020204" pitchFamily="34" charset="0"/>
                <a:cs typeface="Arial" panose="020B0604020202020204" pitchFamily="34" charset="0"/>
              </a:rPr>
              <a:t>uaria (INTA) </a:t>
            </a:r>
          </a:p>
          <a:p>
            <a:pPr marL="742950" lvl="1" indent="-285750" algn="just">
              <a:buFont typeface="Arial" panose="020B0604020202020204" pitchFamily="34" charset="0"/>
              <a:buChar char="•"/>
            </a:pPr>
            <a:r>
              <a:rPr lang="es-CR" sz="1400" b="1" dirty="0" smtClean="0">
                <a:latin typeface="Arial" panose="020B0604020202020204" pitchFamily="34" charset="0"/>
                <a:cs typeface="Arial" panose="020B0604020202020204" pitchFamily="34" charset="0"/>
              </a:rPr>
              <a:t>Oficina </a:t>
            </a:r>
            <a:r>
              <a:rPr lang="es-CR" sz="1400" b="1" dirty="0">
                <a:latin typeface="Arial" panose="020B0604020202020204" pitchFamily="34" charset="0"/>
                <a:cs typeface="Arial" panose="020B0604020202020204" pitchFamily="34" charset="0"/>
              </a:rPr>
              <a:t>Nacional de Semillas (ONS</a:t>
            </a:r>
            <a:r>
              <a:rPr lang="es-CR" sz="1400" b="1" dirty="0" smtClean="0">
                <a:latin typeface="Arial" panose="020B0604020202020204" pitchFamily="34" charset="0"/>
                <a:cs typeface="Arial" panose="020B0604020202020204" pitchFamily="34" charset="0"/>
              </a:rPr>
              <a:t>) </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Instituto Costarricense de Pesca y Acuicultura (INCOPESCA</a:t>
            </a:r>
            <a:r>
              <a:rPr lang="es-CR" sz="1400" b="1" dirty="0" smtClean="0">
                <a:latin typeface="Arial" panose="020B0604020202020204" pitchFamily="34" charset="0"/>
                <a:cs typeface="Arial" panose="020B0604020202020204" pitchFamily="34" charset="0"/>
              </a:rPr>
              <a:t>) </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Programa Integral de Mercadeo Agropecuario (PIMA</a:t>
            </a:r>
            <a:r>
              <a:rPr lang="es-CR" sz="1400" b="1" dirty="0" smtClean="0">
                <a:latin typeface="Arial" panose="020B0604020202020204" pitchFamily="34" charset="0"/>
                <a:cs typeface="Arial" panose="020B0604020202020204" pitchFamily="34" charset="0"/>
              </a:rPr>
              <a:t>) </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Consejo Nacional de Producción (CNP</a:t>
            </a:r>
            <a:r>
              <a:rPr lang="es-CR" sz="1400" b="1" dirty="0" smtClean="0">
                <a:latin typeface="Arial" panose="020B0604020202020204" pitchFamily="34" charset="0"/>
                <a:cs typeface="Arial" panose="020B0604020202020204" pitchFamily="34" charset="0"/>
              </a:rPr>
              <a:t>)</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Consejo Nacional de Clubes 4S (CONAC</a:t>
            </a:r>
            <a:r>
              <a:rPr lang="es-CR" sz="1400" b="1" dirty="0" smtClean="0">
                <a:latin typeface="Arial" panose="020B0604020202020204" pitchFamily="34" charset="0"/>
                <a:cs typeface="Arial" panose="020B0604020202020204" pitchFamily="34" charset="0"/>
              </a:rPr>
              <a:t>)</a:t>
            </a:r>
            <a:endParaRPr lang="es-CR" sz="1400" b="1" dirty="0">
              <a:latin typeface="Arial" panose="020B0604020202020204" pitchFamily="34" charset="0"/>
              <a:cs typeface="Arial" panose="020B0604020202020204" pitchFamily="34" charset="0"/>
            </a:endParaRPr>
          </a:p>
          <a:p>
            <a:pPr marL="742950" lvl="1" indent="-285750" algn="just">
              <a:buFont typeface="Arial" panose="020B0604020202020204" pitchFamily="34" charset="0"/>
              <a:buChar char="•"/>
            </a:pPr>
            <a:r>
              <a:rPr lang="es-CR" sz="1400" b="1" dirty="0">
                <a:latin typeface="Arial" panose="020B0604020202020204" pitchFamily="34" charset="0"/>
                <a:cs typeface="Arial" panose="020B0604020202020204" pitchFamily="34" charset="0"/>
              </a:rPr>
              <a:t>Secretaría Ejecutiva de Planificación Sectorial Agropecuaria (SEPSA</a:t>
            </a:r>
            <a:r>
              <a:rPr lang="es-CR" sz="1400" b="1" dirty="0" smtClean="0">
                <a:latin typeface="Arial" panose="020B0604020202020204" pitchFamily="34" charset="0"/>
                <a:cs typeface="Arial" panose="020B0604020202020204" pitchFamily="34" charset="0"/>
              </a:rPr>
              <a:t>)</a:t>
            </a:r>
            <a:endParaRPr lang="es-CR" sz="1400" b="1" dirty="0">
              <a:latin typeface="Arial" panose="020B0604020202020204" pitchFamily="34" charset="0"/>
              <a:cs typeface="Arial" panose="020B0604020202020204" pitchFamily="34" charset="0"/>
            </a:endParaRPr>
          </a:p>
          <a:p>
            <a:pPr algn="just">
              <a:defRPr/>
            </a:pPr>
            <a:endParaRPr lang="es-ES" sz="1600" b="1"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defRPr/>
            </a:pPr>
            <a:r>
              <a:rPr lang="es-ES" sz="1600" b="1" dirty="0" smtClean="0">
                <a:latin typeface="Arial" panose="020B0604020202020204" pitchFamily="34" charset="0"/>
                <a:cs typeface="Arial" panose="020B0604020202020204" pitchFamily="34" charset="0"/>
              </a:rPr>
              <a:t>Ministerio </a:t>
            </a:r>
            <a:r>
              <a:rPr lang="es-ES" sz="1600" b="1" dirty="0">
                <a:latin typeface="Arial" panose="020B0604020202020204" pitchFamily="34" charset="0"/>
                <a:cs typeface="Arial" panose="020B0604020202020204" pitchFamily="34" charset="0"/>
              </a:rPr>
              <a:t>de Salud </a:t>
            </a:r>
            <a:r>
              <a:rPr lang="es-ES" sz="1600" b="1" dirty="0" smtClean="0">
                <a:latin typeface="Arial" panose="020B0604020202020204" pitchFamily="34" charset="0"/>
                <a:cs typeface="Arial" panose="020B0604020202020204" pitchFamily="34" charset="0"/>
              </a:rPr>
              <a:t>(MINSALUD), con competencias en salud </a:t>
            </a:r>
            <a:r>
              <a:rPr lang="es-ES" sz="1600" b="1" dirty="0">
                <a:latin typeface="Arial" panose="020B0604020202020204" pitchFamily="34" charset="0"/>
                <a:cs typeface="Arial" panose="020B0604020202020204" pitchFamily="34" charset="0"/>
              </a:rPr>
              <a:t>y nutrición </a:t>
            </a:r>
            <a:r>
              <a:rPr lang="es-ES" sz="1600" b="1" dirty="0" smtClean="0">
                <a:latin typeface="Arial" panose="020B0604020202020204" pitchFamily="34" charset="0"/>
                <a:cs typeface="Arial" panose="020B0604020202020204" pitchFamily="34" charset="0"/>
              </a:rPr>
              <a:t>humana.</a:t>
            </a:r>
            <a:endParaRPr lang="es-ES" sz="1600" b="1" dirty="0">
              <a:latin typeface="Arial" panose="020B0604020202020204" pitchFamily="34" charset="0"/>
              <a:cs typeface="Arial" panose="020B0604020202020204" pitchFamily="34" charset="0"/>
            </a:endParaRPr>
          </a:p>
          <a:p>
            <a:pPr>
              <a:defRPr/>
            </a:pPr>
            <a:endParaRPr lang="es-CR" sz="2000" dirty="0">
              <a:solidFill>
                <a:schemeClr val="tx1"/>
              </a:solidFill>
              <a:latin typeface="Arial" pitchFamily="34" charset="0"/>
              <a:cs typeface="Arial" pitchFamily="34" charset="0"/>
            </a:endParaRPr>
          </a:p>
          <a:p>
            <a:pPr marL="342900" algn="just">
              <a:lnSpc>
                <a:spcPct val="80000"/>
              </a:lnSpc>
              <a:defRPr/>
            </a:pPr>
            <a:endParaRPr lang="es-CR" sz="20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95613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45798"/>
          </a:xfrm>
        </p:spPr>
        <p:txBody>
          <a:bodyPr>
            <a:normAutofit fontScale="90000"/>
          </a:bodyPr>
          <a:lstStyle/>
          <a:p>
            <a:r>
              <a:rPr lang="es-ES" sz="1800" b="1" dirty="0" smtClean="0">
                <a:effectLst>
                  <a:outerShdw blurRad="38100" dist="38100" dir="2700000" algn="tl">
                    <a:srgbClr val="C0C0C0"/>
                  </a:outerShdw>
                </a:effectLst>
                <a:latin typeface="Arial" charset="0"/>
                <a:ea typeface="ＭＳ Ｐゴシック" pitchFamily="34" charset="-128"/>
                <a:cs typeface="+mn-cs"/>
              </a:rPr>
              <a:t>Gasto Público Efectivo del Sector Agropecuario, según institución, 2012-2016</a:t>
            </a:r>
            <a:endParaRPr lang="es-CR" sz="18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5" name="Tabla 4"/>
          <p:cNvGraphicFramePr>
            <a:graphicFrameLocks noGrp="1"/>
          </p:cNvGraphicFramePr>
          <p:nvPr>
            <p:extLst>
              <p:ext uri="{D42A27DB-BD31-4B8C-83A1-F6EECF244321}">
                <p14:modId xmlns:p14="http://schemas.microsoft.com/office/powerpoint/2010/main" val="1428633603"/>
              </p:ext>
            </p:extLst>
          </p:nvPr>
        </p:nvGraphicFramePr>
        <p:xfrm>
          <a:off x="1275908" y="720436"/>
          <a:ext cx="6517757" cy="4529236"/>
        </p:xfrm>
        <a:graphic>
          <a:graphicData uri="http://schemas.openxmlformats.org/drawingml/2006/table">
            <a:tbl>
              <a:tblPr firstRow="1" firstCol="1" bandRow="1">
                <a:tableStyleId>{5C22544A-7EE6-4342-B048-85BDC9FD1C3A}</a:tableStyleId>
              </a:tblPr>
              <a:tblGrid>
                <a:gridCol w="1033253"/>
                <a:gridCol w="827443"/>
                <a:gridCol w="829340"/>
                <a:gridCol w="818707"/>
                <a:gridCol w="712381"/>
                <a:gridCol w="744279"/>
                <a:gridCol w="776177"/>
                <a:gridCol w="776177"/>
              </a:tblGrid>
              <a:tr h="842808">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Institución</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2012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2013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2014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2015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Período        2012-2015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Tasa media de cambio % 2015/2012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Participación % 2015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r>
              <a:tr h="305506">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CNP</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41.701,4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45.542,2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49.181,6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54.625,8</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191.051,0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9,4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28,7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305506">
                <a:tc>
                  <a:txBody>
                    <a:bodyPr/>
                    <a:lstStyle/>
                    <a:p>
                      <a:pPr marL="0" algn="ct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MAG</a:t>
                      </a:r>
                    </a:p>
                  </a:txBody>
                  <a:tcPr marL="44450" marR="44450" marT="0" marB="0">
                    <a:solidFill>
                      <a:schemeClr val="tx2">
                        <a:lumMod val="60000"/>
                        <a:lumOff val="40000"/>
                      </a:schemeClr>
                    </a:solid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39.954,7</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44.522,7</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47.454,3</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52.665,4</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184.597,1</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9,6</a:t>
                      </a:r>
                    </a:p>
                  </a:txBody>
                  <a:tcPr marL="44450" marR="44450" marT="0" marB="0">
                    <a:noFill/>
                  </a:tcPr>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27,6</a:t>
                      </a:r>
                    </a:p>
                  </a:txBody>
                  <a:tcPr marL="44450" marR="44450" marT="0" marB="0">
                    <a:noFill/>
                  </a:tcPr>
                </a:tc>
              </a:tr>
              <a:tr h="305506">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SFE</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9.879,4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10.807,3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9.672,4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10.472,3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40.831,4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5,5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305506">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SENASA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10.677,9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12.375,4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12.692,0</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13.972,6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49.717,9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9,4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7,3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305506">
                <a:tc>
                  <a:txBody>
                    <a:bodyPr/>
                    <a:lstStyle/>
                    <a:p>
                      <a:pPr marL="0" algn="ct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INDER 1/</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33.100,5</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31.056,8</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26.499,9</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35.522,0</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126.179,2</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2,4</a:t>
                      </a:r>
                    </a:p>
                  </a:txBody>
                  <a:tcPr marL="44450" marR="44450" marT="0" marB="0"/>
                </a:tc>
                <a:tc>
                  <a:txBody>
                    <a:bodyPr/>
                    <a:lstStyle/>
                    <a:p>
                      <a:pPr marL="0" algn="ctr" defTabSz="457200" rtl="0" eaLnBrk="1" latinLnBrk="0" hangingPunct="1">
                        <a:lnSpc>
                          <a:spcPct val="115000"/>
                        </a:lnSpc>
                        <a:spcAft>
                          <a:spcPts val="0"/>
                        </a:spcAft>
                      </a:pPr>
                      <a:r>
                        <a:rPr lang="es-CR" sz="700" kern="1200" dirty="0">
                          <a:solidFill>
                            <a:schemeClr val="dk1"/>
                          </a:solidFill>
                          <a:effectLst/>
                          <a:latin typeface="Arial" panose="020B0604020202020204" pitchFamily="34" charset="0"/>
                          <a:ea typeface="+mn-ea"/>
                          <a:cs typeface="Arial" panose="020B0604020202020204" pitchFamily="34" charset="0"/>
                        </a:rPr>
                        <a:t>18,6</a:t>
                      </a:r>
                    </a:p>
                  </a:txBody>
                  <a:tcPr marL="44450" marR="44450" marT="0" marB="0"/>
                </a:tc>
              </a:tr>
              <a:tr h="305506">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INCOPESCA</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3.268,1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3.444,1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4.157,6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3.759,7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14.629,5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4,8</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278811">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SENARA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5.019,8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5.617,0</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8.087,7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13.489,4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32.213,9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39,0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7,1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281776">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PIMA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3.175,9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3.733,9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5.079,4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4.108,5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16.097,7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9,0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2,2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269766">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INTA</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1.027,4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1.921,5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1.348,5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1.260,8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5.558,2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7,1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0,7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305506">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ONS</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521,8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543,9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556,5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628,2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2.250,4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6,4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0,3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r>
              <a:tr h="308324">
                <a:tc>
                  <a:txBody>
                    <a:bodyPr/>
                    <a:lstStyle/>
                    <a:p>
                      <a:pPr algn="ctr">
                        <a:lnSpc>
                          <a:spcPct val="115000"/>
                        </a:lnSpc>
                        <a:spcAft>
                          <a:spcPts val="0"/>
                        </a:spcAft>
                      </a:pPr>
                      <a:r>
                        <a:rPr lang="es-CR" sz="800">
                          <a:effectLst/>
                          <a:latin typeface="Arial" panose="020B0604020202020204" pitchFamily="34" charset="0"/>
                          <a:cs typeface="Arial" panose="020B0604020202020204" pitchFamily="34" charset="0"/>
                        </a:rPr>
                        <a:t>TOTAL</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148.326,9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159.564,8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164.729,9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190.504,7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663.126,3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8,7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100,0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139443">
                <a:tc gridSpan="8">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 </a:t>
                      </a:r>
                      <a:r>
                        <a:rPr lang="es-CR" sz="700" dirty="0" smtClean="0">
                          <a:effectLst/>
                          <a:latin typeface="Arial" panose="020B0604020202020204" pitchFamily="34" charset="0"/>
                          <a:cs typeface="Arial" panose="020B0604020202020204" pitchFamily="34" charset="0"/>
                        </a:rPr>
                        <a:t>Nota</a:t>
                      </a:r>
                      <a:r>
                        <a:rPr lang="es-CR" sz="700" dirty="0">
                          <a:effectLst/>
                          <a:latin typeface="Arial" panose="020B0604020202020204" pitchFamily="34" charset="0"/>
                          <a:cs typeface="Arial" panose="020B0604020202020204" pitchFamily="34" charset="0"/>
                        </a:rPr>
                        <a:t>: 1/ A partir de noviembre del año 2012 el IDA se transformó en el Instituto de Desarrollo Rural (INDER).</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r h="269766">
                <a:tc gridSpan="8">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Fuente: SEPSA, Área de Política Agropecuaria y Rural, con base en información del Sector Agropecuario. MAG. Marzo, 2016.</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c hMerge="1">
                  <a:txBody>
                    <a:bodyPr/>
                    <a:lstStyle/>
                    <a:p>
                      <a:endParaRPr lang="es-CR"/>
                    </a:p>
                  </a:txBody>
                  <a:tcPr/>
                </a:tc>
              </a:tr>
            </a:tbl>
          </a:graphicData>
        </a:graphic>
      </p:graphicFrame>
    </p:spTree>
    <p:extLst>
      <p:ext uri="{BB962C8B-B14F-4D97-AF65-F5344CB8AC3E}">
        <p14:creationId xmlns:p14="http://schemas.microsoft.com/office/powerpoint/2010/main" val="351742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45798"/>
          </a:xfrm>
        </p:spPr>
        <p:txBody>
          <a:bodyPr>
            <a:normAutofit fontScale="90000"/>
          </a:bodyPr>
          <a:lstStyle/>
          <a:p>
            <a:r>
              <a:rPr lang="es-ES" sz="1800" b="1" dirty="0" smtClean="0">
                <a:effectLst>
                  <a:outerShdw blurRad="38100" dist="38100" dir="2700000" algn="tl">
                    <a:srgbClr val="C0C0C0"/>
                  </a:outerShdw>
                </a:effectLst>
                <a:latin typeface="Arial" charset="0"/>
                <a:ea typeface="ＭＳ Ｐゴシック" pitchFamily="34" charset="-128"/>
                <a:cs typeface="+mn-cs"/>
              </a:rPr>
              <a:t>Gasto Público Efectivo del Sector Agropecuario, según  Programa Sectorial </a:t>
            </a:r>
            <a:br>
              <a:rPr lang="es-ES" sz="1800" b="1" dirty="0" smtClean="0">
                <a:effectLst>
                  <a:outerShdw blurRad="38100" dist="38100" dir="2700000" algn="tl">
                    <a:srgbClr val="C0C0C0"/>
                  </a:outerShdw>
                </a:effectLst>
                <a:latin typeface="Arial" charset="0"/>
                <a:ea typeface="ＭＳ Ｐゴシック" pitchFamily="34" charset="-128"/>
                <a:cs typeface="+mn-cs"/>
              </a:rPr>
            </a:br>
            <a:r>
              <a:rPr lang="es-ES" sz="1800" b="1" dirty="0" smtClean="0">
                <a:effectLst>
                  <a:outerShdw blurRad="38100" dist="38100" dir="2700000" algn="tl">
                    <a:srgbClr val="C0C0C0"/>
                  </a:outerShdw>
                </a:effectLst>
                <a:latin typeface="Arial" charset="0"/>
                <a:ea typeface="ＭＳ Ｐゴシック" pitchFamily="34" charset="-128"/>
                <a:cs typeface="+mn-cs"/>
              </a:rPr>
              <a:t>2012-2016</a:t>
            </a:r>
            <a:endParaRPr lang="es-CR" sz="1800" b="1" dirty="0">
              <a:effectLst>
                <a:outerShdw blurRad="38100" dist="38100" dir="2700000" algn="tl">
                  <a:srgbClr val="C0C0C0"/>
                </a:outerShdw>
              </a:effectLst>
              <a:latin typeface="Arial" charset="0"/>
              <a:ea typeface="ＭＳ Ｐゴシック" pitchFamily="34" charset="-128"/>
              <a:cs typeface="+mn-cs"/>
            </a:endParaRPr>
          </a:p>
        </p:txBody>
      </p:sp>
      <p:graphicFrame>
        <p:nvGraphicFramePr>
          <p:cNvPr id="3" name="Tabla 2"/>
          <p:cNvGraphicFramePr>
            <a:graphicFrameLocks noGrp="1"/>
          </p:cNvGraphicFramePr>
          <p:nvPr>
            <p:extLst>
              <p:ext uri="{D42A27DB-BD31-4B8C-83A1-F6EECF244321}">
                <p14:modId xmlns:p14="http://schemas.microsoft.com/office/powerpoint/2010/main" val="402849764"/>
              </p:ext>
            </p:extLst>
          </p:nvPr>
        </p:nvGraphicFramePr>
        <p:xfrm>
          <a:off x="1329069" y="1080656"/>
          <a:ext cx="6730410" cy="4350329"/>
        </p:xfrm>
        <a:graphic>
          <a:graphicData uri="http://schemas.openxmlformats.org/drawingml/2006/table">
            <a:tbl>
              <a:tblPr firstRow="1" firstCol="1" bandRow="1">
                <a:tableStyleId>{5C22544A-7EE6-4342-B048-85BDC9FD1C3A}</a:tableStyleId>
              </a:tblPr>
              <a:tblGrid>
                <a:gridCol w="1286540"/>
                <a:gridCol w="808075"/>
                <a:gridCol w="786809"/>
                <a:gridCol w="786809"/>
                <a:gridCol w="797442"/>
                <a:gridCol w="797442"/>
                <a:gridCol w="712381"/>
                <a:gridCol w="754912"/>
              </a:tblGrid>
              <a:tr h="879366">
                <a:tc>
                  <a:txBody>
                    <a:bodyPr/>
                    <a:lstStyle/>
                    <a:p>
                      <a:pPr algn="ctr">
                        <a:lnSpc>
                          <a:spcPct val="115000"/>
                        </a:lnSpc>
                        <a:spcAft>
                          <a:spcPts val="0"/>
                        </a:spcAft>
                      </a:pPr>
                      <a:r>
                        <a:rPr lang="es-CR" sz="700" dirty="0">
                          <a:effectLst/>
                          <a:latin typeface="Arial" panose="020B0604020202020204" pitchFamily="34" charset="0"/>
                          <a:cs typeface="Arial" panose="020B0604020202020204" pitchFamily="34" charset="0"/>
                        </a:rPr>
                        <a:t>Programa Sectorial</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2012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2013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2014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2015 </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Período        2012-2015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Tasa media de cambio % 2015/2012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0"/>
                        </a:spcAft>
                      </a:pPr>
                      <a:r>
                        <a:rPr lang="es-CR" sz="700">
                          <a:effectLst/>
                          <a:latin typeface="Arial" panose="020B0604020202020204" pitchFamily="34" charset="0"/>
                          <a:cs typeface="Arial" panose="020B0604020202020204" pitchFamily="34" charset="0"/>
                        </a:rPr>
                        <a:t>Participación % 2015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r>
              <a:tr h="319269">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Actividades Centrales 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65.434,9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59.741,4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58.954,5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65.542,1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249.672,9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0,1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34,4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6697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SISGEVAG 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2.339,6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2.334,4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2.894,7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3.374,7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10.943,4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13,0</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1,8</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309636">
                <a:tc>
                  <a:txBody>
                    <a:bodyPr/>
                    <a:lstStyle/>
                    <a:p>
                      <a:pPr>
                        <a:lnSpc>
                          <a:spcPct val="115000"/>
                        </a:lnSpc>
                        <a:spcAft>
                          <a:spcPts val="0"/>
                        </a:spcAft>
                      </a:pPr>
                      <a:r>
                        <a:rPr lang="es-CR" sz="700" dirty="0">
                          <a:effectLst/>
                          <a:latin typeface="Arial" panose="020B0604020202020204" pitchFamily="34" charset="0"/>
                          <a:cs typeface="Arial" panose="020B0604020202020204" pitchFamily="34" charset="0"/>
                        </a:rPr>
                        <a:t>Des. Infra. Riego y Drenaje</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3.179,9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4.034,2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6.380,0</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11.661,6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25.255,7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54,2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6,1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Invest. y Transferencia</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4.716,3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5.394,1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1.256,6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1.314,5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12.681,5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-34,7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0,7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Extensión Agropecuaria </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11.763,8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13.630,4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14.216,7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15.055,4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54.666,3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8,6</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7,9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Sanidad Agropecuaria</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8.458,1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16.181,4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16.661,3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17.654,1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58.954,9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27,8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9,3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Comerc. y Agroindustria 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32.189,5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33.262,9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43.445,2</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49.578,7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158.476,3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15,5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26,0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dirty="0">
                          <a:effectLst/>
                          <a:latin typeface="Arial" panose="020B0604020202020204" pitchFamily="34" charset="0"/>
                          <a:cs typeface="Arial" panose="020B0604020202020204" pitchFamily="34" charset="0"/>
                        </a:rPr>
                        <a:t>Calidad Agrícola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346,4</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418,5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530,1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549,7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1.844,7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16,6</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0,3</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69728">
                <a:tc>
                  <a:txBody>
                    <a:bodyPr/>
                    <a:lstStyle/>
                    <a:p>
                      <a:pPr>
                        <a:lnSpc>
                          <a:spcPct val="115000"/>
                        </a:lnSpc>
                        <a:spcAft>
                          <a:spcPts val="0"/>
                        </a:spcAft>
                      </a:pPr>
                      <a:r>
                        <a:rPr lang="es-CR" sz="700" b="1" kern="1200" dirty="0">
                          <a:solidFill>
                            <a:schemeClr val="lt1"/>
                          </a:solidFill>
                          <a:effectLst/>
                          <a:latin typeface="Arial" panose="020B0604020202020204" pitchFamily="34" charset="0"/>
                          <a:ea typeface="+mn-ea"/>
                          <a:cs typeface="Arial" panose="020B0604020202020204" pitchFamily="34" charset="0"/>
                        </a:rPr>
                        <a:t>Seguridad Alimentaria</a:t>
                      </a:r>
                    </a:p>
                  </a:txBody>
                  <a:tcPr marL="44450" marR="44450" marT="0" marB="0">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597,9</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607,4</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557,2</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675,6</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2.438,1</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4,2</a:t>
                      </a:r>
                    </a:p>
                  </a:txBody>
                  <a:tcPr marL="44450" marR="44450" marT="0" marB="0" anchor="b">
                    <a:solidFill>
                      <a:schemeClr val="tx2">
                        <a:lumMod val="60000"/>
                        <a:lumOff val="40000"/>
                      </a:schemeClr>
                    </a:solidFill>
                  </a:tcPr>
                </a:tc>
                <a:tc>
                  <a:txBody>
                    <a:bodyPr/>
                    <a:lstStyle/>
                    <a:p>
                      <a:pPr marL="0" algn="r" defTabSz="457200" rtl="0" eaLnBrk="1" latinLnBrk="0" hangingPunct="1">
                        <a:lnSpc>
                          <a:spcPct val="115000"/>
                        </a:lnSpc>
                        <a:spcAft>
                          <a:spcPts val="0"/>
                        </a:spcAft>
                      </a:pPr>
                      <a:r>
                        <a:rPr lang="es-CR" sz="700" kern="1200" dirty="0">
                          <a:solidFill>
                            <a:schemeClr val="bg1"/>
                          </a:solidFill>
                          <a:effectLst/>
                          <a:latin typeface="Arial" panose="020B0604020202020204" pitchFamily="34" charset="0"/>
                          <a:ea typeface="+mn-ea"/>
                          <a:cs typeface="Arial" panose="020B0604020202020204" pitchFamily="34" charset="0"/>
                        </a:rPr>
                        <a:t>0,4</a:t>
                      </a:r>
                    </a:p>
                  </a:txBody>
                  <a:tcPr marL="44450" marR="44450" marT="0" marB="0" anchor="b">
                    <a:solidFill>
                      <a:schemeClr val="tx2">
                        <a:lumMod val="60000"/>
                        <a:lumOff val="40000"/>
                      </a:schemeClr>
                    </a:solidFill>
                  </a:tcPr>
                </a:tc>
              </a:tr>
              <a:tr h="250325">
                <a:tc>
                  <a:txBody>
                    <a:bodyPr/>
                    <a:lstStyle/>
                    <a:p>
                      <a:pPr>
                        <a:lnSpc>
                          <a:spcPct val="115000"/>
                        </a:lnSpc>
                        <a:spcAft>
                          <a:spcPts val="0"/>
                        </a:spcAft>
                      </a:pPr>
                      <a:r>
                        <a:rPr lang="es-CR" sz="700" dirty="0">
                          <a:effectLst/>
                          <a:latin typeface="Arial" panose="020B0604020202020204" pitchFamily="34" charset="0"/>
                          <a:cs typeface="Arial" panose="020B0604020202020204" pitchFamily="34" charset="0"/>
                        </a:rPr>
                        <a:t>Pesca y Acuicultura</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1.733,6</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1.892,6</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2.376,2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2.224,5</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8.226,9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8,7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1,2</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Desarrollo en Asentamientos</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17.461,8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21.683,4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17.206,5</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22.663,1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79.014,8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9,1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11,9</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25032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D. Sost. Río Sixaola 4/</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105,1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384,1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250,9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210,7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950,8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26,1</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0,1</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b"/>
                </a:tc>
              </a:tr>
              <a:tr h="302755">
                <a:tc>
                  <a:txBody>
                    <a:bodyPr/>
                    <a:lstStyle/>
                    <a:p>
                      <a:pPr>
                        <a:lnSpc>
                          <a:spcPct val="115000"/>
                        </a:lnSpc>
                        <a:spcAft>
                          <a:spcPts val="0"/>
                        </a:spcAft>
                      </a:pPr>
                      <a:r>
                        <a:rPr lang="es-CR" sz="700">
                          <a:effectLst/>
                          <a:latin typeface="Arial" panose="020B0604020202020204" pitchFamily="34" charset="0"/>
                          <a:cs typeface="Arial" panose="020B0604020202020204" pitchFamily="34" charset="0"/>
                        </a:rPr>
                        <a:t>Total</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148.326,9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159.564,8</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164.729,9</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190.504,7</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a:effectLst/>
                          <a:latin typeface="Arial" panose="020B0604020202020204" pitchFamily="34" charset="0"/>
                          <a:cs typeface="Arial" panose="020B0604020202020204" pitchFamily="34" charset="0"/>
                        </a:rPr>
                        <a:t>663.126,3</a:t>
                      </a:r>
                      <a:endParaRPr lang="es-CR" sz="11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8,7</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r">
                        <a:lnSpc>
                          <a:spcPct val="115000"/>
                        </a:lnSpc>
                        <a:spcAft>
                          <a:spcPts val="0"/>
                        </a:spcAft>
                      </a:pPr>
                      <a:r>
                        <a:rPr lang="es-CR" sz="700" dirty="0">
                          <a:effectLst/>
                          <a:latin typeface="Arial" panose="020B0604020202020204" pitchFamily="34" charset="0"/>
                          <a:cs typeface="Arial" panose="020B0604020202020204" pitchFamily="34" charset="0"/>
                        </a:rPr>
                        <a:t>100,0</a:t>
                      </a:r>
                      <a:endParaRPr lang="es-CR" sz="11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r>
            </a:tbl>
          </a:graphicData>
        </a:graphic>
      </p:graphicFrame>
      <p:sp>
        <p:nvSpPr>
          <p:cNvPr id="4" name="Rectángulo 3"/>
          <p:cNvSpPr/>
          <p:nvPr/>
        </p:nvSpPr>
        <p:spPr>
          <a:xfrm>
            <a:off x="1052945" y="5642705"/>
            <a:ext cx="7315199" cy="215444"/>
          </a:xfrm>
          <a:prstGeom prst="rect">
            <a:avLst/>
          </a:prstGeom>
        </p:spPr>
        <p:txBody>
          <a:bodyPr wrap="square">
            <a:spAutoFit/>
          </a:bodyPr>
          <a:lstStyle/>
          <a:p>
            <a:pPr algn="ctr"/>
            <a:r>
              <a:rPr lang="es-CR" sz="800" b="1" dirty="0">
                <a:latin typeface="Arial" panose="020B0604020202020204" pitchFamily="34" charset="0"/>
                <a:ea typeface="Times New Roman" panose="02020603050405020304" pitchFamily="18" charset="0"/>
              </a:rPr>
              <a:t>Fuente:</a:t>
            </a:r>
            <a:r>
              <a:rPr lang="es-CR" sz="800" dirty="0">
                <a:latin typeface="Arial" panose="020B0604020202020204" pitchFamily="34" charset="0"/>
                <a:ea typeface="Times New Roman" panose="02020603050405020304" pitchFamily="18" charset="0"/>
              </a:rPr>
              <a:t> SEPSA, Área de Política Agropecuaria y Rural, con base en información de las instituciones del Sector Agropecuario, Marzo 2016</a:t>
            </a:r>
            <a:endParaRPr lang="es-CR" dirty="0"/>
          </a:p>
        </p:txBody>
      </p:sp>
    </p:spTree>
    <p:extLst>
      <p:ext uri="{BB962C8B-B14F-4D97-AF65-F5344CB8AC3E}">
        <p14:creationId xmlns:p14="http://schemas.microsoft.com/office/powerpoint/2010/main" val="1332073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799" y="239568"/>
            <a:ext cx="8534400" cy="445798"/>
          </a:xfrm>
        </p:spPr>
        <p:txBody>
          <a:bodyPr>
            <a:normAutofit/>
          </a:bodyPr>
          <a:lstStyle/>
          <a:p>
            <a:r>
              <a:rPr lang="es-ES" sz="1800" b="1" dirty="0" smtClean="0">
                <a:effectLst>
                  <a:outerShdw blurRad="38100" dist="38100" dir="2700000" algn="tl">
                    <a:srgbClr val="C0C0C0"/>
                  </a:outerShdw>
                </a:effectLst>
                <a:latin typeface="Arial" charset="0"/>
                <a:ea typeface="ＭＳ Ｐゴシック" pitchFamily="34" charset="-128"/>
                <a:cs typeface="+mn-cs"/>
              </a:rPr>
              <a:t>Indicadores de Sostenibilidad, Subsectores  Agrícola y Pecuario, 2010</a:t>
            </a:r>
            <a:endParaRPr lang="es-CR" sz="1800" b="1" dirty="0">
              <a:effectLst>
                <a:outerShdw blurRad="38100" dist="38100" dir="2700000" algn="tl">
                  <a:srgbClr val="C0C0C0"/>
                </a:outerShdw>
              </a:effectLst>
              <a:latin typeface="Arial" charset="0"/>
              <a:ea typeface="ＭＳ Ｐゴシック" pitchFamily="34" charset="-128"/>
              <a:cs typeface="+mn-cs"/>
            </a:endParaRPr>
          </a:p>
        </p:txBody>
      </p:sp>
      <p:sp>
        <p:nvSpPr>
          <p:cNvPr id="4" name="Rectángulo 3"/>
          <p:cNvSpPr/>
          <p:nvPr/>
        </p:nvSpPr>
        <p:spPr>
          <a:xfrm>
            <a:off x="1562985" y="5546209"/>
            <a:ext cx="6358270" cy="584775"/>
          </a:xfrm>
          <a:prstGeom prst="rect">
            <a:avLst/>
          </a:prstGeom>
        </p:spPr>
        <p:txBody>
          <a:bodyPr wrap="square">
            <a:spAutoFit/>
          </a:bodyPr>
          <a:lstStyle/>
          <a:p>
            <a:pPr algn="just"/>
            <a:r>
              <a:rPr lang="es-CR" sz="800" b="1" dirty="0">
                <a:latin typeface="Arial" panose="020B0604020202020204" pitchFamily="34" charset="0"/>
                <a:ea typeface="Times New Roman" panose="02020603050405020304" pitchFamily="18" charset="0"/>
                <a:cs typeface="Arial" panose="020B0604020202020204" pitchFamily="34" charset="0"/>
              </a:rPr>
              <a:t>Fuente:</a:t>
            </a:r>
            <a:r>
              <a:rPr lang="es-CR" sz="800" dirty="0">
                <a:latin typeface="Arial" panose="020B0604020202020204" pitchFamily="34" charset="0"/>
                <a:ea typeface="Times New Roman" panose="02020603050405020304" pitchFamily="18" charset="0"/>
                <a:cs typeface="Arial" panose="020B0604020202020204" pitchFamily="34" charset="0"/>
              </a:rPr>
              <a:t> </a:t>
            </a:r>
            <a:r>
              <a:rPr lang="es-CR" sz="800" dirty="0" smtClean="0">
                <a:latin typeface="Arial" panose="020B0604020202020204" pitchFamily="34" charset="0"/>
                <a:ea typeface="Times New Roman" panose="02020603050405020304" pitchFamily="18" charset="0"/>
                <a:cs typeface="Arial" panose="020B0604020202020204" pitchFamily="34" charset="0"/>
              </a:rPr>
              <a:t>MAG, 2010. Consultoría financiada por el BID. El IAS comprende elementos tales como:  </a:t>
            </a:r>
            <a:r>
              <a:rPr lang="es-CR" sz="800" dirty="0">
                <a:latin typeface="Arial" panose="020B0604020202020204" pitchFamily="34" charset="0"/>
                <a:cs typeface="Arial" panose="020B0604020202020204" pitchFamily="34" charset="0"/>
              </a:rPr>
              <a:t>i</a:t>
            </a:r>
            <a:r>
              <a:rPr lang="es-CR" sz="800" dirty="0" smtClean="0">
                <a:latin typeface="Arial" panose="020B0604020202020204" pitchFamily="34" charset="0"/>
                <a:cs typeface="Arial" panose="020B0604020202020204" pitchFamily="34" charset="0"/>
              </a:rPr>
              <a:t>nfraestructura </a:t>
            </a:r>
            <a:r>
              <a:rPr lang="es-CR" sz="800" dirty="0">
                <a:latin typeface="Arial" panose="020B0604020202020204" pitchFamily="34" charset="0"/>
                <a:cs typeface="Arial" panose="020B0604020202020204" pitchFamily="34" charset="0"/>
              </a:rPr>
              <a:t>y estudios técnicos, impacto ambiental, salud ocupacional, inocuidad, trazabilidad, salud y nutrición animal, siembra y operaciones de cultivo, control integrado de enfermedades y plagas, afectación del impacto climático y cosecha, pos-cosecha y mercadeo, según el tipo de actividad </a:t>
            </a:r>
            <a:r>
              <a:rPr lang="es-CR" sz="800" dirty="0" smtClean="0">
                <a:latin typeface="Arial" panose="020B0604020202020204" pitchFamily="34" charset="0"/>
                <a:cs typeface="Arial" panose="020B0604020202020204" pitchFamily="34" charset="0"/>
              </a:rPr>
              <a:t>productiva</a:t>
            </a:r>
            <a:r>
              <a:rPr lang="es-CR" sz="800" dirty="0">
                <a:latin typeface="Arial" panose="020B0604020202020204" pitchFamily="34" charset="0"/>
                <a:cs typeface="Arial" panose="020B0604020202020204" pitchFamily="34" charset="0"/>
              </a:rPr>
              <a:t>.</a:t>
            </a:r>
          </a:p>
        </p:txBody>
      </p:sp>
      <p:graphicFrame>
        <p:nvGraphicFramePr>
          <p:cNvPr id="5" name="Tabla 4"/>
          <p:cNvGraphicFramePr>
            <a:graphicFrameLocks noGrp="1"/>
          </p:cNvGraphicFramePr>
          <p:nvPr>
            <p:extLst>
              <p:ext uri="{D42A27DB-BD31-4B8C-83A1-F6EECF244321}">
                <p14:modId xmlns:p14="http://schemas.microsoft.com/office/powerpoint/2010/main" val="2166823905"/>
              </p:ext>
            </p:extLst>
          </p:nvPr>
        </p:nvGraphicFramePr>
        <p:xfrm>
          <a:off x="1722473" y="685366"/>
          <a:ext cx="5231219" cy="4610357"/>
        </p:xfrm>
        <a:graphic>
          <a:graphicData uri="http://schemas.openxmlformats.org/drawingml/2006/table">
            <a:tbl>
              <a:tblPr firstRow="1" bandRow="1">
                <a:tableStyleId>{5C22544A-7EE6-4342-B048-85BDC9FD1C3A}</a:tableStyleId>
              </a:tblPr>
              <a:tblGrid>
                <a:gridCol w="1480534"/>
                <a:gridCol w="1875343"/>
                <a:gridCol w="1875342"/>
              </a:tblGrid>
              <a:tr h="603107">
                <a:tc>
                  <a:txBody>
                    <a:bodyPr/>
                    <a:lstStyle/>
                    <a:p>
                      <a:pPr algn="ctr"/>
                      <a:endParaRPr lang="es-CR" sz="1000" dirty="0" smtClean="0"/>
                    </a:p>
                    <a:p>
                      <a:pPr algn="ctr"/>
                      <a:r>
                        <a:rPr lang="es-CR" sz="1000" dirty="0" smtClean="0"/>
                        <a:t>Subsector</a:t>
                      </a:r>
                      <a:endParaRPr lang="es-CR" sz="1000" dirty="0"/>
                    </a:p>
                  </a:txBody>
                  <a:tcPr/>
                </a:tc>
                <a:tc>
                  <a:txBody>
                    <a:bodyPr/>
                    <a:lstStyle/>
                    <a:p>
                      <a:pPr algn="ctr"/>
                      <a:endParaRPr lang="es-CR" sz="1000" dirty="0" smtClean="0"/>
                    </a:p>
                    <a:p>
                      <a:pPr algn="ctr"/>
                      <a:r>
                        <a:rPr lang="es-CR" sz="1000" dirty="0" smtClean="0"/>
                        <a:t>Actividad</a:t>
                      </a:r>
                      <a:endParaRPr lang="es-CR" sz="1000" dirty="0"/>
                    </a:p>
                  </a:txBody>
                  <a:tcPr/>
                </a:tc>
                <a:tc>
                  <a:txBody>
                    <a:bodyPr/>
                    <a:lstStyle/>
                    <a:p>
                      <a:pPr algn="ctr"/>
                      <a:endParaRPr lang="es-CR" sz="1000" dirty="0" smtClean="0"/>
                    </a:p>
                    <a:p>
                      <a:pPr algn="ctr"/>
                      <a:r>
                        <a:rPr lang="es-CR" sz="1000" dirty="0" smtClean="0"/>
                        <a:t>Índice</a:t>
                      </a:r>
                      <a:r>
                        <a:rPr lang="es-CR" sz="1000" baseline="0" dirty="0" smtClean="0"/>
                        <a:t> de Sostenibilidad </a:t>
                      </a:r>
                    </a:p>
                    <a:p>
                      <a:pPr algn="ctr"/>
                      <a:r>
                        <a:rPr lang="es-CR" sz="1000" baseline="0" dirty="0" smtClean="0"/>
                        <a:t>(IAS)</a:t>
                      </a:r>
                      <a:endParaRPr lang="es-CR" sz="1000" dirty="0"/>
                    </a:p>
                  </a:txBody>
                  <a:tcPr/>
                </a:tc>
              </a:tr>
              <a:tr h="636020">
                <a:tc rowSpan="5">
                  <a:txBody>
                    <a:bodyPr/>
                    <a:lstStyle/>
                    <a:p>
                      <a:pPr algn="l"/>
                      <a:r>
                        <a:rPr lang="es-CR" sz="1000" b="1" dirty="0" smtClean="0">
                          <a:latin typeface="Arial" panose="020B0604020202020204" pitchFamily="34" charset="0"/>
                          <a:cs typeface="Arial" panose="020B0604020202020204" pitchFamily="34" charset="0"/>
                        </a:rPr>
                        <a:t>Agrícola  </a:t>
                      </a:r>
                    </a:p>
                    <a:p>
                      <a:pPr algn="l"/>
                      <a:r>
                        <a:rPr lang="es-CR" sz="1000" b="1" dirty="0" smtClean="0">
                          <a:latin typeface="Arial" panose="020B0604020202020204" pitchFamily="34" charset="0"/>
                          <a:cs typeface="Arial" panose="020B0604020202020204" pitchFamily="34" charset="0"/>
                        </a:rPr>
                        <a:t>(promedio = 0,656 )</a:t>
                      </a:r>
                      <a:endParaRPr lang="es-CR" sz="1000" b="1" dirty="0">
                        <a:latin typeface="Arial" panose="020B0604020202020204" pitchFamily="34" charset="0"/>
                        <a:cs typeface="Arial" panose="020B0604020202020204" pitchFamily="34" charset="0"/>
                      </a:endParaRPr>
                    </a:p>
                  </a:txBody>
                  <a:tcPr/>
                </a:tc>
                <a:tc>
                  <a:txBody>
                    <a:bodyPr/>
                    <a:lstStyle/>
                    <a:p>
                      <a:pPr algn="l"/>
                      <a:r>
                        <a:rPr lang="es-CR" sz="800" dirty="0" smtClean="0">
                          <a:latin typeface="Arial" panose="020B0604020202020204" pitchFamily="34" charset="0"/>
                          <a:cs typeface="Arial" panose="020B0604020202020204" pitchFamily="34" charset="0"/>
                        </a:rPr>
                        <a:t>Frutas Frescas:</a:t>
                      </a:r>
                    </a:p>
                    <a:p>
                      <a:pPr algn="r"/>
                      <a:r>
                        <a:rPr lang="es-CR" sz="800" dirty="0" smtClean="0">
                          <a:latin typeface="Arial" panose="020B0604020202020204" pitchFamily="34" charset="0"/>
                          <a:cs typeface="Arial" panose="020B0604020202020204" pitchFamily="34" charset="0"/>
                        </a:rPr>
                        <a:t>              Banano</a:t>
                      </a:r>
                    </a:p>
                    <a:p>
                      <a:pPr algn="r"/>
                      <a:r>
                        <a:rPr lang="es-CR" sz="800" dirty="0" smtClean="0">
                          <a:latin typeface="Arial" panose="020B0604020202020204" pitchFamily="34" charset="0"/>
                          <a:cs typeface="Arial" panose="020B0604020202020204" pitchFamily="34" charset="0"/>
                        </a:rPr>
                        <a:t>Melón</a:t>
                      </a:r>
                    </a:p>
                    <a:p>
                      <a:pPr algn="r"/>
                      <a:r>
                        <a:rPr lang="es-CR" sz="800" dirty="0" smtClean="0">
                          <a:latin typeface="Arial" panose="020B0604020202020204" pitchFamily="34" charset="0"/>
                          <a:cs typeface="Arial" panose="020B0604020202020204" pitchFamily="34" charset="0"/>
                        </a:rPr>
                        <a:t>Piña</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0,827</a:t>
                      </a:r>
                    </a:p>
                    <a:p>
                      <a:pPr algn="ctr"/>
                      <a:r>
                        <a:rPr lang="es-CR" sz="800" dirty="0" smtClean="0">
                          <a:latin typeface="Arial" panose="020B0604020202020204" pitchFamily="34" charset="0"/>
                          <a:cs typeface="Arial" panose="020B0604020202020204" pitchFamily="34" charset="0"/>
                        </a:rPr>
                        <a:t>0,850</a:t>
                      </a:r>
                    </a:p>
                    <a:p>
                      <a:pPr algn="ctr"/>
                      <a:r>
                        <a:rPr lang="es-CR" sz="800" dirty="0" smtClean="0">
                          <a:latin typeface="Arial" panose="020B0604020202020204" pitchFamily="34" charset="0"/>
                          <a:cs typeface="Arial" panose="020B0604020202020204" pitchFamily="34" charset="0"/>
                        </a:rPr>
                        <a:t>0,820</a:t>
                      </a:r>
                    </a:p>
                    <a:p>
                      <a:pPr algn="ctr"/>
                      <a:r>
                        <a:rPr lang="es-CR" sz="800" dirty="0" smtClean="0">
                          <a:latin typeface="Arial" panose="020B0604020202020204" pitchFamily="34" charset="0"/>
                          <a:cs typeface="Arial" panose="020B0604020202020204" pitchFamily="34" charset="0"/>
                        </a:rPr>
                        <a:t>0,802</a:t>
                      </a:r>
                      <a:endParaRPr lang="es-CR" sz="800" dirty="0">
                        <a:latin typeface="Arial" panose="020B0604020202020204" pitchFamily="34" charset="0"/>
                        <a:cs typeface="Arial" panose="020B0604020202020204" pitchFamily="34" charset="0"/>
                      </a:endParaRPr>
                    </a:p>
                  </a:txBody>
                  <a:tcPr/>
                </a:tc>
              </a:tr>
              <a:tr h="556227">
                <a:tc vMerge="1">
                  <a:txBody>
                    <a:bodyPr/>
                    <a:lstStyle/>
                    <a:p>
                      <a:endParaRPr lang="es-CR" sz="1000" dirty="0"/>
                    </a:p>
                  </a:txBody>
                  <a:tcPr/>
                </a:tc>
                <a:tc>
                  <a:txBody>
                    <a:bodyPr/>
                    <a:lstStyle/>
                    <a:p>
                      <a:pPr algn="l"/>
                      <a:r>
                        <a:rPr lang="es-CR" sz="800" dirty="0" smtClean="0">
                          <a:latin typeface="Arial" panose="020B0604020202020204" pitchFamily="34" charset="0"/>
                          <a:cs typeface="Arial" panose="020B0604020202020204" pitchFamily="34" charset="0"/>
                        </a:rPr>
                        <a:t>Forestal: </a:t>
                      </a:r>
                    </a:p>
                    <a:p>
                      <a:pPr algn="r"/>
                      <a:r>
                        <a:rPr lang="es-CR" sz="800" dirty="0" smtClean="0">
                          <a:latin typeface="Arial" panose="020B0604020202020204" pitchFamily="34" charset="0"/>
                          <a:cs typeface="Arial" panose="020B0604020202020204" pitchFamily="34" charset="0"/>
                        </a:rPr>
                        <a:t>Plantaciones</a:t>
                      </a:r>
                    </a:p>
                    <a:p>
                      <a:pPr algn="r"/>
                      <a:r>
                        <a:rPr lang="es-CR" sz="800" baseline="0" dirty="0" smtClean="0">
                          <a:latin typeface="Arial" panose="020B0604020202020204" pitchFamily="34" charset="0"/>
                          <a:cs typeface="Arial" panose="020B0604020202020204" pitchFamily="34" charset="0"/>
                        </a:rPr>
                        <a:t>Planta de Altura</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0,820</a:t>
                      </a:r>
                    </a:p>
                    <a:p>
                      <a:pPr algn="ctr"/>
                      <a:r>
                        <a:rPr lang="es-CR" sz="800" dirty="0" smtClean="0">
                          <a:latin typeface="Arial" panose="020B0604020202020204" pitchFamily="34" charset="0"/>
                          <a:cs typeface="Arial" panose="020B0604020202020204" pitchFamily="34" charset="0"/>
                        </a:rPr>
                        <a:t>0,820</a:t>
                      </a:r>
                    </a:p>
                    <a:p>
                      <a:pPr algn="ctr"/>
                      <a:r>
                        <a:rPr lang="es-CR" sz="800" dirty="0" smtClean="0">
                          <a:latin typeface="Arial" panose="020B0604020202020204" pitchFamily="34" charset="0"/>
                          <a:cs typeface="Arial" panose="020B0604020202020204" pitchFamily="34" charset="0"/>
                        </a:rPr>
                        <a:t>0,768</a:t>
                      </a:r>
                      <a:endParaRPr lang="es-CR" sz="800" dirty="0">
                        <a:latin typeface="Arial" panose="020B0604020202020204" pitchFamily="34" charset="0"/>
                        <a:cs typeface="Arial" panose="020B0604020202020204" pitchFamily="34" charset="0"/>
                      </a:endParaRPr>
                    </a:p>
                  </a:txBody>
                  <a:tcPr/>
                </a:tc>
              </a:tr>
              <a:tr h="556227">
                <a:tc vMerge="1">
                  <a:txBody>
                    <a:bodyPr/>
                    <a:lstStyle/>
                    <a:p>
                      <a:endParaRPr lang="es-CR" sz="1000" dirty="0"/>
                    </a:p>
                  </a:txBody>
                  <a:tcPr/>
                </a:tc>
                <a:tc>
                  <a:txBody>
                    <a:bodyPr/>
                    <a:lstStyle/>
                    <a:p>
                      <a:pPr algn="l"/>
                      <a:r>
                        <a:rPr lang="es-CR" sz="800" dirty="0" smtClean="0">
                          <a:latin typeface="Arial" panose="020B0604020202020204" pitchFamily="34" charset="0"/>
                          <a:cs typeface="Arial" panose="020B0604020202020204" pitchFamily="34" charset="0"/>
                        </a:rPr>
                        <a:t>Orgánico:</a:t>
                      </a:r>
                      <a:r>
                        <a:rPr lang="es-CR" sz="800" baseline="0" dirty="0" smtClean="0">
                          <a:latin typeface="Arial" panose="020B0604020202020204" pitchFamily="34" charset="0"/>
                          <a:cs typeface="Arial" panose="020B0604020202020204" pitchFamily="34" charset="0"/>
                        </a:rPr>
                        <a:t> </a:t>
                      </a:r>
                    </a:p>
                    <a:p>
                      <a:pPr algn="r"/>
                      <a:r>
                        <a:rPr lang="es-CR" sz="800" dirty="0" smtClean="0">
                          <a:latin typeface="Arial" panose="020B0604020202020204" pitchFamily="34" charset="0"/>
                          <a:cs typeface="Arial" panose="020B0604020202020204" pitchFamily="34" charset="0"/>
                        </a:rPr>
                        <a:t>Caña</a:t>
                      </a:r>
                      <a:r>
                        <a:rPr lang="es-CR" sz="800" baseline="0" dirty="0" smtClean="0">
                          <a:latin typeface="Arial" panose="020B0604020202020204" pitchFamily="34" charset="0"/>
                          <a:cs typeface="Arial" panose="020B0604020202020204" pitchFamily="34" charset="0"/>
                        </a:rPr>
                        <a:t> de Azúcar</a:t>
                      </a:r>
                    </a:p>
                    <a:p>
                      <a:pPr algn="r"/>
                      <a:r>
                        <a:rPr lang="es-CR" sz="800" baseline="0" dirty="0" smtClean="0">
                          <a:latin typeface="Arial" panose="020B0604020202020204" pitchFamily="34" charset="0"/>
                          <a:cs typeface="Arial" panose="020B0604020202020204" pitchFamily="34" charset="0"/>
                        </a:rPr>
                        <a:t>Café Orgánico</a:t>
                      </a:r>
                    </a:p>
                    <a:p>
                      <a:pPr algn="r"/>
                      <a:r>
                        <a:rPr lang="es-CR" sz="800" baseline="0" dirty="0" smtClean="0">
                          <a:latin typeface="Arial" panose="020B0604020202020204" pitchFamily="34" charset="0"/>
                          <a:cs typeface="Arial" panose="020B0604020202020204" pitchFamily="34" charset="0"/>
                        </a:rPr>
                        <a:t>Hortalizas Orga.</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0,739</a:t>
                      </a:r>
                    </a:p>
                    <a:p>
                      <a:pPr algn="ctr"/>
                      <a:r>
                        <a:rPr lang="es-CR" sz="800" dirty="0" smtClean="0">
                          <a:latin typeface="Arial" panose="020B0604020202020204" pitchFamily="34" charset="0"/>
                          <a:cs typeface="Arial" panose="020B0604020202020204" pitchFamily="34" charset="0"/>
                        </a:rPr>
                        <a:t>0,772</a:t>
                      </a:r>
                    </a:p>
                    <a:p>
                      <a:pPr algn="ctr"/>
                      <a:r>
                        <a:rPr lang="es-CR" sz="800" dirty="0" smtClean="0">
                          <a:latin typeface="Arial" panose="020B0604020202020204" pitchFamily="34" charset="0"/>
                          <a:cs typeface="Arial" panose="020B0604020202020204" pitchFamily="34" charset="0"/>
                        </a:rPr>
                        <a:t>0,723</a:t>
                      </a:r>
                    </a:p>
                    <a:p>
                      <a:pPr algn="ctr"/>
                      <a:r>
                        <a:rPr lang="es-CR" sz="800" dirty="0" smtClean="0">
                          <a:latin typeface="Arial" panose="020B0604020202020204" pitchFamily="34" charset="0"/>
                          <a:cs typeface="Arial" panose="020B0604020202020204" pitchFamily="34" charset="0"/>
                        </a:rPr>
                        <a:t>0,720</a:t>
                      </a:r>
                      <a:endParaRPr lang="es-CR" sz="800" dirty="0">
                        <a:latin typeface="Arial" panose="020B0604020202020204" pitchFamily="34" charset="0"/>
                        <a:cs typeface="Arial" panose="020B0604020202020204" pitchFamily="34" charset="0"/>
                      </a:endParaRPr>
                    </a:p>
                  </a:txBody>
                  <a:tcPr/>
                </a:tc>
              </a:tr>
              <a:tr h="556227">
                <a:tc vMerge="1">
                  <a:txBody>
                    <a:bodyPr/>
                    <a:lstStyle/>
                    <a:p>
                      <a:endParaRPr lang="es-CR" sz="1000" dirty="0"/>
                    </a:p>
                  </a:txBody>
                  <a:tcPr/>
                </a:tc>
                <a:tc>
                  <a:txBody>
                    <a:bodyPr/>
                    <a:lstStyle/>
                    <a:p>
                      <a:pPr algn="l"/>
                      <a:r>
                        <a:rPr lang="es-CR" sz="800" dirty="0" smtClean="0">
                          <a:latin typeface="Arial" panose="020B0604020202020204" pitchFamily="34" charset="0"/>
                          <a:cs typeface="Arial" panose="020B0604020202020204" pitchFamily="34" charset="0"/>
                        </a:rPr>
                        <a:t>Cultivos</a:t>
                      </a:r>
                      <a:r>
                        <a:rPr lang="es-CR" sz="800" baseline="0" dirty="0" smtClean="0">
                          <a:latin typeface="Arial" panose="020B0604020202020204" pitchFamily="34" charset="0"/>
                          <a:cs typeface="Arial" panose="020B0604020202020204" pitchFamily="34" charset="0"/>
                        </a:rPr>
                        <a:t> Industriales:</a:t>
                      </a:r>
                    </a:p>
                    <a:p>
                      <a:pPr algn="r"/>
                      <a:r>
                        <a:rPr lang="es-CR" sz="800" dirty="0" smtClean="0">
                          <a:latin typeface="Arial" panose="020B0604020202020204" pitchFamily="34" charset="0"/>
                          <a:cs typeface="Arial" panose="020B0604020202020204" pitchFamily="34" charset="0"/>
                        </a:rPr>
                        <a:t>Naranja</a:t>
                      </a:r>
                    </a:p>
                    <a:p>
                      <a:pPr algn="r"/>
                      <a:r>
                        <a:rPr lang="es-CR" sz="800" dirty="0" smtClean="0">
                          <a:latin typeface="Arial" panose="020B0604020202020204" pitchFamily="34" charset="0"/>
                          <a:cs typeface="Arial" panose="020B0604020202020204" pitchFamily="34" charset="0"/>
                        </a:rPr>
                        <a:t>Caña de azúcar</a:t>
                      </a:r>
                    </a:p>
                    <a:p>
                      <a:pPr algn="r"/>
                      <a:r>
                        <a:rPr lang="es-CR" sz="800" dirty="0" smtClean="0">
                          <a:latin typeface="Arial" panose="020B0604020202020204" pitchFamily="34" charset="0"/>
                          <a:cs typeface="Arial" panose="020B0604020202020204" pitchFamily="34" charset="0"/>
                        </a:rPr>
                        <a:t>Café</a:t>
                      </a:r>
                    </a:p>
                    <a:p>
                      <a:pPr algn="r"/>
                      <a:r>
                        <a:rPr lang="es-CR" sz="800" dirty="0" smtClean="0">
                          <a:latin typeface="Arial" panose="020B0604020202020204" pitchFamily="34" charset="0"/>
                          <a:cs typeface="Arial" panose="020B0604020202020204" pitchFamily="34" charset="0"/>
                        </a:rPr>
                        <a:t>Palma Aceitera</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0,672</a:t>
                      </a:r>
                    </a:p>
                    <a:p>
                      <a:pPr algn="ctr"/>
                      <a:r>
                        <a:rPr lang="es-CR" sz="800" dirty="0" smtClean="0">
                          <a:latin typeface="Arial" panose="020B0604020202020204" pitchFamily="34" charset="0"/>
                          <a:cs typeface="Arial" panose="020B0604020202020204" pitchFamily="34" charset="0"/>
                        </a:rPr>
                        <a:t>0,773</a:t>
                      </a:r>
                    </a:p>
                    <a:p>
                      <a:pPr algn="ctr"/>
                      <a:r>
                        <a:rPr lang="es-CR" sz="800" dirty="0" smtClean="0">
                          <a:latin typeface="Arial" panose="020B0604020202020204" pitchFamily="34" charset="0"/>
                          <a:cs typeface="Arial" panose="020B0604020202020204" pitchFamily="34" charset="0"/>
                        </a:rPr>
                        <a:t>0,697</a:t>
                      </a:r>
                    </a:p>
                    <a:p>
                      <a:pPr algn="ctr"/>
                      <a:r>
                        <a:rPr lang="es-CR" sz="800" dirty="0" smtClean="0">
                          <a:latin typeface="Arial" panose="020B0604020202020204" pitchFamily="34" charset="0"/>
                          <a:cs typeface="Arial" panose="020B0604020202020204" pitchFamily="34" charset="0"/>
                        </a:rPr>
                        <a:t>0,641</a:t>
                      </a:r>
                    </a:p>
                    <a:p>
                      <a:pPr algn="ctr"/>
                      <a:r>
                        <a:rPr lang="es-CR" sz="800" dirty="0" smtClean="0">
                          <a:latin typeface="Arial" panose="020B0604020202020204" pitchFamily="34" charset="0"/>
                          <a:cs typeface="Arial" panose="020B0604020202020204" pitchFamily="34" charset="0"/>
                        </a:rPr>
                        <a:t>0,575</a:t>
                      </a:r>
                      <a:endParaRPr lang="es-CR" sz="800" dirty="0">
                        <a:latin typeface="Arial" panose="020B0604020202020204" pitchFamily="34" charset="0"/>
                        <a:cs typeface="Arial" panose="020B0604020202020204" pitchFamily="34" charset="0"/>
                      </a:endParaRPr>
                    </a:p>
                  </a:txBody>
                  <a:tcPr/>
                </a:tc>
              </a:tr>
              <a:tr h="556227">
                <a:tc vMerge="1">
                  <a:txBody>
                    <a:bodyPr/>
                    <a:lstStyle/>
                    <a:p>
                      <a:endParaRPr lang="es-CR" sz="1000" dirty="0"/>
                    </a:p>
                  </a:txBody>
                  <a:tcPr/>
                </a:tc>
                <a:tc>
                  <a:txBody>
                    <a:bodyPr/>
                    <a:lstStyle/>
                    <a:p>
                      <a:pPr algn="l"/>
                      <a:r>
                        <a:rPr lang="es-CR" sz="800" dirty="0" smtClean="0">
                          <a:latin typeface="Arial" panose="020B0604020202020204" pitchFamily="34" charset="0"/>
                          <a:cs typeface="Arial" panose="020B0604020202020204" pitchFamily="34" charset="0"/>
                        </a:rPr>
                        <a:t>Granos básicos: </a:t>
                      </a:r>
                    </a:p>
                    <a:p>
                      <a:pPr algn="r"/>
                      <a:r>
                        <a:rPr lang="es-CR" sz="800" dirty="0" smtClean="0">
                          <a:latin typeface="Arial" panose="020B0604020202020204" pitchFamily="34" charset="0"/>
                          <a:cs typeface="Arial" panose="020B0604020202020204" pitchFamily="34" charset="0"/>
                        </a:rPr>
                        <a:t>Frijoles</a:t>
                      </a:r>
                    </a:p>
                    <a:p>
                      <a:pPr algn="r"/>
                      <a:r>
                        <a:rPr lang="es-CR" sz="800" dirty="0" smtClean="0">
                          <a:latin typeface="Arial" panose="020B0604020202020204" pitchFamily="34" charset="0"/>
                          <a:cs typeface="Arial" panose="020B0604020202020204" pitchFamily="34" charset="0"/>
                        </a:rPr>
                        <a:t>Maíz</a:t>
                      </a:r>
                    </a:p>
                    <a:p>
                      <a:pPr algn="r"/>
                      <a:r>
                        <a:rPr lang="es-CR" sz="800" dirty="0" smtClean="0">
                          <a:latin typeface="Arial" panose="020B0604020202020204" pitchFamily="34" charset="0"/>
                          <a:cs typeface="Arial" panose="020B0604020202020204" pitchFamily="34" charset="0"/>
                        </a:rPr>
                        <a:t>Plátano</a:t>
                      </a:r>
                      <a:r>
                        <a:rPr lang="es-CR" sz="800" baseline="0" dirty="0" smtClean="0">
                          <a:latin typeface="Arial" panose="020B0604020202020204" pitchFamily="34" charset="0"/>
                          <a:cs typeface="Arial" panose="020B0604020202020204" pitchFamily="34" charset="0"/>
                        </a:rPr>
                        <a:t>, Yuca y Raíces Tropicales</a:t>
                      </a:r>
                    </a:p>
                    <a:p>
                      <a:pPr algn="r"/>
                      <a:r>
                        <a:rPr lang="es-CR" sz="800" baseline="0" dirty="0" smtClean="0">
                          <a:latin typeface="Arial" panose="020B0604020202020204" pitchFamily="34" charset="0"/>
                          <a:cs typeface="Arial" panose="020B0604020202020204" pitchFamily="34" charset="0"/>
                        </a:rPr>
                        <a:t>Plantas Ornamentales de Bajura</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0,520</a:t>
                      </a:r>
                    </a:p>
                    <a:p>
                      <a:pPr algn="ctr"/>
                      <a:r>
                        <a:rPr lang="es-CR" sz="800" dirty="0" smtClean="0">
                          <a:latin typeface="Arial" panose="020B0604020202020204" pitchFamily="34" charset="0"/>
                          <a:cs typeface="Arial" panose="020B0604020202020204" pitchFamily="34" charset="0"/>
                        </a:rPr>
                        <a:t>0,317</a:t>
                      </a:r>
                    </a:p>
                    <a:p>
                      <a:pPr algn="ctr"/>
                      <a:r>
                        <a:rPr lang="es-CR" sz="800" dirty="0" smtClean="0">
                          <a:latin typeface="Arial" panose="020B0604020202020204" pitchFamily="34" charset="0"/>
                          <a:cs typeface="Arial" panose="020B0604020202020204" pitchFamily="34" charset="0"/>
                        </a:rPr>
                        <a:t>0,456</a:t>
                      </a:r>
                    </a:p>
                    <a:p>
                      <a:pPr algn="ctr"/>
                      <a:r>
                        <a:rPr lang="es-CR" sz="800" dirty="0" smtClean="0">
                          <a:latin typeface="Arial" panose="020B0604020202020204" pitchFamily="34" charset="0"/>
                          <a:cs typeface="Arial" panose="020B0604020202020204" pitchFamily="34" charset="0"/>
                        </a:rPr>
                        <a:t>0,491</a:t>
                      </a:r>
                    </a:p>
                    <a:p>
                      <a:pPr algn="ctr"/>
                      <a:r>
                        <a:rPr lang="es-CR" sz="800" dirty="0" smtClean="0">
                          <a:latin typeface="Arial" panose="020B0604020202020204" pitchFamily="34" charset="0"/>
                          <a:cs typeface="Arial" panose="020B0604020202020204" pitchFamily="34" charset="0"/>
                        </a:rPr>
                        <a:t>0,494</a:t>
                      </a:r>
                      <a:endParaRPr lang="es-CR" sz="800" dirty="0">
                        <a:latin typeface="Arial" panose="020B0604020202020204" pitchFamily="34" charset="0"/>
                        <a:cs typeface="Arial" panose="020B0604020202020204" pitchFamily="34" charset="0"/>
                      </a:endParaRPr>
                    </a:p>
                  </a:txBody>
                  <a:tcPr/>
                </a:tc>
              </a:tr>
              <a:tr h="478367">
                <a:tc rowSpan="2">
                  <a:txBody>
                    <a:bodyPr/>
                    <a:lstStyle/>
                    <a:p>
                      <a:pPr algn="l"/>
                      <a:r>
                        <a:rPr lang="es-CR" sz="1000" b="1" dirty="0" smtClean="0">
                          <a:latin typeface="Arial" panose="020B0604020202020204" pitchFamily="34" charset="0"/>
                          <a:cs typeface="Arial" panose="020B0604020202020204" pitchFamily="34" charset="0"/>
                        </a:rPr>
                        <a:t>Pecuario</a:t>
                      </a:r>
                    </a:p>
                    <a:p>
                      <a:pPr marL="0" marR="0" indent="0" algn="l" defTabSz="457200" rtl="0" eaLnBrk="1" fontAlgn="auto" latinLnBrk="0" hangingPunct="1">
                        <a:lnSpc>
                          <a:spcPct val="100000"/>
                        </a:lnSpc>
                        <a:spcBef>
                          <a:spcPts val="0"/>
                        </a:spcBef>
                        <a:spcAft>
                          <a:spcPts val="0"/>
                        </a:spcAft>
                        <a:buClrTx/>
                        <a:buSzTx/>
                        <a:buFontTx/>
                        <a:buNone/>
                        <a:tabLst/>
                        <a:defRPr/>
                      </a:pPr>
                      <a:r>
                        <a:rPr lang="es-CR" sz="1000" b="1" dirty="0" smtClean="0">
                          <a:latin typeface="Arial" panose="020B0604020202020204" pitchFamily="34" charset="0"/>
                          <a:cs typeface="Arial" panose="020B0604020202020204" pitchFamily="34" charset="0"/>
                        </a:rPr>
                        <a:t>(promedio = 0,657 )</a:t>
                      </a:r>
                      <a:endParaRPr lang="es-CR" sz="1000" b="1" dirty="0">
                        <a:latin typeface="Arial" panose="020B0604020202020204" pitchFamily="34" charset="0"/>
                        <a:cs typeface="Arial" panose="020B0604020202020204" pitchFamily="34" charset="0"/>
                      </a:endParaRPr>
                    </a:p>
                  </a:txBody>
                  <a:tcPr/>
                </a:tc>
                <a:tc>
                  <a:txBody>
                    <a:bodyPr/>
                    <a:lstStyle/>
                    <a:p>
                      <a:pPr algn="l"/>
                      <a:r>
                        <a:rPr lang="es-CR" sz="800" dirty="0" smtClean="0">
                          <a:latin typeface="Arial" panose="020B0604020202020204" pitchFamily="34" charset="0"/>
                          <a:cs typeface="Arial" panose="020B0604020202020204" pitchFamily="34" charset="0"/>
                        </a:rPr>
                        <a:t>Avicultura:</a:t>
                      </a:r>
                    </a:p>
                    <a:p>
                      <a:pPr algn="r"/>
                      <a:r>
                        <a:rPr lang="es-CR" sz="800" dirty="0" smtClean="0">
                          <a:latin typeface="Arial" panose="020B0604020202020204" pitchFamily="34" charset="0"/>
                          <a:cs typeface="Arial" panose="020B0604020202020204" pitchFamily="34" charset="0"/>
                        </a:rPr>
                        <a:t>Huevos</a:t>
                      </a:r>
                    </a:p>
                    <a:p>
                      <a:pPr algn="r"/>
                      <a:r>
                        <a:rPr lang="es-CR" sz="800" dirty="0" smtClean="0">
                          <a:latin typeface="Arial" panose="020B0604020202020204" pitchFamily="34" charset="0"/>
                          <a:cs typeface="Arial" panose="020B0604020202020204" pitchFamily="34" charset="0"/>
                        </a:rPr>
                        <a:t>Carne</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0,757</a:t>
                      </a:r>
                    </a:p>
                    <a:p>
                      <a:pPr algn="ctr"/>
                      <a:r>
                        <a:rPr lang="es-CR" sz="800" dirty="0" smtClean="0">
                          <a:latin typeface="Arial" panose="020B0604020202020204" pitchFamily="34" charset="0"/>
                          <a:cs typeface="Arial" panose="020B0604020202020204" pitchFamily="34" charset="0"/>
                        </a:rPr>
                        <a:t>0,778</a:t>
                      </a:r>
                    </a:p>
                    <a:p>
                      <a:pPr algn="ctr"/>
                      <a:r>
                        <a:rPr lang="es-CR" sz="800" dirty="0" smtClean="0">
                          <a:latin typeface="Arial" panose="020B0604020202020204" pitchFamily="34" charset="0"/>
                          <a:cs typeface="Arial" panose="020B0604020202020204" pitchFamily="34" charset="0"/>
                        </a:rPr>
                        <a:t>0,749</a:t>
                      </a:r>
                      <a:endParaRPr lang="es-CR" sz="800" dirty="0">
                        <a:latin typeface="Arial" panose="020B0604020202020204" pitchFamily="34" charset="0"/>
                        <a:cs typeface="Arial" panose="020B0604020202020204" pitchFamily="34" charset="0"/>
                      </a:endParaRPr>
                    </a:p>
                  </a:txBody>
                  <a:tcPr/>
                </a:tc>
              </a:tr>
              <a:tr h="355436">
                <a:tc vMerge="1">
                  <a:txBody>
                    <a:bodyPr/>
                    <a:lstStyle/>
                    <a:p>
                      <a:endParaRPr lang="es-CR" sz="1000" dirty="0"/>
                    </a:p>
                  </a:txBody>
                  <a:tcPr/>
                </a:tc>
                <a:tc>
                  <a:txBody>
                    <a:bodyPr/>
                    <a:lstStyle/>
                    <a:p>
                      <a:pPr algn="l"/>
                      <a:r>
                        <a:rPr lang="es-CR" sz="800" dirty="0" smtClean="0">
                          <a:latin typeface="Arial" panose="020B0604020202020204" pitchFamily="34" charset="0"/>
                          <a:cs typeface="Arial" panose="020B0604020202020204" pitchFamily="34" charset="0"/>
                        </a:rPr>
                        <a:t>Ganadería</a:t>
                      </a:r>
                    </a:p>
                    <a:p>
                      <a:pPr algn="l"/>
                      <a:r>
                        <a:rPr lang="es-CR" sz="800" dirty="0" smtClean="0">
                          <a:latin typeface="Arial" panose="020B0604020202020204" pitchFamily="34" charset="0"/>
                          <a:cs typeface="Arial" panose="020B0604020202020204" pitchFamily="34" charset="0"/>
                        </a:rPr>
                        <a:t>Ganadería de Carne</a:t>
                      </a:r>
                      <a:endParaRPr lang="es-CR" sz="800" dirty="0">
                        <a:latin typeface="Arial" panose="020B0604020202020204" pitchFamily="34" charset="0"/>
                        <a:cs typeface="Arial" panose="020B0604020202020204" pitchFamily="34" charset="0"/>
                      </a:endParaRPr>
                    </a:p>
                  </a:txBody>
                  <a:tcPr/>
                </a:tc>
                <a:tc>
                  <a:txBody>
                    <a:bodyPr/>
                    <a:lstStyle/>
                    <a:p>
                      <a:pPr algn="ctr"/>
                      <a:r>
                        <a:rPr lang="es-CR" sz="800" dirty="0" smtClean="0">
                          <a:latin typeface="Arial" panose="020B0604020202020204" pitchFamily="34" charset="0"/>
                          <a:cs typeface="Arial" panose="020B0604020202020204" pitchFamily="34" charset="0"/>
                        </a:rPr>
                        <a:t>0,566</a:t>
                      </a:r>
                    </a:p>
                    <a:p>
                      <a:pPr algn="ctr"/>
                      <a:r>
                        <a:rPr lang="es-CR" sz="800" dirty="0" smtClean="0">
                          <a:latin typeface="Arial" panose="020B0604020202020204" pitchFamily="34" charset="0"/>
                          <a:cs typeface="Arial" panose="020B0604020202020204" pitchFamily="34" charset="0"/>
                        </a:rPr>
                        <a:t>0,455</a:t>
                      </a:r>
                      <a:endParaRPr lang="es-CR" sz="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02889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Plantilla_3</Template>
  <TotalTime>1314</TotalTime>
  <Words>4207</Words>
  <Application>Microsoft Office PowerPoint</Application>
  <PresentationFormat>Presentación en pantalla (4:3)</PresentationFormat>
  <Paragraphs>575</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ＭＳ Ｐゴシック</vt: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Gasto Público Efectivo del Sector Agropecuario, según institución, 2012-2016</vt:lpstr>
      <vt:lpstr>Gasto Público Efectivo del Sector Agropecuario, según  Programa Sectorial  2012-2016</vt:lpstr>
      <vt:lpstr>Indicadores de Sostenibilidad, Subsectores  Agrícola y Pecuario, 2010</vt:lpstr>
      <vt:lpstr>Programas de otras instituciones sobre Seguridad Alimentaria y ODS, 2016</vt:lpstr>
      <vt:lpstr>Aportes de la DFOE-CGR vinculados a la Seguridad Alimentaria y ODS al 2016</vt:lpstr>
      <vt:lpstr>Aportes de la DFOE-CGR vinculados a la Seguridad Alimentaria y ODS al 2016</vt:lpstr>
      <vt:lpstr>Aportes de la CGR vinculados a la Seguridad Alimentaria y ODS al 2016</vt:lpstr>
      <vt:lpstr>Aportes de la CGR vinculados a la Seguridad Alimentaria y ODS al 2016</vt:lpstr>
      <vt:lpstr>Aportes de la CGR vinculados a la Seguridad Alimentaria y ODS al 2016</vt:lpstr>
      <vt:lpstr>Retos desde la perspectiva del MIDEPLAN sobre el cumplimiento  de los ODS para Costa Rica al 2016</vt:lpstr>
      <vt:lpstr>Retos desde la perspectiva del MIDEPLAN sobre el cumplimiento  de los ODS para Costa Rica al 2016</vt:lpstr>
      <vt:lpstr>Desafíos para el cumplimiento efectivo de los ODS en Costa Rica, al 2016</vt:lpstr>
      <vt:lpstr>Desafíos para el cumplimiento efectivo de los ODS en Costa Rica, al 2016</vt:lpstr>
      <vt:lpstr>Presentación de PowerPoint</vt:lpstr>
    </vt:vector>
  </TitlesOfParts>
  <Company>Contraloria General de la Republica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dc:title>
  <dc:creator>Oscar Torres Salazar</dc:creator>
  <cp:lastModifiedBy>Doris_Chavarria</cp:lastModifiedBy>
  <cp:revision>149</cp:revision>
  <dcterms:created xsi:type="dcterms:W3CDTF">2015-10-21T14:16:19Z</dcterms:created>
  <dcterms:modified xsi:type="dcterms:W3CDTF">2016-12-16T10:29:02Z</dcterms:modified>
</cp:coreProperties>
</file>