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88" r:id="rId3"/>
    <p:sldId id="327" r:id="rId4"/>
    <p:sldId id="328" r:id="rId5"/>
    <p:sldId id="326" r:id="rId6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65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171CA-41B3-45AE-A07A-95ECFAF5F284}" type="datetimeFigureOut">
              <a:rPr lang="es-DO" smtClean="0"/>
              <a:t>17/10/16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AD097-23B6-40CF-843B-861FA006C3D6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831868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A457-FA55-4B06-84C7-8BEF26932FF5}" type="datetimeFigureOut">
              <a:rPr lang="es-MX" smtClean="0"/>
              <a:t>17/10/2016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99EC8-DE85-4D51-A7E3-0AE6E339C2B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4839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71599"/>
            <a:ext cx="9144000" cy="2138363"/>
          </a:xfrm>
        </p:spPr>
        <p:txBody>
          <a:bodyPr anchor="b"/>
          <a:lstStyle>
            <a:lvl1pPr algn="ctr">
              <a:defRPr sz="6000" b="1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1322"/>
          </a:xfrm>
          <a:solidFill>
            <a:srgbClr val="00B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none"/>
        </p:style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13017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54601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608496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03120" y="1709738"/>
            <a:ext cx="862584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103120" y="4589463"/>
            <a:ext cx="8625840" cy="896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930396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317136" y="1825625"/>
            <a:ext cx="4480560" cy="435133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7127240" y="1825625"/>
            <a:ext cx="448056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717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1240" y="238125"/>
            <a:ext cx="702564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01240" y="1681163"/>
            <a:ext cx="435165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301240" y="2505075"/>
            <a:ext cx="4351655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236302" y="1681163"/>
            <a:ext cx="437308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236302" y="2505075"/>
            <a:ext cx="4373086" cy="3684588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65543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25539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4941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3308" y="335280"/>
            <a:ext cx="3932237" cy="172212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12280" y="1767840"/>
            <a:ext cx="4969828" cy="41011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33330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59051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38400" y="457200"/>
            <a:ext cx="356631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172200" y="1798320"/>
            <a:ext cx="5562600" cy="406273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438400" y="2057400"/>
            <a:ext cx="3566318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9489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18" Type="http://schemas.openxmlformats.org/officeDocument/2006/relationships/image" Target="../media/image7.png"/><Relationship Id="rId26" Type="http://schemas.openxmlformats.org/officeDocument/2006/relationships/image" Target="../media/image15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0.png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17" Type="http://schemas.openxmlformats.org/officeDocument/2006/relationships/image" Target="../media/image6.png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24" Type="http://schemas.openxmlformats.org/officeDocument/2006/relationships/image" Target="../media/image13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23" Type="http://schemas.openxmlformats.org/officeDocument/2006/relationships/image" Target="../media/image1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Relationship Id="rId22" Type="http://schemas.openxmlformats.org/officeDocument/2006/relationships/image" Target="../media/image11.png"/><Relationship Id="rId27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riángulo rectángulo 2"/>
          <p:cNvSpPr/>
          <p:nvPr userDrawn="1"/>
        </p:nvSpPr>
        <p:spPr>
          <a:xfrm rot="16200000" flipH="1">
            <a:off x="8509280" y="3175283"/>
            <a:ext cx="6858001" cy="507437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317136" y="295570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D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317136" y="1825625"/>
            <a:ext cx="903666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DO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045CB-BCD4-43E9-A17B-8B623FCB7730}" type="slidenum">
              <a:rPr lang="es-DO" smtClean="0"/>
              <a:t>‹Nº›</a:t>
            </a:fld>
            <a:endParaRPr lang="es-DO"/>
          </a:p>
        </p:txBody>
      </p:sp>
      <p:grpSp>
        <p:nvGrpSpPr>
          <p:cNvPr id="7" name="Grupo 6"/>
          <p:cNvGrpSpPr/>
          <p:nvPr userDrawn="1"/>
        </p:nvGrpSpPr>
        <p:grpSpPr>
          <a:xfrm>
            <a:off x="255201" y="4141221"/>
            <a:ext cx="1748645" cy="1965891"/>
            <a:chOff x="1299355" y="2404365"/>
            <a:chExt cx="2874111" cy="3231181"/>
          </a:xfrm>
        </p:grpSpPr>
        <p:grpSp>
          <p:nvGrpSpPr>
            <p:cNvPr id="8" name="Grupo 7"/>
            <p:cNvGrpSpPr/>
            <p:nvPr/>
          </p:nvGrpSpPr>
          <p:grpSpPr>
            <a:xfrm>
              <a:off x="1951892" y="2404365"/>
              <a:ext cx="1494692" cy="1416259"/>
              <a:chOff x="2379480" y="1905657"/>
              <a:chExt cx="3064085" cy="2903299"/>
            </a:xfrm>
          </p:grpSpPr>
          <p:pic>
            <p:nvPicPr>
              <p:cNvPr id="15" name="Imagen 14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943"/>
                <a:ext cx="3064085" cy="1782401"/>
              </a:xfrm>
              <a:prstGeom prst="rect">
                <a:avLst/>
              </a:prstGeom>
            </p:spPr>
          </p:pic>
          <p:pic>
            <p:nvPicPr>
              <p:cNvPr id="16" name="Imagen 15"/>
              <p:cNvPicPr>
                <a:picLocks noChangeAspect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9480" y="1905657"/>
                <a:ext cx="3064085" cy="1782400"/>
              </a:xfrm>
              <a:prstGeom prst="rect">
                <a:avLst/>
              </a:prstGeom>
            </p:spPr>
          </p:pic>
          <p:pic>
            <p:nvPicPr>
              <p:cNvPr id="17" name="Imagen 16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12088" y="3550233"/>
                <a:ext cx="2598868" cy="379274"/>
              </a:xfrm>
              <a:prstGeom prst="rect">
                <a:avLst/>
              </a:prstGeom>
            </p:spPr>
          </p:pic>
          <p:pic>
            <p:nvPicPr>
              <p:cNvPr id="18" name="Imagen 17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858345" y="4213428"/>
                <a:ext cx="2083204" cy="379274"/>
              </a:xfrm>
              <a:prstGeom prst="rect">
                <a:avLst/>
              </a:prstGeom>
            </p:spPr>
          </p:pic>
          <p:pic>
            <p:nvPicPr>
              <p:cNvPr id="19" name="Imagen 18"/>
              <p:cNvPicPr>
                <a:picLocks noChangeAspect="1"/>
              </p:cNvPicPr>
              <p:nvPr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698032" y="3883441"/>
                <a:ext cx="2426980" cy="379274"/>
              </a:xfrm>
              <a:prstGeom prst="rect">
                <a:avLst/>
              </a:prstGeom>
            </p:spPr>
          </p:pic>
          <p:pic>
            <p:nvPicPr>
              <p:cNvPr id="20" name="Imagen 19"/>
              <p:cNvPicPr>
                <a:picLocks noChangeAspect="1"/>
              </p:cNvPicPr>
              <p:nvPr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72592" y="4551124"/>
                <a:ext cx="1477861" cy="257832"/>
              </a:xfrm>
              <a:prstGeom prst="rect">
                <a:avLst/>
              </a:prstGeom>
            </p:spPr>
          </p:pic>
          <p:pic>
            <p:nvPicPr>
              <p:cNvPr id="21" name="Imagen 20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87185" y="2229993"/>
                <a:ext cx="1801084" cy="1244317"/>
              </a:xfrm>
              <a:prstGeom prst="rect">
                <a:avLst/>
              </a:prstGeom>
            </p:spPr>
          </p:pic>
          <p:pic>
            <p:nvPicPr>
              <p:cNvPr id="22" name="Imagen 21"/>
              <p:cNvPicPr>
                <a:picLocks noChangeAspect="1"/>
              </p:cNvPicPr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569792" y="2359356"/>
                <a:ext cx="538083" cy="482033"/>
              </a:xfrm>
              <a:prstGeom prst="rect">
                <a:avLst/>
              </a:prstGeom>
            </p:spPr>
          </p:pic>
          <p:pic>
            <p:nvPicPr>
              <p:cNvPr id="23" name="Imagen 22"/>
              <p:cNvPicPr>
                <a:picLocks noChangeAspect="1"/>
              </p:cNvPicPr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6839" y="2736638"/>
                <a:ext cx="141994" cy="141994"/>
              </a:xfrm>
              <a:prstGeom prst="rect">
                <a:avLst/>
              </a:prstGeom>
            </p:spPr>
          </p:pic>
        </p:grpSp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8073" y="4508952"/>
              <a:ext cx="2816676" cy="211789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4401953"/>
              <a:ext cx="2843001" cy="35896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5081" y="4804237"/>
              <a:ext cx="2822659" cy="167517"/>
            </a:xfrm>
            <a:prstGeom prst="rect">
              <a:avLst/>
            </a:prstGeom>
          </p:spPr>
        </p:pic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0124" y="5164105"/>
              <a:ext cx="2852573" cy="471441"/>
            </a:xfrm>
            <a:prstGeom prst="rect">
              <a:avLst/>
            </a:prstGeom>
          </p:spPr>
        </p:pic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9355" y="4001294"/>
              <a:ext cx="2874111" cy="317086"/>
            </a:xfrm>
            <a:prstGeom prst="rect">
              <a:avLst/>
            </a:prstGeom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14910" y="5036647"/>
              <a:ext cx="2843001" cy="35896"/>
            </a:xfrm>
            <a:prstGeom prst="rect">
              <a:avLst/>
            </a:prstGeom>
          </p:spPr>
        </p:pic>
      </p:grpSp>
      <p:pic>
        <p:nvPicPr>
          <p:cNvPr id="24" name="Imagen 23"/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53" y="422568"/>
            <a:ext cx="1723529" cy="925559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 userDrawn="1"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1726" y="422569"/>
            <a:ext cx="1802835" cy="914173"/>
          </a:xfrm>
          <a:prstGeom prst="rect">
            <a:avLst/>
          </a:prstGeom>
        </p:spPr>
      </p:pic>
      <p:sp>
        <p:nvSpPr>
          <p:cNvPr id="27" name="Triángulo rectángulo 2"/>
          <p:cNvSpPr/>
          <p:nvPr userDrawn="1"/>
        </p:nvSpPr>
        <p:spPr>
          <a:xfrm flipH="1">
            <a:off x="-3377184" y="6096000"/>
            <a:ext cx="15569184" cy="762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84068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none" spc="0">
          <a:ln w="0"/>
          <a:solidFill>
            <a:schemeClr val="accent1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22.7 Convocatoria para nominar candidato(s) para ocupar vacante(s) en el FORO COMÚN PARA EL MARCO DE ISSAI (</a:t>
            </a:r>
            <a:r>
              <a:rPr lang="es-MX" sz="2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FIPP</a:t>
            </a:r>
            <a:r>
              <a:rPr lang="es-MX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es-MX" sz="1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21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Foro Comú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para el Marco de Normas Profesionales de la INTOSAI</a:t>
            </a:r>
            <a:endParaRPr lang="es-MX" sz="24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89000" y="1825625"/>
            <a:ext cx="8824475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b="1" dirty="0" smtClean="0"/>
              <a:t>FIPP: </a:t>
            </a:r>
            <a:r>
              <a:rPr lang="es-MX" i="1" dirty="0" err="1" smtClean="0"/>
              <a:t>Forum</a:t>
            </a:r>
            <a:r>
              <a:rPr lang="es-MX" i="1" dirty="0" smtClean="0"/>
              <a:t> </a:t>
            </a:r>
            <a:r>
              <a:rPr lang="es-MX" i="1" dirty="0" err="1" smtClean="0"/>
              <a:t>for</a:t>
            </a:r>
            <a:r>
              <a:rPr lang="es-MX" i="1" dirty="0" smtClean="0"/>
              <a:t> INTOSAI Professional </a:t>
            </a:r>
            <a:r>
              <a:rPr lang="es-MX" i="1" dirty="0" err="1" smtClean="0"/>
              <a:t>Pronouncements</a:t>
            </a:r>
            <a:endParaRPr lang="es-MX" b="1" dirty="0" smtClean="0"/>
          </a:p>
          <a:p>
            <a:pPr marL="0" lvl="0" indent="0">
              <a:buNone/>
            </a:pPr>
            <a:endParaRPr lang="es-MX" b="1" dirty="0" smtClean="0"/>
          </a:p>
          <a:p>
            <a:pPr lvl="0"/>
            <a:r>
              <a:rPr lang="es-MX" dirty="0" smtClean="0"/>
              <a:t>Convocatoria regional promovida coordinadamente por Presidencia y Secretaría Ejecutiva de OLACEFS con la Secretaría del Comité de Normas Profesionales de la INTOSAI </a:t>
            </a:r>
            <a:r>
              <a:rPr lang="es-MX" i="1" dirty="0" smtClean="0"/>
              <a:t>(PSC).</a:t>
            </a:r>
          </a:p>
          <a:p>
            <a:pPr lvl="1"/>
            <a:r>
              <a:rPr lang="es-MX" dirty="0" smtClean="0"/>
              <a:t>Convocatoria original enviada por </a:t>
            </a:r>
            <a:r>
              <a:rPr lang="es-MX" i="1" dirty="0" smtClean="0"/>
              <a:t>PSC, CBC </a:t>
            </a:r>
            <a:r>
              <a:rPr lang="es-MX" dirty="0" smtClean="0"/>
              <a:t>y</a:t>
            </a:r>
            <a:r>
              <a:rPr lang="es-MX" i="1" dirty="0" smtClean="0"/>
              <a:t> KSC</a:t>
            </a:r>
            <a:endParaRPr lang="es-MX" i="1" dirty="0" smtClean="0"/>
          </a:p>
          <a:p>
            <a:pPr marL="0" lvl="0" indent="0">
              <a:buNone/>
            </a:pP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72917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Foro Comú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para el Marco de Normas Profesionales de la INTOSAI</a:t>
            </a:r>
            <a:endParaRPr lang="es-MX" sz="24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2289000" y="1825625"/>
            <a:ext cx="8824475" cy="435133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s-MX" b="1" dirty="0" smtClean="0"/>
              <a:t>FIPP: </a:t>
            </a:r>
            <a:r>
              <a:rPr lang="es-MX" i="1" dirty="0" err="1" smtClean="0"/>
              <a:t>Forum</a:t>
            </a:r>
            <a:r>
              <a:rPr lang="es-MX" i="1" dirty="0" smtClean="0"/>
              <a:t> </a:t>
            </a:r>
            <a:r>
              <a:rPr lang="es-MX" i="1" dirty="0" err="1" smtClean="0"/>
              <a:t>for</a:t>
            </a:r>
            <a:r>
              <a:rPr lang="es-MX" i="1" dirty="0" smtClean="0"/>
              <a:t> INTOSAI Professional </a:t>
            </a:r>
            <a:r>
              <a:rPr lang="es-MX" i="1" dirty="0" err="1" smtClean="0"/>
              <a:t>Pronouncements</a:t>
            </a:r>
            <a:endParaRPr lang="es-MX" b="1" dirty="0" smtClean="0"/>
          </a:p>
          <a:p>
            <a:pPr marL="0" lvl="0" indent="0">
              <a:buNone/>
            </a:pPr>
            <a:endParaRPr lang="es-MX" b="1" dirty="0" smtClean="0"/>
          </a:p>
          <a:p>
            <a:pPr lvl="0"/>
            <a:r>
              <a:rPr lang="es-MX" dirty="0" smtClean="0"/>
              <a:t>G</a:t>
            </a:r>
            <a:r>
              <a:rPr lang="es-MX" dirty="0" smtClean="0"/>
              <a:t>rupo </a:t>
            </a:r>
            <a:r>
              <a:rPr lang="es-MX" dirty="0"/>
              <a:t>de 15 </a:t>
            </a:r>
            <a:r>
              <a:rPr lang="es-MX" dirty="0" smtClean="0"/>
              <a:t>expertos</a:t>
            </a:r>
          </a:p>
          <a:p>
            <a:pPr lvl="0"/>
            <a:r>
              <a:rPr lang="es-MX" dirty="0" smtClean="0"/>
              <a:t>Objetivo: </a:t>
            </a:r>
          </a:p>
          <a:p>
            <a:pPr lvl="1"/>
            <a:r>
              <a:rPr lang="es-MX" dirty="0" smtClean="0"/>
              <a:t>Asegurar </a:t>
            </a:r>
            <a:r>
              <a:rPr lang="es-MX" dirty="0"/>
              <a:t>la solidez y utilidad del Marco Normativo de la INTOSAI, al fungir como un único filtro al Marco de </a:t>
            </a:r>
            <a:r>
              <a:rPr lang="es-MX" dirty="0" err="1" smtClean="0"/>
              <a:t>ISSAIs</a:t>
            </a:r>
            <a:endParaRPr lang="es-MX" dirty="0" smtClean="0"/>
          </a:p>
          <a:p>
            <a:pPr lvl="1"/>
            <a:r>
              <a:rPr lang="es-MX" dirty="0" smtClean="0"/>
              <a:t>Fortalecer </a:t>
            </a:r>
            <a:r>
              <a:rPr lang="es-MX" dirty="0"/>
              <a:t>con su retroalimentación el proceso de aprobación de </a:t>
            </a:r>
            <a:r>
              <a:rPr lang="es-MX" dirty="0" err="1"/>
              <a:t>ISSAIs</a:t>
            </a:r>
            <a:r>
              <a:rPr lang="es-MX" dirty="0"/>
              <a:t> y de otros </a:t>
            </a:r>
            <a:r>
              <a:rPr lang="es-MX" dirty="0" smtClean="0"/>
              <a:t>pronunciamientos (incluidas INTOSAI GOV)</a:t>
            </a:r>
          </a:p>
          <a:p>
            <a:r>
              <a:rPr lang="es-MX" dirty="0" smtClean="0"/>
              <a:t>Busca </a:t>
            </a:r>
            <a:r>
              <a:rPr lang="es-MX" dirty="0"/>
              <a:t>coadyuvar a consolidar a la </a:t>
            </a:r>
            <a:r>
              <a:rPr lang="es-MX" dirty="0" smtClean="0"/>
              <a:t>INTOSAI </a:t>
            </a:r>
            <a:r>
              <a:rPr lang="es-MX" dirty="0"/>
              <a:t>como un organismo rector de normas internacionales para la auditoría del sector público</a:t>
            </a:r>
            <a:r>
              <a:rPr lang="es-MX" dirty="0" smtClean="0"/>
              <a:t>.</a:t>
            </a:r>
            <a:endParaRPr lang="es-MX" i="1" dirty="0"/>
          </a:p>
        </p:txBody>
      </p:sp>
    </p:spTree>
    <p:extLst>
      <p:ext uri="{BB962C8B-B14F-4D97-AF65-F5344CB8AC3E}">
        <p14:creationId xmlns:p14="http://schemas.microsoft.com/office/powerpoint/2010/main" val="15772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991234" y="377632"/>
            <a:ext cx="7314543" cy="1247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none" spc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Foro Comú</a:t>
            </a:r>
            <a:r>
              <a:rPr lang="es-MX" sz="24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 para el Marco de Normas Profesionales de la INTOSAI</a:t>
            </a:r>
            <a:endParaRPr lang="es-MX" sz="24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MX" dirty="0" smtClean="0"/>
              <a:t>Convocatoria enviada y publicada recientemente en sitio Web OLACEFS.</a:t>
            </a:r>
          </a:p>
          <a:p>
            <a:pPr lvl="0"/>
            <a:r>
              <a:rPr lang="es-MX" dirty="0" smtClean="0"/>
              <a:t>4 vacantes a partir de 2017.</a:t>
            </a:r>
          </a:p>
          <a:p>
            <a:pPr lvl="0"/>
            <a:r>
              <a:rPr lang="es-MX" dirty="0" smtClean="0"/>
              <a:t>Indispensable dominio del inglés.</a:t>
            </a:r>
          </a:p>
          <a:p>
            <a:pPr lvl="0"/>
            <a:r>
              <a:rPr lang="es-MX" dirty="0" smtClean="0"/>
              <a:t>Preferencia para postulantes:</a:t>
            </a:r>
          </a:p>
          <a:p>
            <a:pPr lvl="1"/>
            <a:r>
              <a:rPr lang="es-MX" dirty="0" smtClean="0"/>
              <a:t>De ARABOSAI, </a:t>
            </a:r>
            <a:r>
              <a:rPr lang="es-MX" dirty="0" smtClean="0">
                <a:solidFill>
                  <a:schemeClr val="accent5">
                    <a:lumMod val="50000"/>
                  </a:schemeClr>
                </a:solidFill>
              </a:rPr>
              <a:t>OLACEFS</a:t>
            </a:r>
            <a:r>
              <a:rPr lang="es-MX" dirty="0" smtClean="0"/>
              <a:t> y PASAI;</a:t>
            </a:r>
          </a:p>
          <a:p>
            <a:pPr lvl="1"/>
            <a:r>
              <a:rPr lang="es-MX" dirty="0" smtClean="0"/>
              <a:t>EFS con facultades jurisdiccionales;</a:t>
            </a:r>
          </a:p>
          <a:p>
            <a:pPr lvl="1"/>
            <a:r>
              <a:rPr lang="es-MX" dirty="0" smtClean="0"/>
              <a:t>Experiencia en auditoría de desempeño, y</a:t>
            </a:r>
          </a:p>
          <a:p>
            <a:pPr lvl="1"/>
            <a:r>
              <a:rPr lang="es-MX" dirty="0" smtClean="0"/>
              <a:t>Género femenino.</a:t>
            </a:r>
          </a:p>
          <a:p>
            <a:r>
              <a:rPr lang="es-MX" dirty="0" smtClean="0"/>
              <a:t>Inicio de labores: 1 enero 2017</a:t>
            </a:r>
          </a:p>
          <a:p>
            <a:r>
              <a:rPr lang="es-MX" dirty="0" smtClean="0"/>
              <a:t>Límite postulaciones: </a:t>
            </a:r>
            <a:r>
              <a:rPr lang="es-MX" dirty="0" smtClean="0">
                <a:solidFill>
                  <a:srgbClr val="C00000"/>
                </a:solidFill>
              </a:rPr>
              <a:t>1 de noviembre de 2016</a:t>
            </a: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65814" y="1625420"/>
            <a:ext cx="4479925" cy="2518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7148" y="3451935"/>
            <a:ext cx="2310237" cy="30291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96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6" name="Imagen 68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943"/>
            <a:ext cx="3064085" cy="17824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480" y="1905657"/>
            <a:ext cx="3064085" cy="1782400"/>
          </a:xfrm>
          <a:prstGeom prst="rect">
            <a:avLst/>
          </a:prstGeom>
        </p:spPr>
      </p:pic>
      <p:sp>
        <p:nvSpPr>
          <p:cNvPr id="20" name="Triángulo rectángulo 2"/>
          <p:cNvSpPr/>
          <p:nvPr/>
        </p:nvSpPr>
        <p:spPr>
          <a:xfrm rot="16200000" flipH="1">
            <a:off x="6732539" y="5459461"/>
            <a:ext cx="18428677" cy="7509755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sp>
        <p:nvSpPr>
          <p:cNvPr id="3" name="Triángulo rectángulo 2"/>
          <p:cNvSpPr/>
          <p:nvPr/>
        </p:nvSpPr>
        <p:spPr>
          <a:xfrm flipH="1">
            <a:off x="-3417524" y="6947493"/>
            <a:ext cx="15569184" cy="6858000"/>
          </a:xfrm>
          <a:custGeom>
            <a:avLst/>
            <a:gdLst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11301984 w 11301984"/>
              <a:gd name="connsiteY2" fmla="*/ 6858000 h 6858000"/>
              <a:gd name="connsiteX3" fmla="*/ 0 w 11301984"/>
              <a:gd name="connsiteY3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913376 w 11301984"/>
              <a:gd name="connsiteY2" fmla="*/ 3913632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5474208 w 11301984"/>
              <a:gd name="connsiteY2" fmla="*/ 431596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511040 w 11301984"/>
              <a:gd name="connsiteY2" fmla="*/ 4084320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  <a:gd name="connsiteX0" fmla="*/ 0 w 11301984"/>
              <a:gd name="connsiteY0" fmla="*/ 6858000 h 6858000"/>
              <a:gd name="connsiteX1" fmla="*/ 0 w 11301984"/>
              <a:gd name="connsiteY1" fmla="*/ 0 h 6858000"/>
              <a:gd name="connsiteX2" fmla="*/ 4437888 w 11301984"/>
              <a:gd name="connsiteY2" fmla="*/ 4133088 h 6858000"/>
              <a:gd name="connsiteX3" fmla="*/ 11301984 w 11301984"/>
              <a:gd name="connsiteY3" fmla="*/ 6858000 h 6858000"/>
              <a:gd name="connsiteX4" fmla="*/ 0 w 1130198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1984" h="6858000">
                <a:moveTo>
                  <a:pt x="0" y="6858000"/>
                </a:moveTo>
                <a:lnTo>
                  <a:pt x="0" y="0"/>
                </a:lnTo>
                <a:cubicBezTo>
                  <a:pt x="1597152" y="1873504"/>
                  <a:pt x="2145792" y="2466848"/>
                  <a:pt x="4437888" y="4133088"/>
                </a:cubicBezTo>
                <a:cubicBezTo>
                  <a:pt x="6433312" y="5492496"/>
                  <a:pt x="8843264" y="6156960"/>
                  <a:pt x="11301984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 dirty="0"/>
          </a:p>
        </p:txBody>
      </p:sp>
      <p:pic>
        <p:nvPicPr>
          <p:cNvPr id="6820" name="Imagen 6819"/>
          <p:cNvPicPr>
            <a:picLocks noChangeAspect="1"/>
          </p:cNvPicPr>
          <p:nvPr/>
        </p:nvPicPr>
        <p:blipFill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868" y="4691527"/>
            <a:ext cx="4398083" cy="330697"/>
          </a:xfrm>
          <a:prstGeom prst="rect">
            <a:avLst/>
          </a:prstGeom>
        </p:spPr>
      </p:pic>
      <p:pic>
        <p:nvPicPr>
          <p:cNvPr id="6827" name="Imagen 68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4524454"/>
            <a:ext cx="4439187" cy="56050"/>
          </a:xfrm>
          <a:prstGeom prst="rect">
            <a:avLst/>
          </a:prstGeom>
        </p:spPr>
      </p:pic>
      <p:pic>
        <p:nvPicPr>
          <p:cNvPr id="6829" name="Imagen 6828"/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197" y="5152598"/>
            <a:ext cx="4407425" cy="261568"/>
          </a:xfrm>
          <a:prstGeom prst="rect">
            <a:avLst/>
          </a:prstGeom>
        </p:spPr>
      </p:pic>
      <p:pic>
        <p:nvPicPr>
          <p:cNvPr id="6830" name="Imagen 6829"/>
          <p:cNvPicPr>
            <a:picLocks noChangeAspect="1"/>
          </p:cNvPicPr>
          <p:nvPr/>
        </p:nvPicPr>
        <p:blipFill>
          <a:blip r:embed="rId7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842" y="5714513"/>
            <a:ext cx="4454134" cy="736128"/>
          </a:xfrm>
          <a:prstGeom prst="rect">
            <a:avLst/>
          </a:prstGeom>
        </p:spPr>
      </p:pic>
      <p:pic>
        <p:nvPicPr>
          <p:cNvPr id="6832" name="Imagen 6831"/>
          <p:cNvPicPr>
            <a:picLocks noChangeAspect="1"/>
          </p:cNvPicPr>
          <p:nvPr/>
        </p:nvPicPr>
        <p:blipFill>
          <a:blip r:embed="rId8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027" y="3898848"/>
            <a:ext cx="4487764" cy="495112"/>
          </a:xfrm>
          <a:prstGeom prst="rect">
            <a:avLst/>
          </a:prstGeom>
        </p:spPr>
      </p:pic>
      <p:pic>
        <p:nvPicPr>
          <p:cNvPr id="6833" name="Imagen 68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316" y="5515493"/>
            <a:ext cx="4439187" cy="56050"/>
          </a:xfrm>
          <a:prstGeom prst="rect">
            <a:avLst/>
          </a:prstGeom>
        </p:spPr>
      </p:pic>
      <p:pic>
        <p:nvPicPr>
          <p:cNvPr id="6821" name="Imagen 68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088" y="3550233"/>
            <a:ext cx="2598868" cy="379274"/>
          </a:xfrm>
          <a:prstGeom prst="rect">
            <a:avLst/>
          </a:prstGeom>
        </p:spPr>
      </p:pic>
      <p:pic>
        <p:nvPicPr>
          <p:cNvPr id="6822" name="Imagen 68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345" y="4213428"/>
            <a:ext cx="2083204" cy="379274"/>
          </a:xfrm>
          <a:prstGeom prst="rect">
            <a:avLst/>
          </a:prstGeom>
        </p:spPr>
      </p:pic>
      <p:pic>
        <p:nvPicPr>
          <p:cNvPr id="6823" name="Imagen 68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032" y="3883441"/>
            <a:ext cx="2426980" cy="379274"/>
          </a:xfrm>
          <a:prstGeom prst="rect">
            <a:avLst/>
          </a:prstGeom>
        </p:spPr>
      </p:pic>
      <p:pic>
        <p:nvPicPr>
          <p:cNvPr id="6824" name="Imagen 68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592" y="4551124"/>
            <a:ext cx="1477861" cy="257832"/>
          </a:xfrm>
          <a:prstGeom prst="rect">
            <a:avLst/>
          </a:prstGeom>
        </p:spPr>
      </p:pic>
      <p:pic>
        <p:nvPicPr>
          <p:cNvPr id="6828" name="Imagen 68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185" y="2229993"/>
            <a:ext cx="1801084" cy="1244317"/>
          </a:xfrm>
          <a:prstGeom prst="rect">
            <a:avLst/>
          </a:prstGeom>
        </p:spPr>
      </p:pic>
      <p:pic>
        <p:nvPicPr>
          <p:cNvPr id="6825" name="Imagen 68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9792" y="2359356"/>
            <a:ext cx="538083" cy="482033"/>
          </a:xfrm>
          <a:prstGeom prst="rect">
            <a:avLst/>
          </a:prstGeom>
        </p:spPr>
      </p:pic>
      <p:pic>
        <p:nvPicPr>
          <p:cNvPr id="6831" name="Imagen 68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839" y="2736638"/>
            <a:ext cx="141994" cy="14199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765" y="309569"/>
            <a:ext cx="2024834" cy="108736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59" y="307797"/>
            <a:ext cx="2325183" cy="1179043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6954308" y="1898473"/>
            <a:ext cx="488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22.7 Convocatoria para nominar candidato(s) para ocupar vacante(s) en el FORO COMÚN PARA EL MARCO DE ISSAI (</a:t>
            </a:r>
            <a:r>
              <a:rPr lang="es-MX" sz="2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FIPP</a:t>
            </a:r>
            <a:r>
              <a:rPr lang="es-MX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endParaRPr lang="es-MX" sz="1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53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78 0.18125 L 0.02578 -1.00764 " pathEditMode="fixed" rAng="0" ptsTypes="AA">
                                      <p:cBhvr>
                                        <p:cTn id="25" dur="8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44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5494 0.01018 L -0.61601 -0.00185 " pathEditMode="fixed" rAng="0" ptsTypes="AA">
                                      <p:cBhvr>
                                        <p:cTn id="27" dur="8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55" y="-60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400"/>
                                        <p:tgtEl>
                                          <p:spTgt spid="68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400" fill="hold"/>
                                        <p:tgtEl>
                                          <p:spTgt spid="68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400"/>
                                        <p:tgtEl>
                                          <p:spTgt spid="68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400" fill="hold"/>
                                        <p:tgtEl>
                                          <p:spTgt spid="6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400"/>
                                        <p:tgtEl>
                                          <p:spTgt spid="6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400" fill="hold"/>
                                        <p:tgtEl>
                                          <p:spTgt spid="6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400"/>
                                        <p:tgtEl>
                                          <p:spTgt spid="68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400" fill="hold"/>
                                        <p:tgtEl>
                                          <p:spTgt spid="6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400"/>
                                        <p:tgtEl>
                                          <p:spTgt spid="6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400" fill="hold"/>
                                        <p:tgtEl>
                                          <p:spTgt spid="68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1000"/>
                                        <p:tgtEl>
                                          <p:spTgt spid="6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1000"/>
                                        <p:tgtEl>
                                          <p:spTgt spid="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900"/>
                            </p:stCondLst>
                            <p:childTnLst>
                              <p:par>
                                <p:cTn id="6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4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1" dur="8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2111</TotalTime>
  <Words>256</Words>
  <Application>Microsoft Office PowerPoint</Application>
  <PresentationFormat>Panorámica</PresentationFormat>
  <Paragraphs>26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Boris Galvez Guzman</dc:creator>
  <cp:lastModifiedBy>ASF Mex</cp:lastModifiedBy>
  <cp:revision>143</cp:revision>
  <dcterms:created xsi:type="dcterms:W3CDTF">2016-09-28T13:31:00Z</dcterms:created>
  <dcterms:modified xsi:type="dcterms:W3CDTF">2016-10-17T19:12:50Z</dcterms:modified>
</cp:coreProperties>
</file>