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88" r:id="rId3"/>
    <p:sldId id="325" r:id="rId4"/>
    <p:sldId id="324" r:id="rId5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6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171CA-41B3-45AE-A07A-95ECFAF5F284}" type="datetimeFigureOut">
              <a:rPr lang="es-DO" smtClean="0"/>
              <a:t>17/10/16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AD097-23B6-40CF-843B-861FA006C3D6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831868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A457-FA55-4B06-84C7-8BEF26932FF5}" type="datetimeFigureOut">
              <a:rPr lang="es-MX" smtClean="0"/>
              <a:t>17/10/2016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99EC8-DE85-4D51-A7E3-0AE6E339C2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483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71599"/>
            <a:ext cx="9144000" cy="2138363"/>
          </a:xfrm>
        </p:spPr>
        <p:txBody>
          <a:bodyPr anchor="b"/>
          <a:lstStyle>
            <a:lvl1pPr algn="ctr">
              <a:defRPr sz="6000" b="1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21322"/>
          </a:xfrm>
          <a:solidFill>
            <a:srgbClr val="00B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none"/>
        </p:style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13017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54601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08496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3120" y="1709738"/>
            <a:ext cx="862584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03120" y="4589463"/>
            <a:ext cx="8625840" cy="89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0396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317136" y="1825625"/>
            <a:ext cx="4480560" cy="435133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127240" y="1825625"/>
            <a:ext cx="448056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7174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1240" y="238125"/>
            <a:ext cx="702564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01240" y="1681163"/>
            <a:ext cx="435165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301240" y="2505075"/>
            <a:ext cx="4351655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236302" y="1681163"/>
            <a:ext cx="43730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236302" y="2505075"/>
            <a:ext cx="4373086" cy="368458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565543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25539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94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308" y="335280"/>
            <a:ext cx="3932237" cy="172212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12280" y="1767840"/>
            <a:ext cx="4969828" cy="41011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3330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9051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356631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172200" y="1798320"/>
            <a:ext cx="5562600" cy="40627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38400" y="2057400"/>
            <a:ext cx="3566318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948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26" Type="http://schemas.openxmlformats.org/officeDocument/2006/relationships/image" Target="../media/image1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7" Type="http://schemas.openxmlformats.org/officeDocument/2006/relationships/image" Target="../media/image6.png"/><Relationship Id="rId25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24" Type="http://schemas.openxmlformats.org/officeDocument/2006/relationships/image" Target="../media/image13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23" Type="http://schemas.openxmlformats.org/officeDocument/2006/relationships/image" Target="../media/image1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Relationship Id="rId27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riángulo rectángulo 2"/>
          <p:cNvSpPr/>
          <p:nvPr userDrawn="1"/>
        </p:nvSpPr>
        <p:spPr>
          <a:xfrm rot="16200000" flipH="1">
            <a:off x="8509280" y="3175283"/>
            <a:ext cx="6858001" cy="507437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317136" y="295570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17136" y="1825625"/>
            <a:ext cx="90366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045CB-BCD4-43E9-A17B-8B623FCB7730}" type="slidenum">
              <a:rPr lang="es-DO" smtClean="0"/>
              <a:t>‹Nº›</a:t>
            </a:fld>
            <a:endParaRPr lang="es-DO"/>
          </a:p>
        </p:txBody>
      </p:sp>
      <p:grpSp>
        <p:nvGrpSpPr>
          <p:cNvPr id="7" name="Grupo 6"/>
          <p:cNvGrpSpPr/>
          <p:nvPr userDrawn="1"/>
        </p:nvGrpSpPr>
        <p:grpSpPr>
          <a:xfrm>
            <a:off x="255201" y="4141221"/>
            <a:ext cx="1748645" cy="1965891"/>
            <a:chOff x="1299355" y="2404365"/>
            <a:chExt cx="2874111" cy="3231181"/>
          </a:xfrm>
        </p:grpSpPr>
        <p:grpSp>
          <p:nvGrpSpPr>
            <p:cNvPr id="8" name="Grupo 7"/>
            <p:cNvGrpSpPr/>
            <p:nvPr/>
          </p:nvGrpSpPr>
          <p:grpSpPr>
            <a:xfrm>
              <a:off x="1951892" y="2404365"/>
              <a:ext cx="1494692" cy="1416259"/>
              <a:chOff x="2379480" y="1905657"/>
              <a:chExt cx="3064085" cy="2903299"/>
            </a:xfrm>
          </p:grpSpPr>
          <p:pic>
            <p:nvPicPr>
              <p:cNvPr id="15" name="Imagen 14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943"/>
                <a:ext cx="3064085" cy="1782401"/>
              </a:xfrm>
              <a:prstGeom prst="rect">
                <a:avLst/>
              </a:prstGeom>
            </p:spPr>
          </p:pic>
          <p:pic>
            <p:nvPicPr>
              <p:cNvPr id="16" name="Imagen 15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657"/>
                <a:ext cx="3064085" cy="1782400"/>
              </a:xfrm>
              <a:prstGeom prst="rect">
                <a:avLst/>
              </a:prstGeom>
            </p:spPr>
          </p:pic>
          <p:pic>
            <p:nvPicPr>
              <p:cNvPr id="17" name="Imagen 16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12088" y="3550233"/>
                <a:ext cx="2598868" cy="379274"/>
              </a:xfrm>
              <a:prstGeom prst="rect">
                <a:avLst/>
              </a:prstGeom>
            </p:spPr>
          </p:pic>
          <p:pic>
            <p:nvPicPr>
              <p:cNvPr id="18" name="Imagen 17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58345" y="4213428"/>
                <a:ext cx="2083204" cy="379274"/>
              </a:xfrm>
              <a:prstGeom prst="rect">
                <a:avLst/>
              </a:prstGeom>
            </p:spPr>
          </p:pic>
          <p:pic>
            <p:nvPicPr>
              <p:cNvPr id="19" name="Imagen 18"/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98032" y="3883441"/>
                <a:ext cx="2426980" cy="379274"/>
              </a:xfrm>
              <a:prstGeom prst="rect">
                <a:avLst/>
              </a:prstGeom>
            </p:spPr>
          </p:pic>
          <p:pic>
            <p:nvPicPr>
              <p:cNvPr id="20" name="Imagen 19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72592" y="4551124"/>
                <a:ext cx="1477861" cy="257832"/>
              </a:xfrm>
              <a:prstGeom prst="rect">
                <a:avLst/>
              </a:prstGeom>
            </p:spPr>
          </p:pic>
          <p:pic>
            <p:nvPicPr>
              <p:cNvPr id="21" name="Imagen 20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87185" y="2229993"/>
                <a:ext cx="1801084" cy="1244317"/>
              </a:xfrm>
              <a:prstGeom prst="rect">
                <a:avLst/>
              </a:prstGeom>
            </p:spPr>
          </p:pic>
          <p:pic>
            <p:nvPicPr>
              <p:cNvPr id="22" name="Imagen 21"/>
              <p:cNvPicPr>
                <a:picLocks noChangeAspect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69792" y="2359356"/>
                <a:ext cx="538083" cy="482033"/>
              </a:xfrm>
              <a:prstGeom prst="rect">
                <a:avLst/>
              </a:prstGeom>
            </p:spPr>
          </p:pic>
          <p:pic>
            <p:nvPicPr>
              <p:cNvPr id="23" name="Imagen 22"/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96839" y="2736638"/>
                <a:ext cx="141994" cy="141994"/>
              </a:xfrm>
              <a:prstGeom prst="rect">
                <a:avLst/>
              </a:prstGeom>
            </p:spPr>
          </p:pic>
        </p:grpSp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8073" y="4508952"/>
              <a:ext cx="2816676" cy="211789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4401953"/>
              <a:ext cx="2843001" cy="3589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081" y="4804237"/>
              <a:ext cx="2822659" cy="167517"/>
            </a:xfrm>
            <a:prstGeom prst="rect">
              <a:avLst/>
            </a:prstGeom>
          </p:spPr>
        </p:pic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0124" y="5164105"/>
              <a:ext cx="2852573" cy="471441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9355" y="4001294"/>
              <a:ext cx="2874111" cy="317086"/>
            </a:xfrm>
            <a:prstGeom prst="rect">
              <a:avLst/>
            </a:prstGeom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5036647"/>
              <a:ext cx="2843001" cy="35896"/>
            </a:xfrm>
            <a:prstGeom prst="rect">
              <a:avLst/>
            </a:prstGeom>
          </p:spPr>
        </p:pic>
      </p:grp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53" y="422568"/>
            <a:ext cx="1723529" cy="925559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26" y="422569"/>
            <a:ext cx="1802835" cy="914173"/>
          </a:xfrm>
          <a:prstGeom prst="rect">
            <a:avLst/>
          </a:prstGeom>
        </p:spPr>
      </p:pic>
      <p:sp>
        <p:nvSpPr>
          <p:cNvPr id="27" name="Triángulo rectángulo 2"/>
          <p:cNvSpPr/>
          <p:nvPr userDrawn="1"/>
        </p:nvSpPr>
        <p:spPr>
          <a:xfrm flipH="1">
            <a:off x="-3377184" y="6096000"/>
            <a:ext cx="15569184" cy="762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8406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97" y="5152598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954308" y="1898473"/>
            <a:ext cx="488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22.3 Jornadas EUROSAI-OLACEFS</a:t>
            </a:r>
            <a:endParaRPr lang="es-MX" sz="11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1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EUROSAI-OLACEFS</a:t>
            </a:r>
            <a:endParaRPr lang="es-MX" sz="32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89000" y="1825625"/>
            <a:ext cx="8824475" cy="435133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s-MX" b="1" dirty="0" smtClean="0"/>
              <a:t>Nuevo esquema definido por el Comité Directivo de EUROSAI para cooperación con otras Organizaciones regionales </a:t>
            </a:r>
            <a:r>
              <a:rPr lang="es-MX" dirty="0" smtClean="0"/>
              <a:t>(</a:t>
            </a:r>
            <a:r>
              <a:rPr lang="es-MX" dirty="0" err="1" smtClean="0"/>
              <a:t>includa</a:t>
            </a:r>
            <a:r>
              <a:rPr lang="es-MX" dirty="0" smtClean="0"/>
              <a:t> OLACEFS)</a:t>
            </a:r>
            <a:endParaRPr lang="es-MX" b="1" dirty="0" smtClean="0"/>
          </a:p>
          <a:p>
            <a:pPr marL="0" lvl="0" indent="0">
              <a:buNone/>
            </a:pPr>
            <a:endParaRPr lang="es-MX" b="1" dirty="0" smtClean="0"/>
          </a:p>
          <a:p>
            <a:pPr lvl="0"/>
            <a:r>
              <a:rPr lang="es-MX" dirty="0" smtClean="0"/>
              <a:t>Primero: un mayor </a:t>
            </a:r>
            <a:r>
              <a:rPr lang="es-MX" dirty="0"/>
              <a:t>énfasis en el intercambio de experiencias a nivel técnico y entre el personal auditor, no solamente de alto nivel o gerencial.</a:t>
            </a:r>
          </a:p>
          <a:p>
            <a:pPr lvl="0"/>
            <a:r>
              <a:rPr lang="es-MX" dirty="0"/>
              <a:t>Segundo, la celebración de encuentros virtuales, para aprovechar las Tecnologías de Información y Comunicación existentes.</a:t>
            </a:r>
          </a:p>
          <a:p>
            <a:pPr lvl="0"/>
            <a:r>
              <a:rPr lang="es-MX" dirty="0"/>
              <a:t>Tercero, la realización de encuentros presenciales no deberá sujetarse a una periodicidad definida, sino sujeta al consenso de ambas regiones y con base en las necesidades comunes.</a:t>
            </a:r>
          </a:p>
          <a:p>
            <a:pPr lvl="0"/>
            <a:r>
              <a:rPr lang="es-MX" dirty="0"/>
              <a:t>Cuarto, la realización de encuentros cuyo formato fomente un debate más interactivo y un diálogo participativo, mediante talleres, sesiones paralelas y presentaciones de oradores relevantes, para incrementar el valor agregado a los participantes.</a:t>
            </a:r>
          </a:p>
          <a:p>
            <a:r>
              <a:rPr lang="es-MX" dirty="0"/>
              <a:t>Quinto, una vocación absoluta por establecer, ejecutar, dar seguimiento y reportar compromisos puntuales con resultados concretos y medibles, puesto que EUROSAI se ha pronunciado contra la emisión de Declaraciones, al ser habitualmente productos que tienen una repercusión limitada.</a:t>
            </a:r>
          </a:p>
        </p:txBody>
      </p:sp>
    </p:spTree>
    <p:extLst>
      <p:ext uri="{BB962C8B-B14F-4D97-AF65-F5344CB8AC3E}">
        <p14:creationId xmlns:p14="http://schemas.microsoft.com/office/powerpoint/2010/main" val="72917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EUROSAI-OLACEFS</a:t>
            </a:r>
            <a:endParaRPr lang="es-MX" sz="32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89000" y="1825625"/>
            <a:ext cx="8824475" cy="4351338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s-MX" b="1" dirty="0" smtClean="0"/>
              <a:t>Iniciativas sugeridas por EUROSAI para trabajo con otras Organizaciones regionales (incluida OLACEFS):</a:t>
            </a:r>
          </a:p>
          <a:p>
            <a:pPr marL="0" lvl="0" indent="0">
              <a:buNone/>
            </a:pPr>
            <a:endParaRPr lang="es-MX" b="1" dirty="0" smtClean="0"/>
          </a:p>
          <a:p>
            <a:pPr lvl="0"/>
            <a:r>
              <a:rPr lang="es-MX" dirty="0" smtClean="0"/>
              <a:t>Promoción </a:t>
            </a:r>
            <a:r>
              <a:rPr lang="es-MX" dirty="0"/>
              <a:t>de iniciativas de e-</a:t>
            </a:r>
            <a:r>
              <a:rPr lang="es-MX" dirty="0" err="1"/>
              <a:t>learning</a:t>
            </a:r>
            <a:r>
              <a:rPr lang="es-MX" dirty="0"/>
              <a:t> con participantes de diferentes regiones;</a:t>
            </a:r>
          </a:p>
          <a:p>
            <a:pPr lvl="0"/>
            <a:r>
              <a:rPr lang="es-MX" dirty="0"/>
              <a:t>El aumento de los vínculos entre los Grupos de Trabajo y las </a:t>
            </a:r>
            <a:r>
              <a:rPr lang="es-MX" dirty="0" err="1"/>
              <a:t>Task</a:t>
            </a:r>
            <a:r>
              <a:rPr lang="es-MX" dirty="0"/>
              <a:t> </a:t>
            </a:r>
            <a:r>
              <a:rPr lang="es-MX" dirty="0" err="1"/>
              <a:t>Forces</a:t>
            </a:r>
            <a:r>
              <a:rPr lang="es-MX" dirty="0"/>
              <a:t> de las distintas regiones;</a:t>
            </a:r>
          </a:p>
          <a:p>
            <a:pPr lvl="0"/>
            <a:r>
              <a:rPr lang="es-MX" dirty="0"/>
              <a:t>La comunicación y el intercambio periódico de opiniones e información entre los respectivos Comités de Desarrollo de Capacidades de las regiones;</a:t>
            </a:r>
          </a:p>
          <a:p>
            <a:pPr lvl="0"/>
            <a:r>
              <a:rPr lang="es-MX" dirty="0"/>
              <a:t>El intercambio de materiales de información;</a:t>
            </a:r>
          </a:p>
          <a:p>
            <a:pPr lvl="0"/>
            <a:r>
              <a:rPr lang="es-MX" dirty="0"/>
              <a:t>Un mayor número de enlaces y de intercambio de información a través de las páginas Web de las diferentes regiones, y</a:t>
            </a:r>
          </a:p>
          <a:p>
            <a:pPr lvl="0"/>
            <a:r>
              <a:rPr lang="es-MX" dirty="0"/>
              <a:t>La realización de estudios conjuntos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9535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97" y="5152598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954308" y="1898473"/>
            <a:ext cx="488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22.3 Jornadas EUROSAI-OLACEFS</a:t>
            </a:r>
            <a:endParaRPr lang="es-MX" sz="11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1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287</Words>
  <Application>Microsoft Office PowerPoint</Application>
  <PresentationFormat>Panorámica</PresentationFormat>
  <Paragraphs>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Boris Galvez Guzman</dc:creator>
  <cp:lastModifiedBy>ASF Mex</cp:lastModifiedBy>
  <cp:revision>141</cp:revision>
  <dcterms:created xsi:type="dcterms:W3CDTF">2016-09-28T13:31:00Z</dcterms:created>
  <dcterms:modified xsi:type="dcterms:W3CDTF">2016-10-17T18:48:04Z</dcterms:modified>
</cp:coreProperties>
</file>