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61" r:id="rId3"/>
    <p:sldId id="264" r:id="rId4"/>
    <p:sldId id="265" r:id="rId5"/>
    <p:sldId id="269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2101" autoAdjust="0"/>
  </p:normalViewPr>
  <p:slideViewPr>
    <p:cSldViewPr snapToGrid="0">
      <p:cViewPr>
        <p:scale>
          <a:sx n="60" d="100"/>
          <a:sy n="60" d="100"/>
        </p:scale>
        <p:origin x="13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6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Membresías</a:t>
            </a:r>
            <a:r>
              <a:rPr lang="en-US" dirty="0" smtClean="0"/>
              <a:t> </a:t>
            </a:r>
            <a:r>
              <a:rPr lang="en-US" dirty="0" err="1"/>
              <a:t>Plenos</a:t>
            </a:r>
            <a:endParaRPr lang="en-US" dirty="0"/>
          </a:p>
        </c:rich>
      </c:tx>
      <c:layout>
        <c:manualLayout>
          <c:xMode val="edge"/>
          <c:yMode val="edge"/>
          <c:x val="0.43642623830337834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Hoja2!$E$6</c:f>
              <c:strCache>
                <c:ptCount val="1"/>
                <c:pt idx="0">
                  <c:v>Membrecias Plenos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2.9228399154273256E-2"/>
                  <c:y val="-0.22883503027277446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121477178637727"/>
                      <c:h val="0.2011936266972267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8.2610075747530418E-2"/>
                  <c:y val="1.1492208053095839E-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890842793291758"/>
                      <c:h val="0.20119362669722671"/>
                    </c:manualLayout>
                  </c15:layout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cmpd="thickThin">
                <a:solidFill>
                  <a:schemeClr val="tx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Hoja2!$D$7:$D$8</c:f>
              <c:strCache>
                <c:ptCount val="2"/>
                <c:pt idx="0">
                  <c:v>AL DIA (20)</c:v>
                </c:pt>
                <c:pt idx="1">
                  <c:v>PENDIENTE (2)</c:v>
                </c:pt>
              </c:strCache>
            </c:strRef>
          </c:cat>
          <c:val>
            <c:numRef>
              <c:f>Hoja2!$E$7:$E$8</c:f>
              <c:numCache>
                <c:formatCode>[$USD]\ #,##0.00</c:formatCode>
                <c:ptCount val="2"/>
                <c:pt idx="0">
                  <c:v>130508</c:v>
                </c:pt>
                <c:pt idx="1">
                  <c:v>11050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Membresías</a:t>
            </a:r>
            <a:r>
              <a:rPr lang="en-US" dirty="0" smtClean="0"/>
              <a:t> </a:t>
            </a:r>
            <a:r>
              <a:rPr lang="en-US" dirty="0" err="1"/>
              <a:t>Asociados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8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Hoja2!$O$6</c:f>
              <c:strCache>
                <c:ptCount val="1"/>
                <c:pt idx="0">
                  <c:v>Membrecias Asociados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3.023749471537363E-4"/>
                  <c:y val="-0.16083172288006892"/>
                </c:manualLayout>
              </c:layout>
              <c:spPr>
                <a:solidFill>
                  <a:srgbClr val="4BACC6">
                    <a:lumMod val="40000"/>
                    <a:lumOff val="60000"/>
                  </a:srgbClr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1899780181735671"/>
                      <c:h val="0.1559415731161459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5.0285600997485941E-2"/>
                  <c:y val="0.23194407145474136"/>
                </c:manualLayout>
              </c:layout>
              <c:spPr>
                <a:solidFill>
                  <a:srgbClr val="4BACC6">
                    <a:lumMod val="40000"/>
                    <a:lumOff val="60000"/>
                  </a:srgbClr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0725418766184459"/>
                      <c:h val="0.15594157311614593"/>
                    </c:manualLayout>
                  </c15:layout>
                </c:ext>
              </c:extLst>
            </c:dLbl>
            <c:spPr>
              <a:solidFill>
                <a:srgbClr val="4BACC6">
                  <a:lumMod val="40000"/>
                  <a:lumOff val="60000"/>
                </a:srgbClr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Hoja2!$N$7:$N$8</c:f>
              <c:strCache>
                <c:ptCount val="2"/>
                <c:pt idx="0">
                  <c:v>AL DIA (16)</c:v>
                </c:pt>
                <c:pt idx="1">
                  <c:v>Pendiente (12)</c:v>
                </c:pt>
              </c:strCache>
            </c:strRef>
          </c:cat>
          <c:val>
            <c:numRef>
              <c:f>Hoja2!$O$7:$O$8</c:f>
              <c:numCache>
                <c:formatCode>#,##0.00</c:formatCode>
                <c:ptCount val="2"/>
                <c:pt idx="0">
                  <c:v>35100</c:v>
                </c:pt>
                <c:pt idx="1">
                  <c:v>43630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7DE28F-2175-41C3-880C-907314CA78B3}" type="doc">
      <dgm:prSet loTypeId="urn:microsoft.com/office/officeart/2005/8/layout/vProcess5" loCatId="process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D35755E3-75AF-4F39-9BB6-16F4C7D0F51D}">
      <dgm:prSet phldrT="[Texto]" custT="1"/>
      <dgm:spPr/>
      <dgm:t>
        <a:bodyPr/>
        <a:lstStyle/>
        <a:p>
          <a:r>
            <a:rPr lang="es-CL" sz="3500" b="1" dirty="0" smtClean="0">
              <a:solidFill>
                <a:srgbClr val="002060"/>
              </a:solidFill>
            </a:rPr>
            <a:t>Novedad: Aviso de cobranza</a:t>
          </a:r>
          <a:endParaRPr lang="es-CL" sz="3500" b="1" dirty="0">
            <a:solidFill>
              <a:srgbClr val="002060"/>
            </a:solidFill>
          </a:endParaRPr>
        </a:p>
      </dgm:t>
    </dgm:pt>
    <dgm:pt modelId="{4C0ECF1D-B26C-4A59-AF6B-7AA3F1A15976}" type="parTrans" cxnId="{4BFE91E2-9869-4759-A294-370B89789434}">
      <dgm:prSet/>
      <dgm:spPr/>
      <dgm:t>
        <a:bodyPr/>
        <a:lstStyle/>
        <a:p>
          <a:endParaRPr lang="es-CL" sz="2400" b="1">
            <a:solidFill>
              <a:srgbClr val="002060"/>
            </a:solidFill>
          </a:endParaRPr>
        </a:p>
      </dgm:t>
    </dgm:pt>
    <dgm:pt modelId="{9FE5A6AF-7A4E-46DC-BFA7-5EBA3CB61A49}" type="sibTrans" cxnId="{4BFE91E2-9869-4759-A294-370B89789434}">
      <dgm:prSet custT="1"/>
      <dgm:spPr/>
      <dgm:t>
        <a:bodyPr/>
        <a:lstStyle/>
        <a:p>
          <a:endParaRPr lang="es-CL" sz="2400" b="1" dirty="0">
            <a:solidFill>
              <a:srgbClr val="002060"/>
            </a:solidFill>
          </a:endParaRPr>
        </a:p>
      </dgm:t>
    </dgm:pt>
    <dgm:pt modelId="{0658A50F-25C8-419E-A2DE-47AD5FB3F826}">
      <dgm:prSet phldrT="[Texto]" custT="1"/>
      <dgm:spPr/>
      <dgm:t>
        <a:bodyPr/>
        <a:lstStyle/>
        <a:p>
          <a:r>
            <a:rPr lang="es-CL" sz="3600" b="1" dirty="0" smtClean="0">
              <a:solidFill>
                <a:srgbClr val="002060"/>
              </a:solidFill>
            </a:rPr>
            <a:t>Evita doble proceso en SAP</a:t>
          </a:r>
          <a:endParaRPr lang="es-CL" sz="3600" b="1" dirty="0">
            <a:solidFill>
              <a:srgbClr val="002060"/>
            </a:solidFill>
          </a:endParaRPr>
        </a:p>
      </dgm:t>
    </dgm:pt>
    <dgm:pt modelId="{5F145B11-BF18-4FAD-AE63-9A47199CF053}" type="parTrans" cxnId="{C88375A1-2CF3-4AA8-B0A7-127828B46B1D}">
      <dgm:prSet/>
      <dgm:spPr/>
      <dgm:t>
        <a:bodyPr/>
        <a:lstStyle/>
        <a:p>
          <a:endParaRPr lang="es-CL" sz="2400" b="1">
            <a:solidFill>
              <a:srgbClr val="002060"/>
            </a:solidFill>
          </a:endParaRPr>
        </a:p>
      </dgm:t>
    </dgm:pt>
    <dgm:pt modelId="{71D94149-FFFA-4F83-AFA2-C906C4AEEB38}" type="sibTrans" cxnId="{C88375A1-2CF3-4AA8-B0A7-127828B46B1D}">
      <dgm:prSet custT="1"/>
      <dgm:spPr/>
      <dgm:t>
        <a:bodyPr/>
        <a:lstStyle/>
        <a:p>
          <a:endParaRPr lang="es-CL" sz="2400" b="1" dirty="0">
            <a:solidFill>
              <a:srgbClr val="002060"/>
            </a:solidFill>
          </a:endParaRPr>
        </a:p>
      </dgm:t>
    </dgm:pt>
    <dgm:pt modelId="{A860113F-108A-4683-ADC1-B1CC140308E8}">
      <dgm:prSet phldrT="[Texto]" custT="1"/>
      <dgm:spPr/>
      <dgm:t>
        <a:bodyPr/>
        <a:lstStyle/>
        <a:p>
          <a:r>
            <a:rPr lang="es-CL" sz="2900" b="1" dirty="0" smtClean="0">
              <a:solidFill>
                <a:srgbClr val="002060"/>
              </a:solidFill>
            </a:rPr>
            <a:t>Realizado el pago se emite factura</a:t>
          </a:r>
          <a:endParaRPr lang="es-CL" sz="2900" b="1" dirty="0">
            <a:solidFill>
              <a:srgbClr val="002060"/>
            </a:solidFill>
          </a:endParaRPr>
        </a:p>
      </dgm:t>
    </dgm:pt>
    <dgm:pt modelId="{5E2E1B5A-7A17-4B74-9E9D-058BCEFA2C3C}" type="sibTrans" cxnId="{A01D8281-C4D4-40AB-8752-212EC96782B1}">
      <dgm:prSet custT="1"/>
      <dgm:spPr/>
      <dgm:t>
        <a:bodyPr/>
        <a:lstStyle/>
        <a:p>
          <a:endParaRPr lang="es-CL" sz="2400" b="1" dirty="0">
            <a:solidFill>
              <a:srgbClr val="002060"/>
            </a:solidFill>
          </a:endParaRPr>
        </a:p>
      </dgm:t>
    </dgm:pt>
    <dgm:pt modelId="{1F0BF732-38E1-4326-8FBC-7F54B2DF2593}" type="parTrans" cxnId="{A01D8281-C4D4-40AB-8752-212EC96782B1}">
      <dgm:prSet/>
      <dgm:spPr/>
      <dgm:t>
        <a:bodyPr/>
        <a:lstStyle/>
        <a:p>
          <a:endParaRPr lang="es-CL" sz="2400" b="1">
            <a:solidFill>
              <a:srgbClr val="002060"/>
            </a:solidFill>
          </a:endParaRPr>
        </a:p>
      </dgm:t>
    </dgm:pt>
    <dgm:pt modelId="{DC3A90F2-F5AA-4DCA-B905-F7DA3DFE7967}">
      <dgm:prSet phldrT="[Texto]" custT="1"/>
      <dgm:spPr/>
      <dgm:t>
        <a:bodyPr/>
        <a:lstStyle/>
        <a:p>
          <a:r>
            <a:rPr lang="es-CL" sz="2400" b="1" dirty="0" smtClean="0">
              <a:solidFill>
                <a:srgbClr val="002060"/>
              </a:solidFill>
            </a:rPr>
            <a:t>Remisión de factura firmada, timbrada y con comprobante de transferencia bancaria recibida en anexo</a:t>
          </a:r>
          <a:endParaRPr lang="es-CL" sz="2400" b="1" dirty="0">
            <a:solidFill>
              <a:srgbClr val="002060"/>
            </a:solidFill>
          </a:endParaRPr>
        </a:p>
      </dgm:t>
    </dgm:pt>
    <dgm:pt modelId="{2B58D1C7-A40D-4F59-B8EC-84DE61378187}" type="sibTrans" cxnId="{1D70C5B6-0BC2-4CD6-B142-B3D5F41F227D}">
      <dgm:prSet custT="1"/>
      <dgm:spPr/>
      <dgm:t>
        <a:bodyPr/>
        <a:lstStyle/>
        <a:p>
          <a:endParaRPr lang="es-CL" sz="2400" b="1">
            <a:solidFill>
              <a:srgbClr val="002060"/>
            </a:solidFill>
          </a:endParaRPr>
        </a:p>
      </dgm:t>
    </dgm:pt>
    <dgm:pt modelId="{697EE822-B9E0-4A07-B0E4-FDF9372FA600}" type="parTrans" cxnId="{1D70C5B6-0BC2-4CD6-B142-B3D5F41F227D}">
      <dgm:prSet/>
      <dgm:spPr/>
      <dgm:t>
        <a:bodyPr/>
        <a:lstStyle/>
        <a:p>
          <a:endParaRPr lang="es-CL" sz="2400" b="1">
            <a:solidFill>
              <a:srgbClr val="002060"/>
            </a:solidFill>
          </a:endParaRPr>
        </a:p>
      </dgm:t>
    </dgm:pt>
    <dgm:pt modelId="{CD87E2D3-EAF5-4555-AC7A-AB0A41F55432}" type="pres">
      <dgm:prSet presAssocID="{557DE28F-2175-41C3-880C-907314CA78B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A77D5A28-B1F5-4D8A-844C-596787DFCC42}" type="pres">
      <dgm:prSet presAssocID="{557DE28F-2175-41C3-880C-907314CA78B3}" presName="dummyMaxCanvas" presStyleCnt="0">
        <dgm:presLayoutVars/>
      </dgm:prSet>
      <dgm:spPr/>
      <dgm:t>
        <a:bodyPr/>
        <a:lstStyle/>
        <a:p>
          <a:endParaRPr lang="es-CL"/>
        </a:p>
      </dgm:t>
    </dgm:pt>
    <dgm:pt modelId="{3B561375-BBD3-44B7-8A29-A6D548128CB1}" type="pres">
      <dgm:prSet presAssocID="{557DE28F-2175-41C3-880C-907314CA78B3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305EE2B-9657-4094-86B9-E00FB181068A}" type="pres">
      <dgm:prSet presAssocID="{557DE28F-2175-41C3-880C-907314CA78B3}" presName="FourNodes_2" presStyleLbl="node1" presStyleIdx="1" presStyleCnt="4" custScaleY="10186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C5B3FE8-5397-4D9E-8A9F-DDFFC8B498CD}" type="pres">
      <dgm:prSet presAssocID="{557DE28F-2175-41C3-880C-907314CA78B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CBD98E3-8D9B-4B0F-AEEF-6234D4C807EA}" type="pres">
      <dgm:prSet presAssocID="{557DE28F-2175-41C3-880C-907314CA78B3}" presName="FourNodes_4" presStyleLbl="node1" presStyleIdx="3" presStyleCnt="4" custScaleX="103185" custLinFactNeighborY="107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CC31133-1CE7-4752-B487-5F1E5E95A884}" type="pres">
      <dgm:prSet presAssocID="{557DE28F-2175-41C3-880C-907314CA78B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1B24368-35D5-479D-BA2A-6AF112EF4127}" type="pres">
      <dgm:prSet presAssocID="{557DE28F-2175-41C3-880C-907314CA78B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01DF2DC-379F-4063-8AD8-93D610CEF644}" type="pres">
      <dgm:prSet presAssocID="{557DE28F-2175-41C3-880C-907314CA78B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8072DF3-6F84-46BE-AD57-67F585473322}" type="pres">
      <dgm:prSet presAssocID="{557DE28F-2175-41C3-880C-907314CA78B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96A9CA-ED33-4A6F-85A6-39430AF7F134}" type="pres">
      <dgm:prSet presAssocID="{557DE28F-2175-41C3-880C-907314CA78B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12D3D9B-B481-44C5-AA9B-537E5DBF4832}" type="pres">
      <dgm:prSet presAssocID="{557DE28F-2175-41C3-880C-907314CA78B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6D374FC-CF95-4A43-9F4B-44B5BF4E37D2}" type="pres">
      <dgm:prSet presAssocID="{557DE28F-2175-41C3-880C-907314CA78B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2B72963E-1B4D-4EAD-AE10-BE0813914E79}" type="presOf" srcId="{A860113F-108A-4683-ADC1-B1CC140308E8}" destId="{AC5B3FE8-5397-4D9E-8A9F-DDFFC8B498CD}" srcOrd="0" destOrd="0" presId="urn:microsoft.com/office/officeart/2005/8/layout/vProcess5"/>
    <dgm:cxn modelId="{1D70C5B6-0BC2-4CD6-B142-B3D5F41F227D}" srcId="{557DE28F-2175-41C3-880C-907314CA78B3}" destId="{DC3A90F2-F5AA-4DCA-B905-F7DA3DFE7967}" srcOrd="3" destOrd="0" parTransId="{697EE822-B9E0-4A07-B0E4-FDF9372FA600}" sibTransId="{2B58D1C7-A40D-4F59-B8EC-84DE61378187}"/>
    <dgm:cxn modelId="{4BFE91E2-9869-4759-A294-370B89789434}" srcId="{557DE28F-2175-41C3-880C-907314CA78B3}" destId="{D35755E3-75AF-4F39-9BB6-16F4C7D0F51D}" srcOrd="0" destOrd="0" parTransId="{4C0ECF1D-B26C-4A59-AF6B-7AA3F1A15976}" sibTransId="{9FE5A6AF-7A4E-46DC-BFA7-5EBA3CB61A49}"/>
    <dgm:cxn modelId="{55BC7555-376C-499C-B143-0711D85109D6}" type="presOf" srcId="{9FE5A6AF-7A4E-46DC-BFA7-5EBA3CB61A49}" destId="{0CC31133-1CE7-4752-B487-5F1E5E95A884}" srcOrd="0" destOrd="0" presId="urn:microsoft.com/office/officeart/2005/8/layout/vProcess5"/>
    <dgm:cxn modelId="{ED3912FC-6283-4531-B724-8635AC6C4269}" type="presOf" srcId="{0658A50F-25C8-419E-A2DE-47AD5FB3F826}" destId="{6596A9CA-ED33-4A6F-85A6-39430AF7F134}" srcOrd="1" destOrd="0" presId="urn:microsoft.com/office/officeart/2005/8/layout/vProcess5"/>
    <dgm:cxn modelId="{C88375A1-2CF3-4AA8-B0A7-127828B46B1D}" srcId="{557DE28F-2175-41C3-880C-907314CA78B3}" destId="{0658A50F-25C8-419E-A2DE-47AD5FB3F826}" srcOrd="1" destOrd="0" parTransId="{5F145B11-BF18-4FAD-AE63-9A47199CF053}" sibTransId="{71D94149-FFFA-4F83-AFA2-C906C4AEEB38}"/>
    <dgm:cxn modelId="{C6BDE35E-4553-4A9E-AEF7-234B8FB18E24}" type="presOf" srcId="{A860113F-108A-4683-ADC1-B1CC140308E8}" destId="{112D3D9B-B481-44C5-AA9B-537E5DBF4832}" srcOrd="1" destOrd="0" presId="urn:microsoft.com/office/officeart/2005/8/layout/vProcess5"/>
    <dgm:cxn modelId="{377CD805-EA13-4A95-9832-F50E90EDEAB1}" type="presOf" srcId="{DC3A90F2-F5AA-4DCA-B905-F7DA3DFE7967}" destId="{E6D374FC-CF95-4A43-9F4B-44B5BF4E37D2}" srcOrd="1" destOrd="0" presId="urn:microsoft.com/office/officeart/2005/8/layout/vProcess5"/>
    <dgm:cxn modelId="{5F4B68FF-D511-4DDF-9AA1-78B62AF59945}" type="presOf" srcId="{D35755E3-75AF-4F39-9BB6-16F4C7D0F51D}" destId="{3B561375-BBD3-44B7-8A29-A6D548128CB1}" srcOrd="0" destOrd="0" presId="urn:microsoft.com/office/officeart/2005/8/layout/vProcess5"/>
    <dgm:cxn modelId="{6146A295-6A44-494F-A04D-37A5EBC92E37}" type="presOf" srcId="{557DE28F-2175-41C3-880C-907314CA78B3}" destId="{CD87E2D3-EAF5-4555-AC7A-AB0A41F55432}" srcOrd="0" destOrd="0" presId="urn:microsoft.com/office/officeart/2005/8/layout/vProcess5"/>
    <dgm:cxn modelId="{B5B8AA57-F16B-4A63-92E7-ACC56F52A192}" type="presOf" srcId="{71D94149-FFFA-4F83-AFA2-C906C4AEEB38}" destId="{A1B24368-35D5-479D-BA2A-6AF112EF4127}" srcOrd="0" destOrd="0" presId="urn:microsoft.com/office/officeart/2005/8/layout/vProcess5"/>
    <dgm:cxn modelId="{805C5374-B7A1-4737-B001-79E31A07CE37}" type="presOf" srcId="{5E2E1B5A-7A17-4B74-9E9D-058BCEFA2C3C}" destId="{C01DF2DC-379F-4063-8AD8-93D610CEF644}" srcOrd="0" destOrd="0" presId="urn:microsoft.com/office/officeart/2005/8/layout/vProcess5"/>
    <dgm:cxn modelId="{79C02254-7E40-41DF-B45D-01F32B6BA66B}" type="presOf" srcId="{D35755E3-75AF-4F39-9BB6-16F4C7D0F51D}" destId="{98072DF3-6F84-46BE-AD57-67F585473322}" srcOrd="1" destOrd="0" presId="urn:microsoft.com/office/officeart/2005/8/layout/vProcess5"/>
    <dgm:cxn modelId="{D4E13FB6-307C-4E69-B2D5-94D8F9055D5E}" type="presOf" srcId="{DC3A90F2-F5AA-4DCA-B905-F7DA3DFE7967}" destId="{BCBD98E3-8D9B-4B0F-AEEF-6234D4C807EA}" srcOrd="0" destOrd="0" presId="urn:microsoft.com/office/officeart/2005/8/layout/vProcess5"/>
    <dgm:cxn modelId="{665306E6-CC8C-496A-9B9F-F1D7FD09396E}" type="presOf" srcId="{0658A50F-25C8-419E-A2DE-47AD5FB3F826}" destId="{A305EE2B-9657-4094-86B9-E00FB181068A}" srcOrd="0" destOrd="0" presId="urn:microsoft.com/office/officeart/2005/8/layout/vProcess5"/>
    <dgm:cxn modelId="{A01D8281-C4D4-40AB-8752-212EC96782B1}" srcId="{557DE28F-2175-41C3-880C-907314CA78B3}" destId="{A860113F-108A-4683-ADC1-B1CC140308E8}" srcOrd="2" destOrd="0" parTransId="{1F0BF732-38E1-4326-8FBC-7F54B2DF2593}" sibTransId="{5E2E1B5A-7A17-4B74-9E9D-058BCEFA2C3C}"/>
    <dgm:cxn modelId="{55C2BC65-6517-4DEC-B935-86688E4C2C0F}" type="presParOf" srcId="{CD87E2D3-EAF5-4555-AC7A-AB0A41F55432}" destId="{A77D5A28-B1F5-4D8A-844C-596787DFCC42}" srcOrd="0" destOrd="0" presId="urn:microsoft.com/office/officeart/2005/8/layout/vProcess5"/>
    <dgm:cxn modelId="{61A4A0FC-AAD5-4DC9-BA2F-535E372874A2}" type="presParOf" srcId="{CD87E2D3-EAF5-4555-AC7A-AB0A41F55432}" destId="{3B561375-BBD3-44B7-8A29-A6D548128CB1}" srcOrd="1" destOrd="0" presId="urn:microsoft.com/office/officeart/2005/8/layout/vProcess5"/>
    <dgm:cxn modelId="{54D323F9-D6A0-40AF-8A51-1B4A6AA84B63}" type="presParOf" srcId="{CD87E2D3-EAF5-4555-AC7A-AB0A41F55432}" destId="{A305EE2B-9657-4094-86B9-E00FB181068A}" srcOrd="2" destOrd="0" presId="urn:microsoft.com/office/officeart/2005/8/layout/vProcess5"/>
    <dgm:cxn modelId="{1387C20B-9E47-4F87-B575-3E28F9816795}" type="presParOf" srcId="{CD87E2D3-EAF5-4555-AC7A-AB0A41F55432}" destId="{AC5B3FE8-5397-4D9E-8A9F-DDFFC8B498CD}" srcOrd="3" destOrd="0" presId="urn:microsoft.com/office/officeart/2005/8/layout/vProcess5"/>
    <dgm:cxn modelId="{04C993E5-1C4F-4BD6-90CA-45B911969823}" type="presParOf" srcId="{CD87E2D3-EAF5-4555-AC7A-AB0A41F55432}" destId="{BCBD98E3-8D9B-4B0F-AEEF-6234D4C807EA}" srcOrd="4" destOrd="0" presId="urn:microsoft.com/office/officeart/2005/8/layout/vProcess5"/>
    <dgm:cxn modelId="{EF86B2AE-A899-49BF-95C1-2BFF37592AC1}" type="presParOf" srcId="{CD87E2D3-EAF5-4555-AC7A-AB0A41F55432}" destId="{0CC31133-1CE7-4752-B487-5F1E5E95A884}" srcOrd="5" destOrd="0" presId="urn:microsoft.com/office/officeart/2005/8/layout/vProcess5"/>
    <dgm:cxn modelId="{5F1770DA-3D26-4F9E-B87C-268DF9D69186}" type="presParOf" srcId="{CD87E2D3-EAF5-4555-AC7A-AB0A41F55432}" destId="{A1B24368-35D5-479D-BA2A-6AF112EF4127}" srcOrd="6" destOrd="0" presId="urn:microsoft.com/office/officeart/2005/8/layout/vProcess5"/>
    <dgm:cxn modelId="{18FBEE4F-05D9-49E3-86A9-20D5D9F0E6D1}" type="presParOf" srcId="{CD87E2D3-EAF5-4555-AC7A-AB0A41F55432}" destId="{C01DF2DC-379F-4063-8AD8-93D610CEF644}" srcOrd="7" destOrd="0" presId="urn:microsoft.com/office/officeart/2005/8/layout/vProcess5"/>
    <dgm:cxn modelId="{04FFD295-CAF7-413F-A7D9-5D0687252684}" type="presParOf" srcId="{CD87E2D3-EAF5-4555-AC7A-AB0A41F55432}" destId="{98072DF3-6F84-46BE-AD57-67F585473322}" srcOrd="8" destOrd="0" presId="urn:microsoft.com/office/officeart/2005/8/layout/vProcess5"/>
    <dgm:cxn modelId="{66889FA1-7F50-41B9-8F46-E29A882267ED}" type="presParOf" srcId="{CD87E2D3-EAF5-4555-AC7A-AB0A41F55432}" destId="{6596A9CA-ED33-4A6F-85A6-39430AF7F134}" srcOrd="9" destOrd="0" presId="urn:microsoft.com/office/officeart/2005/8/layout/vProcess5"/>
    <dgm:cxn modelId="{248A80A4-D006-4A36-AD4A-62E0F417C015}" type="presParOf" srcId="{CD87E2D3-EAF5-4555-AC7A-AB0A41F55432}" destId="{112D3D9B-B481-44C5-AA9B-537E5DBF4832}" srcOrd="10" destOrd="0" presId="urn:microsoft.com/office/officeart/2005/8/layout/vProcess5"/>
    <dgm:cxn modelId="{B3777C75-5506-410D-A8C7-72B1C538B0F7}" type="presParOf" srcId="{CD87E2D3-EAF5-4555-AC7A-AB0A41F55432}" destId="{E6D374FC-CF95-4A43-9F4B-44B5BF4E37D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61375-BBD3-44B7-8A29-A6D548128CB1}">
      <dsp:nvSpPr>
        <dsp:cNvPr id="0" name=""/>
        <dsp:cNvSpPr/>
      </dsp:nvSpPr>
      <dsp:spPr>
        <a:xfrm>
          <a:off x="-54243" y="0"/>
          <a:ext cx="6812327" cy="10361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500" b="1" kern="1200" dirty="0" smtClean="0">
              <a:solidFill>
                <a:srgbClr val="002060"/>
              </a:solidFill>
            </a:rPr>
            <a:t>Novedad: Aviso de cobranza</a:t>
          </a:r>
          <a:endParaRPr lang="es-CL" sz="3500" b="1" kern="1200" dirty="0">
            <a:solidFill>
              <a:srgbClr val="002060"/>
            </a:solidFill>
          </a:endParaRPr>
        </a:p>
      </dsp:txBody>
      <dsp:txXfrm>
        <a:off x="-23894" y="30349"/>
        <a:ext cx="5606639" cy="975491"/>
      </dsp:txXfrm>
    </dsp:sp>
    <dsp:sp modelId="{A305EE2B-9657-4094-86B9-E00FB181068A}">
      <dsp:nvSpPr>
        <dsp:cNvPr id="0" name=""/>
        <dsp:cNvSpPr/>
      </dsp:nvSpPr>
      <dsp:spPr>
        <a:xfrm>
          <a:off x="516289" y="1214914"/>
          <a:ext cx="6812327" cy="1055535"/>
        </a:xfrm>
        <a:prstGeom prst="roundRect">
          <a:avLst>
            <a:gd name="adj" fmla="val 10000"/>
          </a:avLst>
        </a:prstGeom>
        <a:solidFill>
          <a:schemeClr val="accent3">
            <a:hueOff val="-379119"/>
            <a:satOff val="-1563"/>
            <a:lumOff val="-3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600" b="1" kern="1200" dirty="0" smtClean="0">
              <a:solidFill>
                <a:srgbClr val="002060"/>
              </a:solidFill>
            </a:rPr>
            <a:t>Evita doble proceso en SAP</a:t>
          </a:r>
          <a:endParaRPr lang="es-CL" sz="3600" b="1" kern="1200" dirty="0">
            <a:solidFill>
              <a:srgbClr val="002060"/>
            </a:solidFill>
          </a:endParaRPr>
        </a:p>
      </dsp:txBody>
      <dsp:txXfrm>
        <a:off x="547205" y="1245830"/>
        <a:ext cx="5506439" cy="993703"/>
      </dsp:txXfrm>
    </dsp:sp>
    <dsp:sp modelId="{AC5B3FE8-5397-4D9E-8A9F-DDFFC8B498CD}">
      <dsp:nvSpPr>
        <dsp:cNvPr id="0" name=""/>
        <dsp:cNvSpPr/>
      </dsp:nvSpPr>
      <dsp:spPr>
        <a:xfrm>
          <a:off x="1078306" y="2449175"/>
          <a:ext cx="6812327" cy="1036189"/>
        </a:xfrm>
        <a:prstGeom prst="roundRect">
          <a:avLst>
            <a:gd name="adj" fmla="val 10000"/>
          </a:avLst>
        </a:prstGeom>
        <a:solidFill>
          <a:schemeClr val="accent3">
            <a:hueOff val="-758238"/>
            <a:satOff val="-3126"/>
            <a:lumOff val="-6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900" b="1" kern="1200" dirty="0" smtClean="0">
              <a:solidFill>
                <a:srgbClr val="002060"/>
              </a:solidFill>
            </a:rPr>
            <a:t>Realizado el pago se emite factura</a:t>
          </a:r>
          <a:endParaRPr lang="es-CL" sz="2900" b="1" kern="1200" dirty="0">
            <a:solidFill>
              <a:srgbClr val="002060"/>
            </a:solidFill>
          </a:endParaRPr>
        </a:p>
      </dsp:txBody>
      <dsp:txXfrm>
        <a:off x="1108655" y="2479524"/>
        <a:ext cx="5516089" cy="975491"/>
      </dsp:txXfrm>
    </dsp:sp>
    <dsp:sp modelId="{BCBD98E3-8D9B-4B0F-AEEF-6234D4C807EA}">
      <dsp:nvSpPr>
        <dsp:cNvPr id="0" name=""/>
        <dsp:cNvSpPr/>
      </dsp:nvSpPr>
      <dsp:spPr>
        <a:xfrm>
          <a:off x="1540352" y="3673762"/>
          <a:ext cx="7029299" cy="1036189"/>
        </a:xfrm>
        <a:prstGeom prst="roundRect">
          <a:avLst>
            <a:gd name="adj" fmla="val 10000"/>
          </a:avLst>
        </a:prstGeom>
        <a:solidFill>
          <a:schemeClr val="accent3">
            <a:hueOff val="-1137357"/>
            <a:satOff val="-4689"/>
            <a:lumOff val="-9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b="1" kern="1200" dirty="0" smtClean="0">
              <a:solidFill>
                <a:srgbClr val="002060"/>
              </a:solidFill>
            </a:rPr>
            <a:t>Remisión de factura firmada, timbrada y con comprobante de transferencia bancaria recibida en anexo</a:t>
          </a:r>
          <a:endParaRPr lang="es-CL" sz="2400" b="1" kern="1200" dirty="0">
            <a:solidFill>
              <a:srgbClr val="002060"/>
            </a:solidFill>
          </a:endParaRPr>
        </a:p>
      </dsp:txBody>
      <dsp:txXfrm>
        <a:off x="1570701" y="3704111"/>
        <a:ext cx="5684923" cy="975491"/>
      </dsp:txXfrm>
    </dsp:sp>
    <dsp:sp modelId="{0CC31133-1CE7-4752-B487-5F1E5E95A884}">
      <dsp:nvSpPr>
        <dsp:cNvPr id="0" name=""/>
        <dsp:cNvSpPr/>
      </dsp:nvSpPr>
      <dsp:spPr>
        <a:xfrm>
          <a:off x="6084560" y="793626"/>
          <a:ext cx="673523" cy="6735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400" b="1" kern="1200" dirty="0">
            <a:solidFill>
              <a:srgbClr val="002060"/>
            </a:solidFill>
          </a:endParaRPr>
        </a:p>
      </dsp:txBody>
      <dsp:txXfrm>
        <a:off x="6236103" y="793626"/>
        <a:ext cx="370437" cy="506826"/>
      </dsp:txXfrm>
    </dsp:sp>
    <dsp:sp modelId="{A1B24368-35D5-479D-BA2A-6AF112EF4127}">
      <dsp:nvSpPr>
        <dsp:cNvPr id="0" name=""/>
        <dsp:cNvSpPr/>
      </dsp:nvSpPr>
      <dsp:spPr>
        <a:xfrm>
          <a:off x="6655093" y="2018214"/>
          <a:ext cx="673523" cy="6735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966177"/>
            <a:satOff val="-3913"/>
            <a:lumOff val="-32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400" b="1" kern="1200" dirty="0">
            <a:solidFill>
              <a:srgbClr val="002060"/>
            </a:solidFill>
          </a:endParaRPr>
        </a:p>
      </dsp:txBody>
      <dsp:txXfrm>
        <a:off x="6806636" y="2018214"/>
        <a:ext cx="370437" cy="506826"/>
      </dsp:txXfrm>
    </dsp:sp>
    <dsp:sp modelId="{C01DF2DC-379F-4063-8AD8-93D610CEF644}">
      <dsp:nvSpPr>
        <dsp:cNvPr id="0" name=""/>
        <dsp:cNvSpPr/>
      </dsp:nvSpPr>
      <dsp:spPr>
        <a:xfrm>
          <a:off x="7217110" y="3242801"/>
          <a:ext cx="673523" cy="6735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1932354"/>
            <a:satOff val="-7827"/>
            <a:lumOff val="-64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400" b="1" kern="1200" dirty="0">
            <a:solidFill>
              <a:srgbClr val="002060"/>
            </a:solidFill>
          </a:endParaRPr>
        </a:p>
      </dsp:txBody>
      <dsp:txXfrm>
        <a:off x="7368653" y="3242801"/>
        <a:ext cx="370437" cy="506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171CA-41B3-45AE-A07A-95ECFAF5F284}" type="datetimeFigureOut">
              <a:rPr lang="es-DO" smtClean="0"/>
              <a:t>16/10/2016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AD097-23B6-40CF-843B-861FA006C3D6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831868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71599"/>
            <a:ext cx="9144000" cy="2138363"/>
          </a:xfrm>
        </p:spPr>
        <p:txBody>
          <a:bodyPr anchor="b"/>
          <a:lstStyle>
            <a:lvl1pPr algn="ctr">
              <a:defRPr sz="6000" b="1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21322"/>
          </a:xfrm>
          <a:solidFill>
            <a:srgbClr val="00B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none"/>
        </p:style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13017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54601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08496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3120" y="1709738"/>
            <a:ext cx="862584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03120" y="4589463"/>
            <a:ext cx="8625840" cy="89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0396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317136" y="1825625"/>
            <a:ext cx="4480560" cy="435133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127240" y="1825625"/>
            <a:ext cx="448056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7174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1240" y="238125"/>
            <a:ext cx="702564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01240" y="1681163"/>
            <a:ext cx="435165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301240" y="2505075"/>
            <a:ext cx="4351655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236302" y="1681163"/>
            <a:ext cx="43730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236302" y="2505075"/>
            <a:ext cx="4373086" cy="368458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565543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25539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94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308" y="335280"/>
            <a:ext cx="3932237" cy="172212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12280" y="1767840"/>
            <a:ext cx="4969828" cy="41011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3330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9051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356631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172200" y="1798320"/>
            <a:ext cx="5562600" cy="40627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38400" y="2057400"/>
            <a:ext cx="3566318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948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26" Type="http://schemas.openxmlformats.org/officeDocument/2006/relationships/image" Target="../media/image1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7" Type="http://schemas.openxmlformats.org/officeDocument/2006/relationships/image" Target="../media/image6.png"/><Relationship Id="rId25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24" Type="http://schemas.openxmlformats.org/officeDocument/2006/relationships/image" Target="../media/image13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23" Type="http://schemas.openxmlformats.org/officeDocument/2006/relationships/image" Target="../media/image1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Relationship Id="rId27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riángulo rectángulo 2"/>
          <p:cNvSpPr/>
          <p:nvPr userDrawn="1"/>
        </p:nvSpPr>
        <p:spPr>
          <a:xfrm rot="16200000" flipH="1">
            <a:off x="8509280" y="3175283"/>
            <a:ext cx="6858001" cy="507437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317136" y="295570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17136" y="1825625"/>
            <a:ext cx="90366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045CB-BCD4-43E9-A17B-8B623FCB7730}" type="slidenum">
              <a:rPr lang="es-DO" smtClean="0"/>
              <a:t>‹Nº›</a:t>
            </a:fld>
            <a:endParaRPr lang="es-DO"/>
          </a:p>
        </p:txBody>
      </p:sp>
      <p:grpSp>
        <p:nvGrpSpPr>
          <p:cNvPr id="7" name="Grupo 6"/>
          <p:cNvGrpSpPr/>
          <p:nvPr userDrawn="1"/>
        </p:nvGrpSpPr>
        <p:grpSpPr>
          <a:xfrm>
            <a:off x="255201" y="4141221"/>
            <a:ext cx="1748645" cy="1965891"/>
            <a:chOff x="1299355" y="2404365"/>
            <a:chExt cx="2874111" cy="3231181"/>
          </a:xfrm>
        </p:grpSpPr>
        <p:grpSp>
          <p:nvGrpSpPr>
            <p:cNvPr id="8" name="Grupo 7"/>
            <p:cNvGrpSpPr/>
            <p:nvPr/>
          </p:nvGrpSpPr>
          <p:grpSpPr>
            <a:xfrm>
              <a:off x="1951892" y="2404365"/>
              <a:ext cx="1494692" cy="1416259"/>
              <a:chOff x="2379480" y="1905657"/>
              <a:chExt cx="3064085" cy="2903299"/>
            </a:xfrm>
          </p:grpSpPr>
          <p:pic>
            <p:nvPicPr>
              <p:cNvPr id="15" name="Imagen 14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943"/>
                <a:ext cx="3064085" cy="1782401"/>
              </a:xfrm>
              <a:prstGeom prst="rect">
                <a:avLst/>
              </a:prstGeom>
            </p:spPr>
          </p:pic>
          <p:pic>
            <p:nvPicPr>
              <p:cNvPr id="16" name="Imagen 15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657"/>
                <a:ext cx="3064085" cy="1782400"/>
              </a:xfrm>
              <a:prstGeom prst="rect">
                <a:avLst/>
              </a:prstGeom>
            </p:spPr>
          </p:pic>
          <p:pic>
            <p:nvPicPr>
              <p:cNvPr id="17" name="Imagen 16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12088" y="3550233"/>
                <a:ext cx="2598868" cy="379274"/>
              </a:xfrm>
              <a:prstGeom prst="rect">
                <a:avLst/>
              </a:prstGeom>
            </p:spPr>
          </p:pic>
          <p:pic>
            <p:nvPicPr>
              <p:cNvPr id="18" name="Imagen 17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58345" y="4213428"/>
                <a:ext cx="2083204" cy="379274"/>
              </a:xfrm>
              <a:prstGeom prst="rect">
                <a:avLst/>
              </a:prstGeom>
            </p:spPr>
          </p:pic>
          <p:pic>
            <p:nvPicPr>
              <p:cNvPr id="19" name="Imagen 18"/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98032" y="3883441"/>
                <a:ext cx="2426980" cy="379274"/>
              </a:xfrm>
              <a:prstGeom prst="rect">
                <a:avLst/>
              </a:prstGeom>
            </p:spPr>
          </p:pic>
          <p:pic>
            <p:nvPicPr>
              <p:cNvPr id="20" name="Imagen 19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72592" y="4551124"/>
                <a:ext cx="1477861" cy="257832"/>
              </a:xfrm>
              <a:prstGeom prst="rect">
                <a:avLst/>
              </a:prstGeom>
            </p:spPr>
          </p:pic>
          <p:pic>
            <p:nvPicPr>
              <p:cNvPr id="21" name="Imagen 20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87185" y="2229993"/>
                <a:ext cx="1801084" cy="1244317"/>
              </a:xfrm>
              <a:prstGeom prst="rect">
                <a:avLst/>
              </a:prstGeom>
            </p:spPr>
          </p:pic>
          <p:pic>
            <p:nvPicPr>
              <p:cNvPr id="22" name="Imagen 21"/>
              <p:cNvPicPr>
                <a:picLocks noChangeAspect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69792" y="2359356"/>
                <a:ext cx="538083" cy="482033"/>
              </a:xfrm>
              <a:prstGeom prst="rect">
                <a:avLst/>
              </a:prstGeom>
            </p:spPr>
          </p:pic>
          <p:pic>
            <p:nvPicPr>
              <p:cNvPr id="23" name="Imagen 22"/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96839" y="2736638"/>
                <a:ext cx="141994" cy="141994"/>
              </a:xfrm>
              <a:prstGeom prst="rect">
                <a:avLst/>
              </a:prstGeom>
            </p:spPr>
          </p:pic>
        </p:grpSp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8073" y="4508952"/>
              <a:ext cx="2816676" cy="211789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4401953"/>
              <a:ext cx="2843001" cy="3589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081" y="4804237"/>
              <a:ext cx="2822659" cy="167517"/>
            </a:xfrm>
            <a:prstGeom prst="rect">
              <a:avLst/>
            </a:prstGeom>
          </p:spPr>
        </p:pic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0124" y="5164105"/>
              <a:ext cx="2852573" cy="471441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9355" y="4001294"/>
              <a:ext cx="2874111" cy="317086"/>
            </a:xfrm>
            <a:prstGeom prst="rect">
              <a:avLst/>
            </a:prstGeom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5036647"/>
              <a:ext cx="2843001" cy="35896"/>
            </a:xfrm>
            <a:prstGeom prst="rect">
              <a:avLst/>
            </a:prstGeom>
          </p:spPr>
        </p:pic>
      </p:grp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53" y="422568"/>
            <a:ext cx="1723529" cy="925559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26" y="422569"/>
            <a:ext cx="1802835" cy="914173"/>
          </a:xfrm>
          <a:prstGeom prst="rect">
            <a:avLst/>
          </a:prstGeom>
        </p:spPr>
      </p:pic>
      <p:sp>
        <p:nvSpPr>
          <p:cNvPr id="27" name="Triángulo rectángulo 2"/>
          <p:cNvSpPr/>
          <p:nvPr userDrawn="1"/>
        </p:nvSpPr>
        <p:spPr>
          <a:xfrm flipH="1">
            <a:off x="-3377184" y="6096000"/>
            <a:ext cx="15569184" cy="762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8406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6366" y="5130742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21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s-CL" sz="6600" dirty="0">
                <a:solidFill>
                  <a:srgbClr val="002060"/>
                </a:solidFill>
              </a:rPr>
              <a:t>Reporte Estado de </a:t>
            </a:r>
            <a:r>
              <a:rPr lang="es-CL" sz="6600" dirty="0" smtClean="0">
                <a:solidFill>
                  <a:srgbClr val="002060"/>
                </a:solidFill>
              </a:rPr>
              <a:t>Membresías </a:t>
            </a:r>
            <a:r>
              <a:rPr lang="es-CL" sz="6600" dirty="0" smtClean="0">
                <a:solidFill>
                  <a:srgbClr val="002060"/>
                </a:solidFill>
              </a:rPr>
              <a:t>2016</a:t>
            </a:r>
            <a:endParaRPr lang="es-CL" sz="6600" dirty="0">
              <a:solidFill>
                <a:srgbClr val="002060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68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17136" y="295570"/>
            <a:ext cx="7534787" cy="1247788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002060"/>
                </a:solidFill>
                <a:ea typeface="ＭＳ Ｐゴシック" charset="-128"/>
                <a:cs typeface="ＭＳ Ｐゴシック" charset="-128"/>
              </a:rPr>
              <a:t>Nuevo proceso </a:t>
            </a:r>
            <a:r>
              <a:rPr lang="es-ES_tradnl" dirty="0">
                <a:solidFill>
                  <a:srgbClr val="002060"/>
                </a:solidFill>
                <a:ea typeface="ＭＳ Ｐゴシック" charset="-128"/>
                <a:cs typeface="ＭＳ Ｐゴシック" charset="-128"/>
              </a:rPr>
              <a:t>de comunicación, recepción y </a:t>
            </a:r>
            <a:r>
              <a:rPr lang="es-ES_tradnl" dirty="0" smtClean="0">
                <a:solidFill>
                  <a:srgbClr val="002060"/>
                </a:solidFill>
                <a:ea typeface="ＭＳ Ｐゴシック" charset="-128"/>
                <a:cs typeface="ＭＳ Ｐゴシック" charset="-128"/>
              </a:rPr>
              <a:t>cobranza</a:t>
            </a:r>
            <a:endParaRPr lang="es-CL" dirty="0">
              <a:solidFill>
                <a:srgbClr val="002060"/>
              </a:solidFill>
            </a:endParaRPr>
          </a:p>
        </p:txBody>
      </p:sp>
      <p:graphicFrame>
        <p:nvGraphicFramePr>
          <p:cNvPr id="3" name="5 Diagrama"/>
          <p:cNvGraphicFramePr/>
          <p:nvPr>
            <p:extLst>
              <p:ext uri="{D42A27DB-BD31-4B8C-83A1-F6EECF244321}">
                <p14:modId xmlns:p14="http://schemas.microsoft.com/office/powerpoint/2010/main" val="705075135"/>
              </p:ext>
            </p:extLst>
          </p:nvPr>
        </p:nvGraphicFramePr>
        <p:xfrm>
          <a:off x="2805034" y="1732841"/>
          <a:ext cx="8515409" cy="4709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825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sz="38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Membresías </a:t>
            </a:r>
            <a:r>
              <a:rPr lang="es-CL" sz="3800" dirty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percibidas Miembros </a:t>
            </a:r>
            <a:r>
              <a:rPr lang="es-CL" sz="38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Plenos </a:t>
            </a:r>
            <a:r>
              <a:rPr lang="es-CL" sz="3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/>
            </a:r>
            <a:br>
              <a:rPr lang="es-CL" sz="3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</a:br>
            <a:r>
              <a:rPr lang="es-CL" sz="2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al 07/10/2016</a:t>
            </a:r>
            <a:endParaRPr lang="es-CL" dirty="0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867057"/>
              </p:ext>
            </p:extLst>
          </p:nvPr>
        </p:nvGraphicFramePr>
        <p:xfrm>
          <a:off x="2194415" y="1504348"/>
          <a:ext cx="4914307" cy="5260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214"/>
                <a:gridCol w="2262584"/>
                <a:gridCol w="2197509"/>
              </a:tblGrid>
              <a:tr h="63795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°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Miembro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uota </a:t>
                      </a:r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BOLIVIA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BRASIL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2723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</a:t>
                      </a:r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DOMINICANA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CUBA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COSTA RICA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CL" sz="2000" baseline="0" dirty="0" smtClean="0">
                          <a:solidFill>
                            <a:srgbClr val="002060"/>
                          </a:solidFill>
                        </a:rPr>
                        <a:t>COLOMBIA</a:t>
                      </a:r>
                      <a:endParaRPr lang="es-CL" sz="2000" baseline="0" dirty="0">
                        <a:solidFill>
                          <a:srgbClr val="002060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2000" baseline="0" dirty="0" smtClean="0">
                          <a:solidFill>
                            <a:srgbClr val="002060"/>
                          </a:solidFill>
                        </a:rPr>
                        <a:t>8,000,00</a:t>
                      </a:r>
                      <a:endParaRPr lang="es-CL" sz="2000" baseline="0" dirty="0">
                        <a:solidFill>
                          <a:srgbClr val="002060"/>
                        </a:solidFill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CURAZAO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ECUADOR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SALVADOR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534609"/>
              </p:ext>
            </p:extLst>
          </p:nvPr>
        </p:nvGraphicFramePr>
        <p:xfrm>
          <a:off x="7174526" y="1509265"/>
          <a:ext cx="4914306" cy="4851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213"/>
                <a:gridCol w="2208435"/>
                <a:gridCol w="2251658"/>
              </a:tblGrid>
              <a:tr h="55397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°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Miembro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uota </a:t>
                      </a:r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GUATEMALA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HONDURAS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MEXICO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NICARAGUA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PANAMA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PARAGUAY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PUERTO RICO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9488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L" sz="14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20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URUGUAY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L" sz="200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7.000,00</a:t>
                      </a:r>
                      <a:endParaRPr lang="es-CL" sz="200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</a:tr>
              <a:tr h="49432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s-CL" sz="1200" b="1" u="none" strike="noStrike" kern="1200" baseline="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es-CL" sz="20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TOTAL</a:t>
                      </a:r>
                      <a:endParaRPr lang="es-CL" sz="2000" b="1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20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130.508,00</a:t>
                      </a:r>
                      <a:endParaRPr lang="es-CL" sz="2000" b="1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9432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s-CL" sz="1200" b="1" u="none" strike="noStrike" kern="1200" baseline="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es-CL" sz="20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Otros ingresos</a:t>
                      </a:r>
                      <a:endParaRPr lang="es-CL" sz="2000" b="1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20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1.378,20</a:t>
                      </a:r>
                      <a:endParaRPr lang="es-CL" sz="2000" b="1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29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17136" y="295570"/>
            <a:ext cx="7917727" cy="1247788"/>
          </a:xfrm>
        </p:spPr>
        <p:txBody>
          <a:bodyPr>
            <a:normAutofit fontScale="90000"/>
          </a:bodyPr>
          <a:lstStyle/>
          <a:p>
            <a:r>
              <a:rPr lang="es-CL" sz="38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Membresías </a:t>
            </a:r>
            <a:r>
              <a:rPr lang="es-CL" sz="3800" dirty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percibidas Miembros </a:t>
            </a:r>
            <a:r>
              <a:rPr lang="es-CL" sz="38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Asociados</a:t>
            </a:r>
            <a:r>
              <a:rPr lang="es-CL" sz="3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/>
            </a:r>
            <a:br>
              <a:rPr lang="es-CL" sz="3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</a:br>
            <a:r>
              <a:rPr lang="es-CL" sz="2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al 07/10/2016</a:t>
            </a:r>
            <a:endParaRPr lang="es-CL" dirty="0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524640"/>
              </p:ext>
            </p:extLst>
          </p:nvPr>
        </p:nvGraphicFramePr>
        <p:xfrm>
          <a:off x="2194415" y="1504348"/>
          <a:ext cx="4914307" cy="48406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214"/>
                <a:gridCol w="3073745"/>
                <a:gridCol w="1386348"/>
              </a:tblGrid>
              <a:tr h="63795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°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Miembro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uota </a:t>
                      </a:r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CGR REP DOMINICANA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H. TC BUENOS </a:t>
                      </a:r>
                      <a:r>
                        <a:rPr lang="es-CL" sz="20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AIRES</a:t>
                      </a:r>
                      <a:endParaRPr lang="es-CL" sz="2000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TCM RIO JANEIRO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 PROVINCIA SANTA </a:t>
                      </a:r>
                      <a:r>
                        <a:rPr lang="es-CL" sz="20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</a:t>
                      </a:r>
                      <a:endParaRPr lang="es-CL" sz="2000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</a:p>
                  </a:txBody>
                  <a:tcPr marL="9525" marR="9525" marT="9525" marB="0" anchor="ctr"/>
                </a:tc>
              </a:tr>
              <a:tr h="42723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TCE </a:t>
                      </a:r>
                      <a:r>
                        <a:rPr lang="es-CL" sz="20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CEARÁ</a:t>
                      </a:r>
                      <a:endParaRPr lang="es-CL" sz="2000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 ESPAÑA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 PORTUGAL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ATRICOM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INSTITUTO RUI </a:t>
                      </a:r>
                      <a:r>
                        <a:rPr lang="es-CL" sz="20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BARBOSA</a:t>
                      </a:r>
                      <a:endParaRPr lang="es-CL" sz="2000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1.800,00</a:t>
                      </a:r>
                    </a:p>
                  </a:txBody>
                  <a:tcPr marL="9525" marR="9525" marT="9525" marB="0" anchor="ctr"/>
                </a:tc>
              </a:tr>
              <a:tr h="41949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TCE MINAS GERAIS</a:t>
                      </a:r>
                      <a:endParaRPr lang="es-CL" sz="2000" b="0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2,700,00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805943"/>
              </p:ext>
            </p:extLst>
          </p:nvPr>
        </p:nvGraphicFramePr>
        <p:xfrm>
          <a:off x="7145030" y="1509265"/>
          <a:ext cx="4914306" cy="3728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213"/>
                <a:gridCol w="2813119"/>
                <a:gridCol w="1646974"/>
              </a:tblGrid>
              <a:tr h="55397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°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Miembro</a:t>
                      </a:r>
                      <a:endParaRPr lang="es-CL" sz="2000" b="1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s-CL" sz="2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uota </a:t>
                      </a:r>
                      <a:r>
                        <a:rPr lang="es-CL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TCE BAHÍA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TCE TOCANTIS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C.G. BOGOTA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2.700,00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C.G. DE MEDELLÍN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2,700,00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TC DISTRITO FEDERAL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2.700,00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42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40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TCE</a:t>
                      </a:r>
                      <a:r>
                        <a:rPr lang="es-CL" sz="2000" b="0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RONDONIA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0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2.700,00</a:t>
                      </a:r>
                      <a:endParaRPr lang="es-CL" sz="2000" b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9432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s-CL" sz="1200" b="1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es-CL" sz="2800" b="1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TOTAL</a:t>
                      </a:r>
                      <a:endParaRPr lang="es-CL" sz="28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28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35.100,00</a:t>
                      </a:r>
                      <a:endParaRPr lang="es-CL" sz="28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9432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s-CL" sz="1200" b="1" u="none" strike="noStrike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es-CL" sz="2800" b="1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Otros ingresos</a:t>
                      </a:r>
                      <a:endParaRPr lang="es-CL" sz="28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28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1.160,00</a:t>
                      </a:r>
                      <a:endParaRPr lang="es-CL" sz="28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5782" y="295570"/>
            <a:ext cx="7801896" cy="1247788"/>
          </a:xfrm>
        </p:spPr>
        <p:txBody>
          <a:bodyPr>
            <a:normAutofit/>
          </a:bodyPr>
          <a:lstStyle/>
          <a:p>
            <a:r>
              <a:rPr lang="es-CL" sz="38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Membresías </a:t>
            </a:r>
            <a:r>
              <a:rPr lang="es-CL" sz="3800" dirty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p</a:t>
            </a:r>
            <a:r>
              <a:rPr lang="es-CL" sz="38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endientes</a:t>
            </a:r>
            <a:r>
              <a:rPr lang="es-CL" sz="3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/>
            </a:r>
            <a:br>
              <a:rPr lang="es-CL" sz="3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</a:br>
            <a:r>
              <a:rPr lang="es-CL" sz="2200" dirty="0" smtClean="0">
                <a:solidFill>
                  <a:srgbClr val="002060"/>
                </a:solidFill>
                <a:effectLst/>
                <a:ea typeface="ＭＳ Ｐゴシック" charset="-128"/>
                <a:cs typeface="ＭＳ Ｐゴシック" charset="-128"/>
              </a:rPr>
              <a:t>al 07/10/2016</a:t>
            </a:r>
            <a:endParaRPr lang="es-CL" dirty="0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393991"/>
              </p:ext>
            </p:extLst>
          </p:nvPr>
        </p:nvGraphicFramePr>
        <p:xfrm>
          <a:off x="2064774" y="1386604"/>
          <a:ext cx="10073147" cy="5395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1624"/>
                <a:gridCol w="1327355"/>
                <a:gridCol w="1283110"/>
                <a:gridCol w="1725561"/>
                <a:gridCol w="2315497"/>
              </a:tblGrid>
              <a:tr h="50118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Miembro</a:t>
                      </a:r>
                      <a:endParaRPr lang="es-CL" sz="1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1" marR="7731" marT="773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C</a:t>
                      </a:r>
                      <a:r>
                        <a:rPr lang="es-CL" sz="18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uota </a:t>
                      </a:r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2016</a:t>
                      </a:r>
                      <a:endParaRPr lang="es-CL" sz="1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1" marR="7731" marT="773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Deuda 2015</a:t>
                      </a:r>
                      <a:endParaRPr lang="es-CL" sz="1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1" marR="7731" marT="773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Total </a:t>
                      </a:r>
                      <a:r>
                        <a:rPr lang="es-CL" sz="18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Pendiente</a:t>
                      </a:r>
                      <a:endParaRPr lang="es-CL" sz="1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1" marR="7731" marT="773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Por </a:t>
                      </a:r>
                      <a:r>
                        <a:rPr lang="es-CL" sz="18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categoría </a:t>
                      </a:r>
                      <a:r>
                        <a:rPr lang="es-CL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socio</a:t>
                      </a:r>
                      <a:endParaRPr lang="es-CL" sz="1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1" marR="7731" marT="7731" marB="0" anchor="ctr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BELICE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3.000,00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3.050,00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35843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VENEZUELA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8.000,00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8.000,00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CL" sz="2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Deuda</a:t>
                      </a:r>
                      <a:r>
                        <a:rPr lang="es-CL" sz="24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es-CL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lenos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3366FF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11.050,00</a:t>
                      </a: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ACRE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2.755,00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5.455,00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SANTA CATARINA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RIO GRANDE DO SUL</a:t>
                      </a:r>
                      <a:endParaRPr lang="pt-BR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2.745,00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PARANA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2.800,00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AMAZONAS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2.740,00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ESPÍRITU SANTO - BRASIL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5.400,00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MATO GROSSO - BRASIL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35,00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2.735,00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PARÁ - BRASIL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5.400,00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PERMANBUCO - BRASIL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55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2.755,00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RIO GRANDE NORTE - BRASIL</a:t>
                      </a:r>
                      <a:endParaRPr lang="pt-BR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5.400,00</a:t>
                      </a:r>
                      <a:endParaRPr lang="es-CL" sz="1800" b="1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TCE RORAIMA</a:t>
                      </a:r>
                      <a:r>
                        <a:rPr lang="es-CL" sz="18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- BRASIL</a:t>
                      </a:r>
                      <a:endParaRPr lang="es-CL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2,700,00</a:t>
                      </a:r>
                      <a:endParaRPr lang="es-CL" sz="1800" b="0" i="0" u="none" strike="noStrike" baseline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2700,00</a:t>
                      </a:r>
                      <a:endParaRPr lang="es-CL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5,500,00</a:t>
                      </a:r>
                      <a:endParaRPr lang="es-CL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TCM</a:t>
                      </a:r>
                      <a:r>
                        <a:rPr lang="es-CL" sz="18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ESTADO DE BAHÍA - BRASIL</a:t>
                      </a:r>
                      <a:endParaRPr lang="es-CL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0" i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2.700,00</a:t>
                      </a:r>
                      <a:endParaRPr lang="es-CL" sz="1800" b="0" i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5.500,00</a:t>
                      </a:r>
                      <a:endParaRPr lang="es-CL" sz="1800" b="0" i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CL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  <a:tr h="290332">
                <a:tc>
                  <a:txBody>
                    <a:bodyPr/>
                    <a:lstStyle/>
                    <a:p>
                      <a:endParaRPr lang="es-CL">
                        <a:solidFill>
                          <a:srgbClr val="002060"/>
                        </a:solidFill>
                      </a:endParaRPr>
                    </a:p>
                  </a:txBody>
                  <a:tcPr marL="7731" marR="7731" marT="7731" marB="0" anchor="b"/>
                </a:tc>
                <a:tc>
                  <a:txBody>
                    <a:bodyPr/>
                    <a:lstStyle/>
                    <a:p>
                      <a:endParaRPr lang="es-CL">
                        <a:solidFill>
                          <a:srgbClr val="002060"/>
                        </a:solidFill>
                      </a:endParaRPr>
                    </a:p>
                  </a:txBody>
                  <a:tcPr marL="7731" marR="7731" marT="7731" marB="0" anchor="b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s-CL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Deuda asociados</a:t>
                      </a:r>
                      <a:endParaRPr lang="es-CL" sz="2400" dirty="0">
                        <a:solidFill>
                          <a:srgbClr val="002060"/>
                        </a:solidFill>
                      </a:endParaRPr>
                    </a:p>
                  </a:txBody>
                  <a:tcPr marL="7731" marR="7731" marT="7731" marB="0" anchor="ctr"/>
                </a:tc>
                <a:tc hMerge="1">
                  <a:txBody>
                    <a:bodyPr/>
                    <a:lstStyle/>
                    <a:p>
                      <a:endParaRPr lang="es-CL" sz="2400" dirty="0"/>
                    </a:p>
                  </a:txBody>
                  <a:tcPr marL="7731" marR="7731" marT="773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43.630,00</a:t>
                      </a:r>
                      <a:endParaRPr lang="es-CL" sz="2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731" marR="7731" marT="773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511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Situación gráfica de membresías</a:t>
            </a:r>
            <a:endParaRPr lang="es-CL" dirty="0">
              <a:solidFill>
                <a:srgbClr val="002060"/>
              </a:solidFill>
            </a:endParaRPr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2866221"/>
              </p:ext>
            </p:extLst>
          </p:nvPr>
        </p:nvGraphicFramePr>
        <p:xfrm>
          <a:off x="1047136" y="1523387"/>
          <a:ext cx="5648633" cy="4350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830916"/>
              </p:ext>
            </p:extLst>
          </p:nvPr>
        </p:nvGraphicFramePr>
        <p:xfrm>
          <a:off x="6784806" y="1932040"/>
          <a:ext cx="5407194" cy="4252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556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s-CL" sz="6600" dirty="0" smtClean="0">
                <a:solidFill>
                  <a:srgbClr val="002060"/>
                </a:solidFill>
              </a:rPr>
              <a:t>Se solicita </a:t>
            </a:r>
            <a:r>
              <a:rPr lang="es-CL" sz="6600" smtClean="0">
                <a:solidFill>
                  <a:srgbClr val="002060"/>
                </a:solidFill>
              </a:rPr>
              <a:t>tomar conocimiento</a:t>
            </a:r>
            <a:endParaRPr lang="es-CL" sz="6600" dirty="0">
              <a:solidFill>
                <a:srgbClr val="002060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38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355</Words>
  <Application>Microsoft Office PowerPoint</Application>
  <PresentationFormat>Panorámica</PresentationFormat>
  <Paragraphs>210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Tema de Office</vt:lpstr>
      <vt:lpstr>Presentación de PowerPoint</vt:lpstr>
      <vt:lpstr>Reporte Estado de Membresías 2016</vt:lpstr>
      <vt:lpstr>Nuevo proceso de comunicación, recepción y cobranza</vt:lpstr>
      <vt:lpstr>Membresías percibidas Miembros Plenos  al 07/10/2016</vt:lpstr>
      <vt:lpstr>Membresías percibidas Miembros Asociados al 07/10/2016</vt:lpstr>
      <vt:lpstr>Membresías pendientes al 07/10/2016</vt:lpstr>
      <vt:lpstr>Situación gráfica de membresías</vt:lpstr>
      <vt:lpstr>Se solicita tomar conocimiento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Boris Galvez Guzman</dc:creator>
  <cp:lastModifiedBy>MAURICIO TAPIA DONOSO</cp:lastModifiedBy>
  <cp:revision>36</cp:revision>
  <dcterms:created xsi:type="dcterms:W3CDTF">2016-09-28T13:31:00Z</dcterms:created>
  <dcterms:modified xsi:type="dcterms:W3CDTF">2016-10-16T18:02:21Z</dcterms:modified>
</cp:coreProperties>
</file>