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9"/>
  </p:notesMasterIdLst>
  <p:handoutMasterIdLst>
    <p:handoutMasterId r:id="rId20"/>
  </p:handoutMasterIdLst>
  <p:sldIdLst>
    <p:sldId id="265" r:id="rId3"/>
    <p:sldId id="310" r:id="rId4"/>
    <p:sldId id="327" r:id="rId5"/>
    <p:sldId id="328" r:id="rId6"/>
    <p:sldId id="313" r:id="rId7"/>
    <p:sldId id="312" r:id="rId8"/>
    <p:sldId id="314" r:id="rId9"/>
    <p:sldId id="315" r:id="rId10"/>
    <p:sldId id="316" r:id="rId11"/>
    <p:sldId id="317" r:id="rId12"/>
    <p:sldId id="319" r:id="rId13"/>
    <p:sldId id="318" r:id="rId14"/>
    <p:sldId id="322" r:id="rId15"/>
    <p:sldId id="321" r:id="rId16"/>
    <p:sldId id="320" r:id="rId17"/>
    <p:sldId id="323" r:id="rId18"/>
  </p:sldIdLst>
  <p:sldSz cx="12188825" cy="6858000"/>
  <p:notesSz cx="6888163" cy="100203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8402" autoAdjust="0"/>
  </p:normalViewPr>
  <p:slideViewPr>
    <p:cSldViewPr showGuides="1">
      <p:cViewPr varScale="1">
        <p:scale>
          <a:sx n="51" d="100"/>
          <a:sy n="51" d="100"/>
        </p:scale>
        <p:origin x="786" y="90"/>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6" d="100"/>
          <a:sy n="66" d="100"/>
        </p:scale>
        <p:origin x="225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37E83-C41B-479B-BFEB-2A9365E346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x-none"/>
        </a:p>
      </dgm:t>
    </dgm:pt>
    <dgm:pt modelId="{50895F95-7818-4664-AAF1-5DB4706AFF30}">
      <dgm:prSet phldrT="[Texto]"/>
      <dgm:spPr/>
      <dgm:t>
        <a:bodyPr/>
        <a:lstStyle/>
        <a:p>
          <a:r>
            <a:rPr lang="x-none" b="1" dirty="0">
              <a:effectLst>
                <a:outerShdw blurRad="38100" dist="38100" dir="2700000" algn="tl">
                  <a:srgbClr val="000000">
                    <a:alpha val="43137"/>
                  </a:srgbClr>
                </a:outerShdw>
              </a:effectLst>
            </a:rPr>
            <a:t>Auditoría Piloto</a:t>
          </a:r>
        </a:p>
      </dgm:t>
    </dgm:pt>
    <dgm:pt modelId="{E64099D9-03AA-4609-8E24-59F627B57213}" type="parTrans" cxnId="{505A1B75-4FCF-4CED-B127-514845C04F7E}">
      <dgm:prSet/>
      <dgm:spPr/>
      <dgm:t>
        <a:bodyPr/>
        <a:lstStyle/>
        <a:p>
          <a:endParaRPr lang="x-none" b="1">
            <a:effectLst>
              <a:outerShdw blurRad="38100" dist="38100" dir="2700000" algn="tl">
                <a:srgbClr val="000000">
                  <a:alpha val="43137"/>
                </a:srgbClr>
              </a:outerShdw>
            </a:effectLst>
          </a:endParaRPr>
        </a:p>
      </dgm:t>
    </dgm:pt>
    <dgm:pt modelId="{F2BF75E1-0051-4FE6-96B5-E76118549AFB}" type="sibTrans" cxnId="{505A1B75-4FCF-4CED-B127-514845C04F7E}">
      <dgm:prSet/>
      <dgm:spPr/>
      <dgm:t>
        <a:bodyPr/>
        <a:lstStyle/>
        <a:p>
          <a:endParaRPr lang="x-none" b="1">
            <a:effectLst>
              <a:outerShdw blurRad="38100" dist="38100" dir="2700000" algn="tl">
                <a:srgbClr val="000000">
                  <a:alpha val="43137"/>
                </a:srgbClr>
              </a:outerShdw>
            </a:effectLst>
          </a:endParaRPr>
        </a:p>
      </dgm:t>
    </dgm:pt>
    <dgm:pt modelId="{A527DDDB-F5F9-43A1-8BFB-4DAF4E7769A7}">
      <dgm:prSet phldrT="[Texto]"/>
      <dgm:spPr/>
      <dgm:t>
        <a:bodyPr/>
        <a:lstStyle/>
        <a:p>
          <a:r>
            <a:rPr lang="x-none" b="1" dirty="0">
              <a:effectLst>
                <a:outerShdw blurRad="38100" dist="38100" dir="2700000" algn="tl">
                  <a:srgbClr val="000000">
                    <a:alpha val="43137"/>
                  </a:srgbClr>
                </a:outerShdw>
              </a:effectLst>
            </a:rPr>
            <a:t>Auditoría – Gobernanza </a:t>
          </a:r>
        </a:p>
      </dgm:t>
    </dgm:pt>
    <dgm:pt modelId="{CF059422-FB54-4364-9E62-288D7C49F57C}" type="parTrans" cxnId="{6068139C-D654-4826-80F2-B997A0ADA308}">
      <dgm:prSet/>
      <dgm:spPr/>
      <dgm:t>
        <a:bodyPr/>
        <a:lstStyle/>
        <a:p>
          <a:endParaRPr lang="x-none" b="1">
            <a:effectLst>
              <a:outerShdw blurRad="38100" dist="38100" dir="2700000" algn="tl">
                <a:srgbClr val="000000">
                  <a:alpha val="43137"/>
                </a:srgbClr>
              </a:outerShdw>
            </a:effectLst>
          </a:endParaRPr>
        </a:p>
      </dgm:t>
    </dgm:pt>
    <dgm:pt modelId="{47B379C6-5BD6-4E0F-B6A8-A07393006621}" type="sibTrans" cxnId="{6068139C-D654-4826-80F2-B997A0ADA308}">
      <dgm:prSet/>
      <dgm:spPr/>
      <dgm:t>
        <a:bodyPr/>
        <a:lstStyle/>
        <a:p>
          <a:endParaRPr lang="x-none" b="1">
            <a:effectLst>
              <a:outerShdw blurRad="38100" dist="38100" dir="2700000" algn="tl">
                <a:srgbClr val="000000">
                  <a:alpha val="43137"/>
                </a:srgbClr>
              </a:outerShdw>
            </a:effectLst>
          </a:endParaRPr>
        </a:p>
      </dgm:t>
    </dgm:pt>
    <dgm:pt modelId="{B99BF922-BC9B-44E8-B294-9AAA9A2A7DCE}">
      <dgm:prSet phldrT="[Texto]"/>
      <dgm:spPr/>
      <dgm:t>
        <a:bodyPr/>
        <a:lstStyle/>
        <a:p>
          <a:r>
            <a:rPr lang="x-none" b="1" dirty="0">
              <a:effectLst>
                <a:outerShdw blurRad="38100" dist="38100" dir="2700000" algn="tl">
                  <a:srgbClr val="000000">
                    <a:alpha val="43137"/>
                  </a:srgbClr>
                </a:outerShdw>
              </a:effectLst>
            </a:rPr>
            <a:t>Auditoría – Recursos Naturales</a:t>
          </a:r>
        </a:p>
      </dgm:t>
    </dgm:pt>
    <dgm:pt modelId="{A7E2A8CF-D09A-494F-A724-BB86F0ACBC34}" type="parTrans" cxnId="{EA0C46A8-9069-4A43-8274-ABB5C1EA60E0}">
      <dgm:prSet/>
      <dgm:spPr/>
      <dgm:t>
        <a:bodyPr/>
        <a:lstStyle/>
        <a:p>
          <a:endParaRPr lang="x-none" b="1">
            <a:effectLst>
              <a:outerShdw blurRad="38100" dist="38100" dir="2700000" algn="tl">
                <a:srgbClr val="000000">
                  <a:alpha val="43137"/>
                </a:srgbClr>
              </a:outerShdw>
            </a:effectLst>
          </a:endParaRPr>
        </a:p>
      </dgm:t>
    </dgm:pt>
    <dgm:pt modelId="{B33A058C-DA33-4B50-A683-BC7C79248068}" type="sibTrans" cxnId="{EA0C46A8-9069-4A43-8274-ABB5C1EA60E0}">
      <dgm:prSet/>
      <dgm:spPr/>
      <dgm:t>
        <a:bodyPr/>
        <a:lstStyle/>
        <a:p>
          <a:endParaRPr lang="x-none" b="1">
            <a:effectLst>
              <a:outerShdw blurRad="38100" dist="38100" dir="2700000" algn="tl">
                <a:srgbClr val="000000">
                  <a:alpha val="43137"/>
                </a:srgbClr>
              </a:outerShdw>
            </a:effectLst>
          </a:endParaRPr>
        </a:p>
      </dgm:t>
    </dgm:pt>
    <dgm:pt modelId="{B7B64746-EDAD-4CDB-9033-303E4BB6DF81}">
      <dgm:prSet phldrT="[Texto]"/>
      <dgm:spPr/>
      <dgm:t>
        <a:bodyPr/>
        <a:lstStyle/>
        <a:p>
          <a:r>
            <a:rPr lang="x-none" b="1" dirty="0">
              <a:effectLst>
                <a:outerShdw blurRad="38100" dist="38100" dir="2700000" algn="tl">
                  <a:srgbClr val="000000">
                    <a:alpha val="43137"/>
                  </a:srgbClr>
                </a:outerShdw>
              </a:effectLst>
            </a:rPr>
            <a:t>Auditoría – Desarrollo </a:t>
          </a:r>
        </a:p>
      </dgm:t>
    </dgm:pt>
    <dgm:pt modelId="{3531D535-8B5B-4FCC-8318-1C58684F8779}" type="parTrans" cxnId="{047E14EC-C593-4D85-A855-C441EC402827}">
      <dgm:prSet/>
      <dgm:spPr/>
      <dgm:t>
        <a:bodyPr/>
        <a:lstStyle/>
        <a:p>
          <a:endParaRPr lang="x-none" b="1">
            <a:effectLst>
              <a:outerShdw blurRad="38100" dist="38100" dir="2700000" algn="tl">
                <a:srgbClr val="000000">
                  <a:alpha val="43137"/>
                </a:srgbClr>
              </a:outerShdw>
            </a:effectLst>
          </a:endParaRPr>
        </a:p>
      </dgm:t>
    </dgm:pt>
    <dgm:pt modelId="{8CBC6E81-A7E2-4C38-881C-8C9642AAF688}" type="sibTrans" cxnId="{047E14EC-C593-4D85-A855-C441EC402827}">
      <dgm:prSet/>
      <dgm:spPr/>
      <dgm:t>
        <a:bodyPr/>
        <a:lstStyle/>
        <a:p>
          <a:endParaRPr lang="x-none" b="1">
            <a:effectLst>
              <a:outerShdw blurRad="38100" dist="38100" dir="2700000" algn="tl">
                <a:srgbClr val="000000">
                  <a:alpha val="43137"/>
                </a:srgbClr>
              </a:outerShdw>
            </a:effectLst>
          </a:endParaRPr>
        </a:p>
      </dgm:t>
    </dgm:pt>
    <dgm:pt modelId="{D6F08E47-3B5C-42B4-A028-40802149F755}">
      <dgm:prSet phldrT="[Texto]"/>
      <dgm:spPr/>
      <dgm:t>
        <a:bodyPr/>
        <a:lstStyle/>
        <a:p>
          <a:r>
            <a:rPr lang="x-none" b="1" dirty="0">
              <a:effectLst>
                <a:outerShdw blurRad="38100" dist="38100" dir="2700000" algn="tl">
                  <a:srgbClr val="000000">
                    <a:alpha val="43137"/>
                  </a:srgbClr>
                </a:outerShdw>
              </a:effectLst>
            </a:rPr>
            <a:t>Auditoría – Seguridad </a:t>
          </a:r>
        </a:p>
      </dgm:t>
    </dgm:pt>
    <dgm:pt modelId="{830D810D-5DD3-4D7C-8253-1AC1ADDD5AD5}" type="parTrans" cxnId="{A91A4081-B97E-4925-AADC-1DEB8C097CE2}">
      <dgm:prSet/>
      <dgm:spPr/>
      <dgm:t>
        <a:bodyPr/>
        <a:lstStyle/>
        <a:p>
          <a:endParaRPr lang="x-none" b="1">
            <a:effectLst>
              <a:outerShdw blurRad="38100" dist="38100" dir="2700000" algn="tl">
                <a:srgbClr val="000000">
                  <a:alpha val="43137"/>
                </a:srgbClr>
              </a:outerShdw>
            </a:effectLst>
          </a:endParaRPr>
        </a:p>
      </dgm:t>
    </dgm:pt>
    <dgm:pt modelId="{E200BA96-8F74-40CE-8901-7D9A9444F286}" type="sibTrans" cxnId="{A91A4081-B97E-4925-AADC-1DEB8C097CE2}">
      <dgm:prSet/>
      <dgm:spPr/>
      <dgm:t>
        <a:bodyPr/>
        <a:lstStyle/>
        <a:p>
          <a:endParaRPr lang="x-none" b="1">
            <a:effectLst>
              <a:outerShdw blurRad="38100" dist="38100" dir="2700000" algn="tl">
                <a:srgbClr val="000000">
                  <a:alpha val="43137"/>
                </a:srgbClr>
              </a:outerShdw>
            </a:effectLst>
          </a:endParaRPr>
        </a:p>
      </dgm:t>
    </dgm:pt>
    <dgm:pt modelId="{31827D45-FBAF-456A-9210-262E0BDC78A5}" type="pres">
      <dgm:prSet presAssocID="{7DC37E83-C41B-479B-BFEB-2A9365E34621}" presName="linear" presStyleCnt="0">
        <dgm:presLayoutVars>
          <dgm:animLvl val="lvl"/>
          <dgm:resizeHandles val="exact"/>
        </dgm:presLayoutVars>
      </dgm:prSet>
      <dgm:spPr/>
      <dgm:t>
        <a:bodyPr/>
        <a:lstStyle/>
        <a:p>
          <a:endParaRPr lang="pt-BR"/>
        </a:p>
      </dgm:t>
    </dgm:pt>
    <dgm:pt modelId="{E8DA7883-C01E-4177-93EB-70907DABB648}" type="pres">
      <dgm:prSet presAssocID="{50895F95-7818-4664-AAF1-5DB4706AFF30}" presName="parentText" presStyleLbl="node1" presStyleIdx="0" presStyleCnt="5">
        <dgm:presLayoutVars>
          <dgm:chMax val="0"/>
          <dgm:bulletEnabled val="1"/>
        </dgm:presLayoutVars>
      </dgm:prSet>
      <dgm:spPr/>
      <dgm:t>
        <a:bodyPr/>
        <a:lstStyle/>
        <a:p>
          <a:endParaRPr lang="pt-BR"/>
        </a:p>
      </dgm:t>
    </dgm:pt>
    <dgm:pt modelId="{9CC7CD01-8499-4529-B9E0-B2779595A337}" type="pres">
      <dgm:prSet presAssocID="{F2BF75E1-0051-4FE6-96B5-E76118549AFB}" presName="spacer" presStyleCnt="0"/>
      <dgm:spPr/>
    </dgm:pt>
    <dgm:pt modelId="{51E57298-DC1B-4328-AD47-1A6CAC720BE8}" type="pres">
      <dgm:prSet presAssocID="{A527DDDB-F5F9-43A1-8BFB-4DAF4E7769A7}" presName="parentText" presStyleLbl="node1" presStyleIdx="1" presStyleCnt="5">
        <dgm:presLayoutVars>
          <dgm:chMax val="0"/>
          <dgm:bulletEnabled val="1"/>
        </dgm:presLayoutVars>
      </dgm:prSet>
      <dgm:spPr/>
      <dgm:t>
        <a:bodyPr/>
        <a:lstStyle/>
        <a:p>
          <a:endParaRPr lang="pt-BR"/>
        </a:p>
      </dgm:t>
    </dgm:pt>
    <dgm:pt modelId="{1DE8170A-8149-4B77-BA3C-D4B85AADF77B}" type="pres">
      <dgm:prSet presAssocID="{47B379C6-5BD6-4E0F-B6A8-A07393006621}" presName="spacer" presStyleCnt="0"/>
      <dgm:spPr/>
    </dgm:pt>
    <dgm:pt modelId="{82834917-0EC3-4624-9837-92AD5576FA79}" type="pres">
      <dgm:prSet presAssocID="{B99BF922-BC9B-44E8-B294-9AAA9A2A7DCE}" presName="parentText" presStyleLbl="node1" presStyleIdx="2" presStyleCnt="5">
        <dgm:presLayoutVars>
          <dgm:chMax val="0"/>
          <dgm:bulletEnabled val="1"/>
        </dgm:presLayoutVars>
      </dgm:prSet>
      <dgm:spPr/>
      <dgm:t>
        <a:bodyPr/>
        <a:lstStyle/>
        <a:p>
          <a:endParaRPr lang="pt-BR"/>
        </a:p>
      </dgm:t>
    </dgm:pt>
    <dgm:pt modelId="{4FBDD2E7-5A63-46EF-BFDF-2634FD394FCF}" type="pres">
      <dgm:prSet presAssocID="{B33A058C-DA33-4B50-A683-BC7C79248068}" presName="spacer" presStyleCnt="0"/>
      <dgm:spPr/>
    </dgm:pt>
    <dgm:pt modelId="{F00E2D71-98DB-4403-84D5-2630B5A50D56}" type="pres">
      <dgm:prSet presAssocID="{D6F08E47-3B5C-42B4-A028-40802149F755}" presName="parentText" presStyleLbl="node1" presStyleIdx="3" presStyleCnt="5">
        <dgm:presLayoutVars>
          <dgm:chMax val="0"/>
          <dgm:bulletEnabled val="1"/>
        </dgm:presLayoutVars>
      </dgm:prSet>
      <dgm:spPr/>
      <dgm:t>
        <a:bodyPr/>
        <a:lstStyle/>
        <a:p>
          <a:endParaRPr lang="pt-BR"/>
        </a:p>
      </dgm:t>
    </dgm:pt>
    <dgm:pt modelId="{011F787F-9439-4711-9CAC-9D22319D902F}" type="pres">
      <dgm:prSet presAssocID="{E200BA96-8F74-40CE-8901-7D9A9444F286}" presName="spacer" presStyleCnt="0"/>
      <dgm:spPr/>
    </dgm:pt>
    <dgm:pt modelId="{23E03048-F770-4BE2-8E7A-502F710103D1}" type="pres">
      <dgm:prSet presAssocID="{B7B64746-EDAD-4CDB-9033-303E4BB6DF81}" presName="parentText" presStyleLbl="node1" presStyleIdx="4" presStyleCnt="5">
        <dgm:presLayoutVars>
          <dgm:chMax val="0"/>
          <dgm:bulletEnabled val="1"/>
        </dgm:presLayoutVars>
      </dgm:prSet>
      <dgm:spPr/>
      <dgm:t>
        <a:bodyPr/>
        <a:lstStyle/>
        <a:p>
          <a:endParaRPr lang="pt-BR"/>
        </a:p>
      </dgm:t>
    </dgm:pt>
  </dgm:ptLst>
  <dgm:cxnLst>
    <dgm:cxn modelId="{36367358-CE6A-48D6-A329-64F50499B39A}" type="presOf" srcId="{50895F95-7818-4664-AAF1-5DB4706AFF30}" destId="{E8DA7883-C01E-4177-93EB-70907DABB648}" srcOrd="0" destOrd="0" presId="urn:microsoft.com/office/officeart/2005/8/layout/vList2"/>
    <dgm:cxn modelId="{047E14EC-C593-4D85-A855-C441EC402827}" srcId="{7DC37E83-C41B-479B-BFEB-2A9365E34621}" destId="{B7B64746-EDAD-4CDB-9033-303E4BB6DF81}" srcOrd="4" destOrd="0" parTransId="{3531D535-8B5B-4FCC-8318-1C58684F8779}" sibTransId="{8CBC6E81-A7E2-4C38-881C-8C9642AAF688}"/>
    <dgm:cxn modelId="{505A1B75-4FCF-4CED-B127-514845C04F7E}" srcId="{7DC37E83-C41B-479B-BFEB-2A9365E34621}" destId="{50895F95-7818-4664-AAF1-5DB4706AFF30}" srcOrd="0" destOrd="0" parTransId="{E64099D9-03AA-4609-8E24-59F627B57213}" sibTransId="{F2BF75E1-0051-4FE6-96B5-E76118549AFB}"/>
    <dgm:cxn modelId="{6AB6B3CB-CFA5-49D1-958E-F9CD0E852154}" type="presOf" srcId="{B99BF922-BC9B-44E8-B294-9AAA9A2A7DCE}" destId="{82834917-0EC3-4624-9837-92AD5576FA79}" srcOrd="0" destOrd="0" presId="urn:microsoft.com/office/officeart/2005/8/layout/vList2"/>
    <dgm:cxn modelId="{A91A4081-B97E-4925-AADC-1DEB8C097CE2}" srcId="{7DC37E83-C41B-479B-BFEB-2A9365E34621}" destId="{D6F08E47-3B5C-42B4-A028-40802149F755}" srcOrd="3" destOrd="0" parTransId="{830D810D-5DD3-4D7C-8253-1AC1ADDD5AD5}" sibTransId="{E200BA96-8F74-40CE-8901-7D9A9444F286}"/>
    <dgm:cxn modelId="{EA0C46A8-9069-4A43-8274-ABB5C1EA60E0}" srcId="{7DC37E83-C41B-479B-BFEB-2A9365E34621}" destId="{B99BF922-BC9B-44E8-B294-9AAA9A2A7DCE}" srcOrd="2" destOrd="0" parTransId="{A7E2A8CF-D09A-494F-A724-BB86F0ACBC34}" sibTransId="{B33A058C-DA33-4B50-A683-BC7C79248068}"/>
    <dgm:cxn modelId="{BC14DDFE-33A2-4AAE-8B03-E3FBF5D50B72}" type="presOf" srcId="{D6F08E47-3B5C-42B4-A028-40802149F755}" destId="{F00E2D71-98DB-4403-84D5-2630B5A50D56}" srcOrd="0" destOrd="0" presId="urn:microsoft.com/office/officeart/2005/8/layout/vList2"/>
    <dgm:cxn modelId="{7D1A43FC-BEE1-4B64-8E53-D8ACEFFFF8C8}" type="presOf" srcId="{B7B64746-EDAD-4CDB-9033-303E4BB6DF81}" destId="{23E03048-F770-4BE2-8E7A-502F710103D1}" srcOrd="0" destOrd="0" presId="urn:microsoft.com/office/officeart/2005/8/layout/vList2"/>
    <dgm:cxn modelId="{40BE99B7-095C-4363-AF7A-221F0DD874BA}" type="presOf" srcId="{7DC37E83-C41B-479B-BFEB-2A9365E34621}" destId="{31827D45-FBAF-456A-9210-262E0BDC78A5}" srcOrd="0" destOrd="0" presId="urn:microsoft.com/office/officeart/2005/8/layout/vList2"/>
    <dgm:cxn modelId="{8AF15FF1-8930-4105-AC08-7A8ED5A08ED5}" type="presOf" srcId="{A527DDDB-F5F9-43A1-8BFB-4DAF4E7769A7}" destId="{51E57298-DC1B-4328-AD47-1A6CAC720BE8}" srcOrd="0" destOrd="0" presId="urn:microsoft.com/office/officeart/2005/8/layout/vList2"/>
    <dgm:cxn modelId="{6068139C-D654-4826-80F2-B997A0ADA308}" srcId="{7DC37E83-C41B-479B-BFEB-2A9365E34621}" destId="{A527DDDB-F5F9-43A1-8BFB-4DAF4E7769A7}" srcOrd="1" destOrd="0" parTransId="{CF059422-FB54-4364-9E62-288D7C49F57C}" sibTransId="{47B379C6-5BD6-4E0F-B6A8-A07393006621}"/>
    <dgm:cxn modelId="{5DED3816-6A0C-4F9C-9C24-E4CB58133B0C}" type="presParOf" srcId="{31827D45-FBAF-456A-9210-262E0BDC78A5}" destId="{E8DA7883-C01E-4177-93EB-70907DABB648}" srcOrd="0" destOrd="0" presId="urn:microsoft.com/office/officeart/2005/8/layout/vList2"/>
    <dgm:cxn modelId="{91FAB6E7-3DE7-46BE-8856-D82639F8971F}" type="presParOf" srcId="{31827D45-FBAF-456A-9210-262E0BDC78A5}" destId="{9CC7CD01-8499-4529-B9E0-B2779595A337}" srcOrd="1" destOrd="0" presId="urn:microsoft.com/office/officeart/2005/8/layout/vList2"/>
    <dgm:cxn modelId="{94D792C1-ED95-456E-A11B-53F7B6657DCA}" type="presParOf" srcId="{31827D45-FBAF-456A-9210-262E0BDC78A5}" destId="{51E57298-DC1B-4328-AD47-1A6CAC720BE8}" srcOrd="2" destOrd="0" presId="urn:microsoft.com/office/officeart/2005/8/layout/vList2"/>
    <dgm:cxn modelId="{696A8191-3169-46AE-B715-02C4FCF428EA}" type="presParOf" srcId="{31827D45-FBAF-456A-9210-262E0BDC78A5}" destId="{1DE8170A-8149-4B77-BA3C-D4B85AADF77B}" srcOrd="3" destOrd="0" presId="urn:microsoft.com/office/officeart/2005/8/layout/vList2"/>
    <dgm:cxn modelId="{EDDEC6FB-FF15-4758-BFD4-7277674FD8B3}" type="presParOf" srcId="{31827D45-FBAF-456A-9210-262E0BDC78A5}" destId="{82834917-0EC3-4624-9837-92AD5576FA79}" srcOrd="4" destOrd="0" presId="urn:microsoft.com/office/officeart/2005/8/layout/vList2"/>
    <dgm:cxn modelId="{DFA6A95B-7801-484F-818C-6E39028990C0}" type="presParOf" srcId="{31827D45-FBAF-456A-9210-262E0BDC78A5}" destId="{4FBDD2E7-5A63-46EF-BFDF-2634FD394FCF}" srcOrd="5" destOrd="0" presId="urn:microsoft.com/office/officeart/2005/8/layout/vList2"/>
    <dgm:cxn modelId="{E64DE25D-0C98-4261-9F54-B9EBED7AEF26}" type="presParOf" srcId="{31827D45-FBAF-456A-9210-262E0BDC78A5}" destId="{F00E2D71-98DB-4403-84D5-2630B5A50D56}" srcOrd="6" destOrd="0" presId="urn:microsoft.com/office/officeart/2005/8/layout/vList2"/>
    <dgm:cxn modelId="{3D1E674E-C72F-4944-8DAB-5C5D4DCB58BC}" type="presParOf" srcId="{31827D45-FBAF-456A-9210-262E0BDC78A5}" destId="{011F787F-9439-4711-9CAC-9D22319D902F}" srcOrd="7" destOrd="0" presId="urn:microsoft.com/office/officeart/2005/8/layout/vList2"/>
    <dgm:cxn modelId="{855EC08E-3D20-4E5A-87DD-5D1268A9B8E5}" type="presParOf" srcId="{31827D45-FBAF-456A-9210-262E0BDC78A5}" destId="{23E03048-F770-4BE2-8E7A-502F710103D1}"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72F84B-CD3F-4BA2-8E95-C65D1C334F48}" type="doc">
      <dgm:prSet loTypeId="urn:microsoft.com/office/officeart/2005/8/layout/hierarchy3" loCatId="relationship" qsTypeId="urn:microsoft.com/office/officeart/2005/8/quickstyle/3d1" qsCatId="3D" csTypeId="urn:microsoft.com/office/officeart/2005/8/colors/accent1_1" csCatId="accent1" phldr="1"/>
      <dgm:spPr/>
      <dgm:t>
        <a:bodyPr/>
        <a:lstStyle/>
        <a:p>
          <a:endParaRPr lang="es-AR"/>
        </a:p>
      </dgm:t>
    </dgm:pt>
    <dgm:pt modelId="{AD84E68B-B3AE-4A47-9E8E-75C5F8F03692}">
      <dgm:prSet phldrT="[Texto]" custT="1"/>
      <dgm:spPr>
        <a:effectLst>
          <a:softEdge rad="31750"/>
        </a:effectLst>
      </dgm:spPr>
      <dgm:t>
        <a:bodyPr/>
        <a:lstStyle/>
        <a:p>
          <a:r>
            <a:rPr lang="es-AR" sz="2800" kern="1200" dirty="0" smtClean="0">
              <a:latin typeface="+mn-lt"/>
              <a:ea typeface="+mn-ea"/>
              <a:cs typeface="+mn-cs"/>
            </a:rPr>
            <a:t>Supervisión General: Secretaría Ejecutiva – EFS Argentina </a:t>
          </a:r>
          <a:endParaRPr lang="es-AR" sz="2800" kern="1200" dirty="0">
            <a:latin typeface="+mn-lt"/>
            <a:ea typeface="+mn-ea"/>
            <a:cs typeface="+mn-cs"/>
          </a:endParaRPr>
        </a:p>
      </dgm:t>
    </dgm:pt>
    <dgm:pt modelId="{ABE5C46D-B59B-43B0-BEBE-754C32D449C5}" type="parTrans" cxnId="{9553BC92-5308-40A1-99CF-A4A7A64545A4}">
      <dgm:prSet/>
      <dgm:spPr/>
      <dgm:t>
        <a:bodyPr/>
        <a:lstStyle/>
        <a:p>
          <a:endParaRPr lang="es-AR"/>
        </a:p>
      </dgm:t>
    </dgm:pt>
    <dgm:pt modelId="{E132704E-5141-43B2-A863-FD715DC598ED}" type="sibTrans" cxnId="{9553BC92-5308-40A1-99CF-A4A7A64545A4}">
      <dgm:prSet/>
      <dgm:spPr/>
      <dgm:t>
        <a:bodyPr/>
        <a:lstStyle/>
        <a:p>
          <a:endParaRPr lang="es-AR"/>
        </a:p>
      </dgm:t>
    </dgm:pt>
    <dgm:pt modelId="{46FEAEDC-1FAA-4D1D-AB0D-9FC1E14C681F}">
      <dgm:prSet phldrT="[Texto]" custT="1"/>
      <dgm:spPr>
        <a:effectLst>
          <a:softEdge rad="31750"/>
        </a:effectLst>
      </dgm:spPr>
      <dgm:t>
        <a:bodyPr/>
        <a:lstStyle/>
        <a:p>
          <a:pPr algn="l"/>
          <a:r>
            <a:rPr lang="es-AR" sz="2400" kern="1200" dirty="0" smtClean="0">
              <a:latin typeface="+mn-lt"/>
              <a:ea typeface="+mn-ea"/>
              <a:cs typeface="+mn-cs"/>
            </a:rPr>
            <a:t>Coordinación: EFS Bolivia </a:t>
          </a:r>
          <a:endParaRPr lang="es-AR" sz="2400" kern="1200" dirty="0">
            <a:latin typeface="+mn-lt"/>
            <a:ea typeface="+mn-ea"/>
            <a:cs typeface="+mn-cs"/>
          </a:endParaRPr>
        </a:p>
      </dgm:t>
    </dgm:pt>
    <dgm:pt modelId="{D48AA3CB-742F-4F98-BAED-83175BC8A1F0}" type="parTrans" cxnId="{1F146BAA-D5DD-4E8C-A0DC-1C8C208AB7F7}">
      <dgm:prSet/>
      <dgm:spPr/>
      <dgm:t>
        <a:bodyPr/>
        <a:lstStyle/>
        <a:p>
          <a:endParaRPr lang="es-AR"/>
        </a:p>
      </dgm:t>
    </dgm:pt>
    <dgm:pt modelId="{821D2685-A369-44B8-A484-4CABEBA1D04A}" type="sibTrans" cxnId="{1F146BAA-D5DD-4E8C-A0DC-1C8C208AB7F7}">
      <dgm:prSet/>
      <dgm:spPr/>
      <dgm:t>
        <a:bodyPr/>
        <a:lstStyle/>
        <a:p>
          <a:endParaRPr lang="es-AR"/>
        </a:p>
      </dgm:t>
    </dgm:pt>
    <dgm:pt modelId="{815598C2-DE00-4BAE-8B86-6ACB19B02528}">
      <dgm:prSet phldrT="[Texto]" custT="1"/>
      <dgm:spPr>
        <a:effectLst>
          <a:softEdge rad="31750"/>
        </a:effectLst>
      </dgm:spPr>
      <dgm:t>
        <a:bodyPr/>
        <a:lstStyle/>
        <a:p>
          <a:pPr marL="0" indent="0" algn="l" defTabSz="914400" rtl="0" eaLnBrk="1" latinLnBrk="0" hangingPunct="1">
            <a:buFont typeface="Arial" panose="020B0604020202020204" pitchFamily="34" charset="0"/>
            <a:buNone/>
          </a:pPr>
          <a:r>
            <a:rPr lang="es-AR" sz="2400" kern="1200" dirty="0" smtClean="0">
              <a:latin typeface="+mn-lt"/>
              <a:ea typeface="+mn-ea"/>
              <a:cs typeface="+mn-cs"/>
            </a:rPr>
            <a:t>Colaboración técnica: </a:t>
          </a:r>
        </a:p>
        <a:p>
          <a:pPr marL="0" indent="0" algn="l" defTabSz="914400" rtl="0" eaLnBrk="1" latinLnBrk="0" hangingPunct="1">
            <a:buFont typeface="Arial" panose="020B0604020202020204" pitchFamily="34" charset="0"/>
            <a:buNone/>
          </a:pPr>
          <a:r>
            <a:rPr lang="es-AR" sz="2400" kern="1200" dirty="0" smtClean="0">
              <a:latin typeface="+mn-lt"/>
              <a:ea typeface="+mn-ea"/>
              <a:cs typeface="+mn-cs"/>
            </a:rPr>
            <a:t>EFS Brasil</a:t>
          </a:r>
          <a:endParaRPr lang="es-AR" sz="2400" kern="1200" dirty="0">
            <a:latin typeface="+mn-lt"/>
            <a:ea typeface="+mn-ea"/>
            <a:cs typeface="+mn-cs"/>
          </a:endParaRPr>
        </a:p>
      </dgm:t>
    </dgm:pt>
    <dgm:pt modelId="{C2FD5E52-D6A4-4F63-B04B-1498BCB7A5DE}" type="parTrans" cxnId="{3D709C55-9294-4B3D-AD88-526DB944A473}">
      <dgm:prSet/>
      <dgm:spPr/>
      <dgm:t>
        <a:bodyPr/>
        <a:lstStyle/>
        <a:p>
          <a:endParaRPr lang="es-AR"/>
        </a:p>
      </dgm:t>
    </dgm:pt>
    <dgm:pt modelId="{B4185DBD-02F9-40FA-B8F5-EE991F7EB388}" type="sibTrans" cxnId="{3D709C55-9294-4B3D-AD88-526DB944A473}">
      <dgm:prSet/>
      <dgm:spPr/>
      <dgm:t>
        <a:bodyPr/>
        <a:lstStyle/>
        <a:p>
          <a:endParaRPr lang="es-AR"/>
        </a:p>
      </dgm:t>
    </dgm:pt>
    <dgm:pt modelId="{0E7DC1F6-DEF8-4967-888B-374FD47644B3}" type="pres">
      <dgm:prSet presAssocID="{D972F84B-CD3F-4BA2-8E95-C65D1C334F48}" presName="diagram" presStyleCnt="0">
        <dgm:presLayoutVars>
          <dgm:chPref val="1"/>
          <dgm:dir/>
          <dgm:animOne val="branch"/>
          <dgm:animLvl val="lvl"/>
          <dgm:resizeHandles/>
        </dgm:presLayoutVars>
      </dgm:prSet>
      <dgm:spPr/>
      <dgm:t>
        <a:bodyPr/>
        <a:lstStyle/>
        <a:p>
          <a:endParaRPr lang="es-AR"/>
        </a:p>
      </dgm:t>
    </dgm:pt>
    <dgm:pt modelId="{FC5692AD-1295-4145-B395-9CECF1D61192}" type="pres">
      <dgm:prSet presAssocID="{AD84E68B-B3AE-4A47-9E8E-75C5F8F03692}" presName="root" presStyleCnt="0"/>
      <dgm:spPr/>
    </dgm:pt>
    <dgm:pt modelId="{AD961246-2ED4-4AAE-9526-6000E22175BF}" type="pres">
      <dgm:prSet presAssocID="{AD84E68B-B3AE-4A47-9E8E-75C5F8F03692}" presName="rootComposite" presStyleCnt="0"/>
      <dgm:spPr/>
    </dgm:pt>
    <dgm:pt modelId="{388CF928-BC89-41F3-B042-DCC2D4017295}" type="pres">
      <dgm:prSet presAssocID="{AD84E68B-B3AE-4A47-9E8E-75C5F8F03692}" presName="rootText" presStyleLbl="node1" presStyleIdx="0" presStyleCnt="1" custScaleX="72484" custScaleY="41087" custLinFactNeighborX="4377" custLinFactNeighborY="26394"/>
      <dgm:spPr/>
      <dgm:t>
        <a:bodyPr/>
        <a:lstStyle/>
        <a:p>
          <a:endParaRPr lang="es-AR"/>
        </a:p>
      </dgm:t>
    </dgm:pt>
    <dgm:pt modelId="{7AE21059-252C-4DC3-8CDB-A0FE202DF249}" type="pres">
      <dgm:prSet presAssocID="{AD84E68B-B3AE-4A47-9E8E-75C5F8F03692}" presName="rootConnector" presStyleLbl="node1" presStyleIdx="0" presStyleCnt="1"/>
      <dgm:spPr/>
      <dgm:t>
        <a:bodyPr/>
        <a:lstStyle/>
        <a:p>
          <a:endParaRPr lang="es-AR"/>
        </a:p>
      </dgm:t>
    </dgm:pt>
    <dgm:pt modelId="{82070470-AD9E-4710-B650-B763ADC522C6}" type="pres">
      <dgm:prSet presAssocID="{AD84E68B-B3AE-4A47-9E8E-75C5F8F03692}" presName="childShape" presStyleCnt="0"/>
      <dgm:spPr/>
    </dgm:pt>
    <dgm:pt modelId="{D917EA2C-261E-4A40-8169-334F1D29EA9D}" type="pres">
      <dgm:prSet presAssocID="{D48AA3CB-742F-4F98-BAED-83175BC8A1F0}" presName="Name13" presStyleLbl="parChTrans1D2" presStyleIdx="0" presStyleCnt="2"/>
      <dgm:spPr/>
      <dgm:t>
        <a:bodyPr/>
        <a:lstStyle/>
        <a:p>
          <a:endParaRPr lang="es-AR"/>
        </a:p>
      </dgm:t>
    </dgm:pt>
    <dgm:pt modelId="{BCA3AEE5-863B-4F50-B8C6-DE097AF586B8}" type="pres">
      <dgm:prSet presAssocID="{46FEAEDC-1FAA-4D1D-AB0D-9FC1E14C681F}" presName="childText" presStyleLbl="bgAcc1" presStyleIdx="0" presStyleCnt="2" custScaleX="60663" custScaleY="24594" custLinFactNeighborX="13786" custLinFactNeighborY="11768">
        <dgm:presLayoutVars>
          <dgm:bulletEnabled val="1"/>
        </dgm:presLayoutVars>
      </dgm:prSet>
      <dgm:spPr/>
      <dgm:t>
        <a:bodyPr/>
        <a:lstStyle/>
        <a:p>
          <a:endParaRPr lang="es-AR"/>
        </a:p>
      </dgm:t>
    </dgm:pt>
    <dgm:pt modelId="{0DC05EAF-951B-4003-A774-6F369D13C4E5}" type="pres">
      <dgm:prSet presAssocID="{C2FD5E52-D6A4-4F63-B04B-1498BCB7A5DE}" presName="Name13" presStyleLbl="parChTrans1D2" presStyleIdx="1" presStyleCnt="2"/>
      <dgm:spPr/>
      <dgm:t>
        <a:bodyPr/>
        <a:lstStyle/>
        <a:p>
          <a:endParaRPr lang="es-AR"/>
        </a:p>
      </dgm:t>
    </dgm:pt>
    <dgm:pt modelId="{7594799F-6BC2-42FC-B854-BBE2398FFE87}" type="pres">
      <dgm:prSet presAssocID="{815598C2-DE00-4BAE-8B86-6ACB19B02528}" presName="childText" presStyleLbl="bgAcc1" presStyleIdx="1" presStyleCnt="2" custScaleX="67822" custScaleY="23705" custLinFactNeighborX="13600" custLinFactNeighborY="-5090">
        <dgm:presLayoutVars>
          <dgm:bulletEnabled val="1"/>
        </dgm:presLayoutVars>
      </dgm:prSet>
      <dgm:spPr/>
      <dgm:t>
        <a:bodyPr/>
        <a:lstStyle/>
        <a:p>
          <a:endParaRPr lang="es-AR"/>
        </a:p>
      </dgm:t>
    </dgm:pt>
  </dgm:ptLst>
  <dgm:cxnLst>
    <dgm:cxn modelId="{E12F6284-41E8-4CF2-B5E3-5EAD385646D0}" type="presOf" srcId="{D48AA3CB-742F-4F98-BAED-83175BC8A1F0}" destId="{D917EA2C-261E-4A40-8169-334F1D29EA9D}" srcOrd="0" destOrd="0" presId="urn:microsoft.com/office/officeart/2005/8/layout/hierarchy3"/>
    <dgm:cxn modelId="{1F146BAA-D5DD-4E8C-A0DC-1C8C208AB7F7}" srcId="{AD84E68B-B3AE-4A47-9E8E-75C5F8F03692}" destId="{46FEAEDC-1FAA-4D1D-AB0D-9FC1E14C681F}" srcOrd="0" destOrd="0" parTransId="{D48AA3CB-742F-4F98-BAED-83175BC8A1F0}" sibTransId="{821D2685-A369-44B8-A484-4CABEBA1D04A}"/>
    <dgm:cxn modelId="{88F1078F-71E8-47FA-9F92-3EDDA9636043}" type="presOf" srcId="{AD84E68B-B3AE-4A47-9E8E-75C5F8F03692}" destId="{388CF928-BC89-41F3-B042-DCC2D4017295}" srcOrd="0" destOrd="0" presId="urn:microsoft.com/office/officeart/2005/8/layout/hierarchy3"/>
    <dgm:cxn modelId="{9010110A-6D5A-411E-8C1D-B5C8B1ACD01F}" type="presOf" srcId="{D972F84B-CD3F-4BA2-8E95-C65D1C334F48}" destId="{0E7DC1F6-DEF8-4967-888B-374FD47644B3}" srcOrd="0" destOrd="0" presId="urn:microsoft.com/office/officeart/2005/8/layout/hierarchy3"/>
    <dgm:cxn modelId="{6774FEBF-58B5-437B-A3DB-D506E2F5C92E}" type="presOf" srcId="{815598C2-DE00-4BAE-8B86-6ACB19B02528}" destId="{7594799F-6BC2-42FC-B854-BBE2398FFE87}" srcOrd="0" destOrd="0" presId="urn:microsoft.com/office/officeart/2005/8/layout/hierarchy3"/>
    <dgm:cxn modelId="{02A6F0C8-803C-491F-8A96-B1712A705A88}" type="presOf" srcId="{AD84E68B-B3AE-4A47-9E8E-75C5F8F03692}" destId="{7AE21059-252C-4DC3-8CDB-A0FE202DF249}" srcOrd="1" destOrd="0" presId="urn:microsoft.com/office/officeart/2005/8/layout/hierarchy3"/>
    <dgm:cxn modelId="{9553BC92-5308-40A1-99CF-A4A7A64545A4}" srcId="{D972F84B-CD3F-4BA2-8E95-C65D1C334F48}" destId="{AD84E68B-B3AE-4A47-9E8E-75C5F8F03692}" srcOrd="0" destOrd="0" parTransId="{ABE5C46D-B59B-43B0-BEBE-754C32D449C5}" sibTransId="{E132704E-5141-43B2-A863-FD715DC598ED}"/>
    <dgm:cxn modelId="{3D709C55-9294-4B3D-AD88-526DB944A473}" srcId="{AD84E68B-B3AE-4A47-9E8E-75C5F8F03692}" destId="{815598C2-DE00-4BAE-8B86-6ACB19B02528}" srcOrd="1" destOrd="0" parTransId="{C2FD5E52-D6A4-4F63-B04B-1498BCB7A5DE}" sibTransId="{B4185DBD-02F9-40FA-B8F5-EE991F7EB388}"/>
    <dgm:cxn modelId="{2B0B3004-AD3A-43C4-AA3C-2DFEAEF518C0}" type="presOf" srcId="{C2FD5E52-D6A4-4F63-B04B-1498BCB7A5DE}" destId="{0DC05EAF-951B-4003-A774-6F369D13C4E5}" srcOrd="0" destOrd="0" presId="urn:microsoft.com/office/officeart/2005/8/layout/hierarchy3"/>
    <dgm:cxn modelId="{F9886C6F-6DC6-4AD9-BF0F-DE92D22492D5}" type="presOf" srcId="{46FEAEDC-1FAA-4D1D-AB0D-9FC1E14C681F}" destId="{BCA3AEE5-863B-4F50-B8C6-DE097AF586B8}" srcOrd="0" destOrd="0" presId="urn:microsoft.com/office/officeart/2005/8/layout/hierarchy3"/>
    <dgm:cxn modelId="{D8F060EE-26EA-4B93-AD5E-FD50461BE621}" type="presParOf" srcId="{0E7DC1F6-DEF8-4967-888B-374FD47644B3}" destId="{FC5692AD-1295-4145-B395-9CECF1D61192}" srcOrd="0" destOrd="0" presId="urn:microsoft.com/office/officeart/2005/8/layout/hierarchy3"/>
    <dgm:cxn modelId="{0796977A-2836-40F3-BDFF-C5529F509D01}" type="presParOf" srcId="{FC5692AD-1295-4145-B395-9CECF1D61192}" destId="{AD961246-2ED4-4AAE-9526-6000E22175BF}" srcOrd="0" destOrd="0" presId="urn:microsoft.com/office/officeart/2005/8/layout/hierarchy3"/>
    <dgm:cxn modelId="{74F6E2D9-51DD-4ABE-83DB-9D91B3B01563}" type="presParOf" srcId="{AD961246-2ED4-4AAE-9526-6000E22175BF}" destId="{388CF928-BC89-41F3-B042-DCC2D4017295}" srcOrd="0" destOrd="0" presId="urn:microsoft.com/office/officeart/2005/8/layout/hierarchy3"/>
    <dgm:cxn modelId="{D12B0708-98E4-443D-8F16-ACAA1A01A02A}" type="presParOf" srcId="{AD961246-2ED4-4AAE-9526-6000E22175BF}" destId="{7AE21059-252C-4DC3-8CDB-A0FE202DF249}" srcOrd="1" destOrd="0" presId="urn:microsoft.com/office/officeart/2005/8/layout/hierarchy3"/>
    <dgm:cxn modelId="{136BB0DD-03CC-44AE-8779-86016A9AFE09}" type="presParOf" srcId="{FC5692AD-1295-4145-B395-9CECF1D61192}" destId="{82070470-AD9E-4710-B650-B763ADC522C6}" srcOrd="1" destOrd="0" presId="urn:microsoft.com/office/officeart/2005/8/layout/hierarchy3"/>
    <dgm:cxn modelId="{AEAEC308-E676-4459-8B62-AB0C0845860F}" type="presParOf" srcId="{82070470-AD9E-4710-B650-B763ADC522C6}" destId="{D917EA2C-261E-4A40-8169-334F1D29EA9D}" srcOrd="0" destOrd="0" presId="urn:microsoft.com/office/officeart/2005/8/layout/hierarchy3"/>
    <dgm:cxn modelId="{74B97ED3-7809-4DC8-8C1C-2874593178F2}" type="presParOf" srcId="{82070470-AD9E-4710-B650-B763ADC522C6}" destId="{BCA3AEE5-863B-4F50-B8C6-DE097AF586B8}" srcOrd="1" destOrd="0" presId="urn:microsoft.com/office/officeart/2005/8/layout/hierarchy3"/>
    <dgm:cxn modelId="{7272EA5C-CF45-4571-98B4-38832AD9EEE6}" type="presParOf" srcId="{82070470-AD9E-4710-B650-B763ADC522C6}" destId="{0DC05EAF-951B-4003-A774-6F369D13C4E5}" srcOrd="2" destOrd="0" presId="urn:microsoft.com/office/officeart/2005/8/layout/hierarchy3"/>
    <dgm:cxn modelId="{0FA1E580-558D-4CDE-B427-DCC85BC5F513}" type="presParOf" srcId="{82070470-AD9E-4710-B650-B763ADC522C6}" destId="{7594799F-6BC2-42FC-B854-BBE2398FFE87}"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A7883-C01E-4177-93EB-70907DABB648}">
      <dsp:nvSpPr>
        <dsp:cNvPr id="0" name=""/>
        <dsp:cNvSpPr/>
      </dsp:nvSpPr>
      <dsp:spPr>
        <a:xfrm>
          <a:off x="0" y="706881"/>
          <a:ext cx="5013434"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x-none" sz="2800" b="1" kern="1200" dirty="0">
              <a:effectLst>
                <a:outerShdw blurRad="38100" dist="38100" dir="2700000" algn="tl">
                  <a:srgbClr val="000000">
                    <a:alpha val="43137"/>
                  </a:srgbClr>
                </a:outerShdw>
              </a:effectLst>
            </a:rPr>
            <a:t>Auditoría Piloto</a:t>
          </a:r>
        </a:p>
      </dsp:txBody>
      <dsp:txXfrm>
        <a:off x="32784" y="739665"/>
        <a:ext cx="4947866" cy="606012"/>
      </dsp:txXfrm>
    </dsp:sp>
    <dsp:sp modelId="{51E57298-DC1B-4328-AD47-1A6CAC720BE8}">
      <dsp:nvSpPr>
        <dsp:cNvPr id="0" name=""/>
        <dsp:cNvSpPr/>
      </dsp:nvSpPr>
      <dsp:spPr>
        <a:xfrm>
          <a:off x="0" y="1459101"/>
          <a:ext cx="5013434"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x-none" sz="2800" b="1" kern="1200" dirty="0">
              <a:effectLst>
                <a:outerShdw blurRad="38100" dist="38100" dir="2700000" algn="tl">
                  <a:srgbClr val="000000">
                    <a:alpha val="43137"/>
                  </a:srgbClr>
                </a:outerShdw>
              </a:effectLst>
            </a:rPr>
            <a:t>Auditoría – Gobernanza </a:t>
          </a:r>
        </a:p>
      </dsp:txBody>
      <dsp:txXfrm>
        <a:off x="32784" y="1491885"/>
        <a:ext cx="4947866" cy="606012"/>
      </dsp:txXfrm>
    </dsp:sp>
    <dsp:sp modelId="{82834917-0EC3-4624-9837-92AD5576FA79}">
      <dsp:nvSpPr>
        <dsp:cNvPr id="0" name=""/>
        <dsp:cNvSpPr/>
      </dsp:nvSpPr>
      <dsp:spPr>
        <a:xfrm>
          <a:off x="0" y="2211321"/>
          <a:ext cx="5013434"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x-none" sz="2800" b="1" kern="1200" dirty="0">
              <a:effectLst>
                <a:outerShdw blurRad="38100" dist="38100" dir="2700000" algn="tl">
                  <a:srgbClr val="000000">
                    <a:alpha val="43137"/>
                  </a:srgbClr>
                </a:outerShdw>
              </a:effectLst>
            </a:rPr>
            <a:t>Auditoría – Recursos Naturales</a:t>
          </a:r>
        </a:p>
      </dsp:txBody>
      <dsp:txXfrm>
        <a:off x="32784" y="2244105"/>
        <a:ext cx="4947866" cy="606012"/>
      </dsp:txXfrm>
    </dsp:sp>
    <dsp:sp modelId="{F00E2D71-98DB-4403-84D5-2630B5A50D56}">
      <dsp:nvSpPr>
        <dsp:cNvPr id="0" name=""/>
        <dsp:cNvSpPr/>
      </dsp:nvSpPr>
      <dsp:spPr>
        <a:xfrm>
          <a:off x="0" y="2963541"/>
          <a:ext cx="5013434"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x-none" sz="2800" b="1" kern="1200" dirty="0">
              <a:effectLst>
                <a:outerShdw blurRad="38100" dist="38100" dir="2700000" algn="tl">
                  <a:srgbClr val="000000">
                    <a:alpha val="43137"/>
                  </a:srgbClr>
                </a:outerShdw>
              </a:effectLst>
            </a:rPr>
            <a:t>Auditoría – Seguridad </a:t>
          </a:r>
        </a:p>
      </dsp:txBody>
      <dsp:txXfrm>
        <a:off x="32784" y="2996325"/>
        <a:ext cx="4947866" cy="606012"/>
      </dsp:txXfrm>
    </dsp:sp>
    <dsp:sp modelId="{23E03048-F770-4BE2-8E7A-502F710103D1}">
      <dsp:nvSpPr>
        <dsp:cNvPr id="0" name=""/>
        <dsp:cNvSpPr/>
      </dsp:nvSpPr>
      <dsp:spPr>
        <a:xfrm>
          <a:off x="0" y="3715761"/>
          <a:ext cx="5013434"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x-none" sz="2800" b="1" kern="1200" dirty="0">
              <a:effectLst>
                <a:outerShdw blurRad="38100" dist="38100" dir="2700000" algn="tl">
                  <a:srgbClr val="000000">
                    <a:alpha val="43137"/>
                  </a:srgbClr>
                </a:outerShdw>
              </a:effectLst>
            </a:rPr>
            <a:t>Auditoría – Desarrollo </a:t>
          </a:r>
        </a:p>
      </dsp:txBody>
      <dsp:txXfrm>
        <a:off x="32784" y="3748545"/>
        <a:ext cx="4947866"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5" tIns="48308" rIns="96615" bIns="48308" rtlCol="0"/>
          <a:lstStyle>
            <a:lvl1pPr algn="l">
              <a:defRPr sz="1300"/>
            </a:lvl1pPr>
          </a:lstStyle>
          <a:p>
            <a:endParaRPr/>
          </a:p>
        </p:txBody>
      </p:sp>
      <p:sp>
        <p:nvSpPr>
          <p:cNvPr id="3" name="Date Placeholder 2"/>
          <p:cNvSpPr>
            <a:spLocks noGrp="1"/>
          </p:cNvSpPr>
          <p:nvPr>
            <p:ph type="dt" sz="quarter" idx="1"/>
          </p:nvPr>
        </p:nvSpPr>
        <p:spPr>
          <a:xfrm>
            <a:off x="3901699" y="0"/>
            <a:ext cx="2984871" cy="502755"/>
          </a:xfrm>
          <a:prstGeom prst="rect">
            <a:avLst/>
          </a:prstGeom>
        </p:spPr>
        <p:txBody>
          <a:bodyPr vert="horz" lIns="96615" tIns="48308" rIns="96615" bIns="48308" rtlCol="0"/>
          <a:lstStyle>
            <a:lvl1pPr algn="r">
              <a:defRPr sz="1300"/>
            </a:lvl1pPr>
          </a:lstStyle>
          <a:p>
            <a:fld id="{59088EAF-6ECA-4616-85EF-35AA19C641F3}" type="datetimeFigureOut">
              <a:rPr lang="en-US"/>
              <a:pPr/>
              <a:t>10/17/2016</a:t>
            </a:fld>
            <a:endParaRPr/>
          </a:p>
        </p:txBody>
      </p:sp>
      <p:sp>
        <p:nvSpPr>
          <p:cNvPr id="4" name="Footer Placeholder 3"/>
          <p:cNvSpPr>
            <a:spLocks noGrp="1"/>
          </p:cNvSpPr>
          <p:nvPr>
            <p:ph type="ftr" sz="quarter" idx="2"/>
          </p:nvPr>
        </p:nvSpPr>
        <p:spPr>
          <a:xfrm>
            <a:off x="0" y="9517547"/>
            <a:ext cx="2984871" cy="502754"/>
          </a:xfrm>
          <a:prstGeom prst="rect">
            <a:avLst/>
          </a:prstGeom>
        </p:spPr>
        <p:txBody>
          <a:bodyPr vert="horz" lIns="96615" tIns="48308" rIns="96615" bIns="48308" rtlCol="0" anchor="b"/>
          <a:lstStyle>
            <a:lvl1pPr algn="l">
              <a:defRPr sz="1300"/>
            </a:lvl1pPr>
          </a:lstStyle>
          <a:p>
            <a:endParaRPr/>
          </a:p>
        </p:txBody>
      </p:sp>
      <p:sp>
        <p:nvSpPr>
          <p:cNvPr id="5" name="Slide Number Placeholder 4"/>
          <p:cNvSpPr>
            <a:spLocks noGrp="1"/>
          </p:cNvSpPr>
          <p:nvPr>
            <p:ph type="sldNum" sz="quarter" idx="3"/>
          </p:nvPr>
        </p:nvSpPr>
        <p:spPr>
          <a:xfrm>
            <a:off x="3901699" y="9517547"/>
            <a:ext cx="2984871" cy="502754"/>
          </a:xfrm>
          <a:prstGeom prst="rect">
            <a:avLst/>
          </a:prstGeom>
        </p:spPr>
        <p:txBody>
          <a:bodyPr vert="horz" lIns="96615" tIns="48308" rIns="96615" bIns="48308" rtlCol="0" anchor="b"/>
          <a:lstStyle>
            <a:lvl1pPr algn="r">
              <a:defRPr sz="1300"/>
            </a:lvl1pPr>
          </a:lstStyle>
          <a:p>
            <a:fld id="{D9F912AB-2776-42F2-A957-313FC7EFEDB9}" type="slidenum">
              <a:rPr/>
              <a:pPr/>
              <a:t>‹Nº›</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5" tIns="48308" rIns="96615" bIns="48308" rtlCol="0"/>
          <a:lstStyle>
            <a:lvl1pPr algn="l">
              <a:defRPr sz="1300"/>
            </a:lvl1pPr>
          </a:lstStyle>
          <a:p>
            <a:endParaRPr/>
          </a:p>
        </p:txBody>
      </p:sp>
      <p:sp>
        <p:nvSpPr>
          <p:cNvPr id="3" name="Date Placeholder 2"/>
          <p:cNvSpPr>
            <a:spLocks noGrp="1"/>
          </p:cNvSpPr>
          <p:nvPr>
            <p:ph type="dt" idx="1"/>
          </p:nvPr>
        </p:nvSpPr>
        <p:spPr>
          <a:xfrm>
            <a:off x="3901699" y="0"/>
            <a:ext cx="2984871" cy="501015"/>
          </a:xfrm>
          <a:prstGeom prst="rect">
            <a:avLst/>
          </a:prstGeom>
        </p:spPr>
        <p:txBody>
          <a:bodyPr vert="horz" lIns="96615" tIns="48308" rIns="96615" bIns="48308" rtlCol="0"/>
          <a:lstStyle>
            <a:lvl1pPr algn="r">
              <a:defRPr sz="1300"/>
            </a:lvl1pPr>
          </a:lstStyle>
          <a:p>
            <a:fld id="{3ABD2D7A-D230-4F91-BD59-0A39C2703BA8}" type="datetimeFigureOut">
              <a:rPr lang="en-US"/>
              <a:pPr/>
              <a:t>10/17/2016</a:t>
            </a:fld>
            <a:endParaRPr/>
          </a:p>
        </p:txBody>
      </p:sp>
      <p:sp>
        <p:nvSpPr>
          <p:cNvPr id="4" name="Slide Image Placeholder 3"/>
          <p:cNvSpPr>
            <a:spLocks noGrp="1" noRot="1" noChangeAspect="1"/>
          </p:cNvSpPr>
          <p:nvPr>
            <p:ph type="sldImg" idx="2"/>
          </p:nvPr>
        </p:nvSpPr>
        <p:spPr>
          <a:xfrm>
            <a:off x="106363" y="750888"/>
            <a:ext cx="6675437" cy="3757612"/>
          </a:xfrm>
          <a:prstGeom prst="rect">
            <a:avLst/>
          </a:prstGeom>
          <a:noFill/>
          <a:ln w="12700">
            <a:solidFill>
              <a:prstClr val="black"/>
            </a:solidFill>
          </a:ln>
        </p:spPr>
        <p:txBody>
          <a:bodyPr vert="horz" lIns="96615" tIns="48308" rIns="96615" bIns="48308" rtlCol="0" anchor="ctr"/>
          <a:lstStyle/>
          <a:p>
            <a:endParaRPr/>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5" tIns="48308" rIns="96615" bIns="48308"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5" tIns="48308" rIns="96615" bIns="48308" rtlCol="0" anchor="b"/>
          <a:lstStyle>
            <a:lvl1pPr algn="l">
              <a:defRPr sz="1300"/>
            </a:lvl1pPr>
          </a:lstStyle>
          <a:p>
            <a:endParaRPr/>
          </a:p>
        </p:txBody>
      </p:sp>
      <p:sp>
        <p:nvSpPr>
          <p:cNvPr id="7" name="Slide Number Placeholder 6"/>
          <p:cNvSpPr>
            <a:spLocks noGrp="1"/>
          </p:cNvSpPr>
          <p:nvPr>
            <p:ph type="sldNum" sz="quarter" idx="5"/>
          </p:nvPr>
        </p:nvSpPr>
        <p:spPr>
          <a:xfrm>
            <a:off x="3901699" y="9517546"/>
            <a:ext cx="2984871" cy="501015"/>
          </a:xfrm>
          <a:prstGeom prst="rect">
            <a:avLst/>
          </a:prstGeom>
        </p:spPr>
        <p:txBody>
          <a:bodyPr vert="horz" lIns="96615" tIns="48308" rIns="96615" bIns="48308" rtlCol="0" anchor="b"/>
          <a:lstStyle>
            <a:lvl1pPr algn="r">
              <a:defRPr sz="1300"/>
            </a:lvl1pPr>
          </a:lstStyle>
          <a:p>
            <a:fld id="{F93199CD-3E1B-4AE6-990F-76F925F5EA9F}" type="slidenum">
              <a:rPr/>
              <a:pPr/>
              <a:t>‹Nº›</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639">
              <a:defRPr/>
            </a:pPr>
            <a:r>
              <a:rPr lang="es-AR" baseline="0" dirty="0" smtClean="0"/>
              <a:t>EFSUR, </a:t>
            </a:r>
            <a:r>
              <a:rPr lang="es-ES" sz="1300" dirty="0">
                <a:ln w="0"/>
                <a:solidFill>
                  <a:schemeClr val="bg2">
                    <a:lumMod val="25000"/>
                    <a:lumOff val="75000"/>
                  </a:schemeClr>
                </a:solidFill>
                <a:effectLst>
                  <a:outerShdw blurRad="38100" dist="19050" dir="2700000" algn="tl" rotWithShape="0">
                    <a:schemeClr val="dk1">
                      <a:alpha val="40000"/>
                    </a:schemeClr>
                  </a:outerShdw>
                </a:effectLst>
              </a:rPr>
              <a:t>Entidades de Fiscalización Superior de los Países del MERCOSUR y Asociados</a:t>
            </a:r>
            <a:r>
              <a:rPr lang="es-AR" baseline="0" dirty="0" smtClean="0"/>
              <a:t>, Grupo Subregional de la OLACEFS.</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a:t>
            </a:fld>
            <a:endParaRPr lang="es-AR"/>
          </a:p>
        </p:txBody>
      </p:sp>
    </p:spTree>
    <p:extLst>
      <p:ext uri="{BB962C8B-B14F-4D97-AF65-F5344CB8AC3E}">
        <p14:creationId xmlns:p14="http://schemas.microsoft.com/office/powerpoint/2010/main" val="329197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Se elaboró un</a:t>
            </a:r>
            <a:r>
              <a:rPr lang="es-AR" baseline="0" dirty="0" smtClean="0"/>
              <a:t>a </a:t>
            </a:r>
            <a:r>
              <a:rPr lang="es-AR" sz="1300" dirty="0"/>
              <a:t>compilación referida a la normativa de género de los Países Miembros de EFSUR. Este documento constituye una herramienta de consulta y análisis; encontrándose importantes avances en la región para asegurar la participación paritaria de hombres y mujeres en los distintos ámbitos de la vida pública y privada. La estructuración del informe contempla las principales normativas internacionales, regionales, disposiciones constitucionales y legislaciones nacionales. En consideración de las últimas, las normas han sido clasificadas según un enfoque de derechos: penales, laborales, políticos, civiles y otros afines. </a:t>
            </a:r>
          </a:p>
          <a:p>
            <a:r>
              <a:rPr lang="es-AR" sz="1300" dirty="0"/>
              <a:t>Asimismo se decidió, debido a la relevancia de la temática para la región, la incorporación del enfoque de género en los sucesivos trabajos de auditoría a desarrollarse en el ámbito de la EFSUR.</a:t>
            </a:r>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10</a:t>
            </a:fld>
            <a:endParaRPr lang="es-AR"/>
          </a:p>
        </p:txBody>
      </p:sp>
    </p:spTree>
    <p:extLst>
      <p:ext uri="{BB962C8B-B14F-4D97-AF65-F5344CB8AC3E}">
        <p14:creationId xmlns:p14="http://schemas.microsoft.com/office/powerpoint/2010/main" val="3304767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639">
              <a:defRPr/>
            </a:pPr>
            <a:r>
              <a:rPr lang="es-AR" sz="1300" dirty="0"/>
              <a:t>Todos estos documentos fueron aprobados continuando con el enfoque clásico de nuestra organización puesto en el Fondo para la Convergencia Estructural del MERCOSUR. En consonancia con dicho enfoque la Secretaría Ejecutiva estableció contactos con el actual Presidente del PARLASUR, Dr. Jorge Taiana. Como resultado de dichas gestiones, se llevó a cabo el pasado 8 de septiembre una reunión presencial entre el Presidente del PARLASUR y la Secretaría Ejecutiva de la EFSUR. Se acordó la realización de una presentación de la EFSUR ante el pleno del PARLASUR, a desarrollarse próximamente con el fin de avanzar en un Acuerdo de Cooperación entre el PARLASUR y nuestra organización. </a:t>
            </a:r>
          </a:p>
          <a:p>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11</a:t>
            </a:fld>
            <a:endParaRPr lang="es-AR"/>
          </a:p>
        </p:txBody>
      </p:sp>
    </p:spTree>
    <p:extLst>
      <p:ext uri="{BB962C8B-B14F-4D97-AF65-F5344CB8AC3E}">
        <p14:creationId xmlns:p14="http://schemas.microsoft.com/office/powerpoint/2010/main" val="228406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639">
              <a:defRPr/>
            </a:pPr>
            <a:r>
              <a:rPr lang="es-AR" sz="1300" dirty="0"/>
              <a:t>Dentro de los trabajos a desarrollarse en el 2017, se decidió continuar con la realización de los trabajos tradicionales con enfoque en el FOCEM. A su vez, se acordó asumir un nuevo enfoque en auditoría preventiva cuyo tema es “Gobernanza de políticas públicas en Zonas Fronterizas” para el quinquenio 2017-2021</a:t>
            </a:r>
          </a:p>
          <a:p>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12</a:t>
            </a:fld>
            <a:endParaRPr lang="es-AR"/>
          </a:p>
        </p:txBody>
      </p:sp>
    </p:spTree>
    <p:extLst>
      <p:ext uri="{BB962C8B-B14F-4D97-AF65-F5344CB8AC3E}">
        <p14:creationId xmlns:p14="http://schemas.microsoft.com/office/powerpoint/2010/main" val="608949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Este plan</a:t>
            </a:r>
            <a:r>
              <a:rPr lang="es-AR" baseline="0" dirty="0" smtClean="0"/>
              <a:t> a desarrollarse en 5 años dará como resultados 5 subproductos, los cuales son: “auditoría </a:t>
            </a:r>
            <a:r>
              <a:rPr lang="es-AR" b="0" baseline="0" dirty="0" smtClean="0"/>
              <a:t>piloto”, “</a:t>
            </a:r>
            <a:r>
              <a:rPr lang="x-none" b="0" dirty="0" smtClean="0">
                <a:effectLst>
                  <a:outerShdw blurRad="38100" dist="38100" dir="2700000" algn="tl">
                    <a:srgbClr val="000000">
                      <a:alpha val="43137"/>
                    </a:srgbClr>
                  </a:outerShdw>
                </a:effectLst>
              </a:rPr>
              <a:t>Auditoría </a:t>
            </a:r>
            <a:r>
              <a:rPr lang="es-AR" b="0" dirty="0" smtClean="0">
                <a:effectLst>
                  <a:outerShdw blurRad="38100" dist="38100" dir="2700000" algn="tl">
                    <a:srgbClr val="000000">
                      <a:alpha val="43137"/>
                    </a:srgbClr>
                  </a:outerShdw>
                </a:effectLst>
              </a:rPr>
              <a:t>de</a:t>
            </a:r>
            <a:r>
              <a:rPr lang="x-none" b="0" dirty="0" smtClean="0">
                <a:effectLst>
                  <a:outerShdw blurRad="38100" dist="38100" dir="2700000" algn="tl">
                    <a:srgbClr val="000000">
                      <a:alpha val="43137"/>
                    </a:srgbClr>
                  </a:outerShdw>
                </a:effectLst>
              </a:rPr>
              <a:t> Gobernanza</a:t>
            </a:r>
            <a:r>
              <a:rPr lang="es-AR" b="0" dirty="0" smtClean="0">
                <a:effectLst>
                  <a:outerShdw blurRad="38100" dist="38100" dir="2700000" algn="tl">
                    <a:srgbClr val="000000">
                      <a:alpha val="43137"/>
                    </a:srgbClr>
                  </a:outerShdw>
                </a:effectLst>
              </a:rPr>
              <a:t>”, “</a:t>
            </a:r>
            <a:r>
              <a:rPr lang="x-none" b="0" dirty="0" smtClean="0">
                <a:effectLst>
                  <a:outerShdw blurRad="38100" dist="38100" dir="2700000" algn="tl">
                    <a:srgbClr val="000000">
                      <a:alpha val="43137"/>
                    </a:srgbClr>
                  </a:outerShdw>
                </a:effectLst>
              </a:rPr>
              <a:t>Auditoría </a:t>
            </a:r>
            <a:r>
              <a:rPr lang="es-AR" b="0" dirty="0" smtClean="0">
                <a:effectLst>
                  <a:outerShdw blurRad="38100" dist="38100" dir="2700000" algn="tl">
                    <a:srgbClr val="000000">
                      <a:alpha val="43137"/>
                    </a:srgbClr>
                  </a:outerShdw>
                </a:effectLst>
              </a:rPr>
              <a:t>de</a:t>
            </a:r>
            <a:r>
              <a:rPr lang="x-none" b="0" dirty="0" smtClean="0">
                <a:effectLst>
                  <a:outerShdw blurRad="38100" dist="38100" dir="2700000" algn="tl">
                    <a:srgbClr val="000000">
                      <a:alpha val="43137"/>
                    </a:srgbClr>
                  </a:outerShdw>
                </a:effectLst>
              </a:rPr>
              <a:t> Recursos Naturales</a:t>
            </a:r>
            <a:r>
              <a:rPr lang="es-AR" b="0" dirty="0" smtClean="0">
                <a:effectLst>
                  <a:outerShdw blurRad="38100" dist="38100" dir="2700000" algn="tl">
                    <a:srgbClr val="000000">
                      <a:alpha val="43137"/>
                    </a:srgbClr>
                  </a:outerShdw>
                </a:effectLst>
              </a:rPr>
              <a:t>”, “</a:t>
            </a:r>
            <a:r>
              <a:rPr lang="x-none" b="0" dirty="0" smtClean="0">
                <a:effectLst>
                  <a:outerShdw blurRad="38100" dist="38100" dir="2700000" algn="tl">
                    <a:srgbClr val="000000">
                      <a:alpha val="43137"/>
                    </a:srgbClr>
                  </a:outerShdw>
                </a:effectLst>
              </a:rPr>
              <a:t>Auditoría </a:t>
            </a:r>
            <a:r>
              <a:rPr lang="es-AR" b="0" dirty="0" smtClean="0">
                <a:effectLst>
                  <a:outerShdw blurRad="38100" dist="38100" dir="2700000" algn="tl">
                    <a:srgbClr val="000000">
                      <a:alpha val="43137"/>
                    </a:srgbClr>
                  </a:outerShdw>
                </a:effectLst>
              </a:rPr>
              <a:t>en</a:t>
            </a:r>
            <a:r>
              <a:rPr lang="x-none" b="0" dirty="0" smtClean="0">
                <a:effectLst>
                  <a:outerShdw blurRad="38100" dist="38100" dir="2700000" algn="tl">
                    <a:srgbClr val="000000">
                      <a:alpha val="43137"/>
                    </a:srgbClr>
                  </a:outerShdw>
                </a:effectLst>
              </a:rPr>
              <a:t> Seguridad</a:t>
            </a:r>
            <a:r>
              <a:rPr lang="es-AR" b="0" dirty="0" smtClean="0">
                <a:effectLst>
                  <a:outerShdw blurRad="38100" dist="38100" dir="2700000" algn="tl">
                    <a:srgbClr val="000000">
                      <a:alpha val="43137"/>
                    </a:srgbClr>
                  </a:outerShdw>
                </a:effectLst>
              </a:rPr>
              <a:t>”, y “</a:t>
            </a:r>
            <a:r>
              <a:rPr lang="x-none" b="0" dirty="0" smtClean="0">
                <a:effectLst>
                  <a:outerShdw blurRad="38100" dist="38100" dir="2700000" algn="tl">
                    <a:srgbClr val="000000">
                      <a:alpha val="43137"/>
                    </a:srgbClr>
                  </a:outerShdw>
                </a:effectLst>
              </a:rPr>
              <a:t>Auditoría </a:t>
            </a:r>
            <a:r>
              <a:rPr lang="es-AR" b="0" dirty="0" smtClean="0">
                <a:effectLst>
                  <a:outerShdw blurRad="38100" dist="38100" dir="2700000" algn="tl">
                    <a:srgbClr val="000000">
                      <a:alpha val="43137"/>
                    </a:srgbClr>
                  </a:outerShdw>
                </a:effectLst>
              </a:rPr>
              <a:t>de</a:t>
            </a:r>
            <a:r>
              <a:rPr lang="x-none" b="0" dirty="0" smtClean="0">
                <a:effectLst>
                  <a:outerShdw blurRad="38100" dist="38100" dir="2700000" algn="tl">
                    <a:srgbClr val="000000">
                      <a:alpha val="43137"/>
                    </a:srgbClr>
                  </a:outerShdw>
                </a:effectLst>
              </a:rPr>
              <a:t> Desarrollo</a:t>
            </a:r>
            <a:r>
              <a:rPr lang="es-AR" b="0" dirty="0" smtClean="0">
                <a:effectLst>
                  <a:outerShdw blurRad="38100" dist="38100" dir="2700000" algn="tl">
                    <a:srgbClr val="000000">
                      <a:alpha val="43137"/>
                    </a:srgbClr>
                  </a:outerShdw>
                </a:effectLst>
              </a:rPr>
              <a:t>”,</a:t>
            </a:r>
            <a:r>
              <a:rPr lang="es-AR" b="0" baseline="0" dirty="0" smtClean="0">
                <a:effectLst>
                  <a:outerShdw blurRad="38100" dist="38100" dir="2700000" algn="tl">
                    <a:srgbClr val="000000">
                      <a:alpha val="43137"/>
                    </a:srgbClr>
                  </a:outerShdw>
                </a:effectLst>
              </a:rPr>
              <a:t> dando como resultado un producto EFSUR multidisciplinario. </a:t>
            </a:r>
            <a:endParaRPr lang="x-none" b="0" dirty="0" smtClean="0">
              <a:effectLst>
                <a:outerShdw blurRad="38100" dist="38100" dir="2700000" algn="tl">
                  <a:srgbClr val="000000">
                    <a:alpha val="43137"/>
                  </a:srgbClr>
                </a:outerShdw>
              </a:effectLst>
            </a:endParaRPr>
          </a:p>
          <a:p>
            <a:pPr defTabSz="955639">
              <a:defRPr/>
            </a:pPr>
            <a:endParaRPr lang="x-none" b="1" dirty="0" smtClean="0">
              <a:effectLst>
                <a:outerShdw blurRad="38100" dist="38100" dir="2700000" algn="tl">
                  <a:srgbClr val="000000">
                    <a:alpha val="43137"/>
                  </a:srgbClr>
                </a:outerShdw>
              </a:effectLst>
            </a:endParaRPr>
          </a:p>
          <a:p>
            <a:pPr defTabSz="955639">
              <a:defRPr/>
            </a:pPr>
            <a:endParaRPr lang="x-none" b="1" dirty="0" smtClean="0">
              <a:effectLst>
                <a:outerShdw blurRad="38100" dist="38100" dir="2700000" algn="tl">
                  <a:srgbClr val="000000">
                    <a:alpha val="43137"/>
                  </a:srgbClr>
                </a:outerShdw>
              </a:effectLst>
            </a:endParaRPr>
          </a:p>
          <a:p>
            <a:pPr defTabSz="955639">
              <a:defRPr/>
            </a:pPr>
            <a:r>
              <a:rPr lang="x-none" b="1" dirty="0" smtClean="0">
                <a:effectLst>
                  <a:outerShdw blurRad="38100" dist="38100" dir="2700000" algn="tl">
                    <a:srgbClr val="000000">
                      <a:alpha val="43137"/>
                    </a:srgbClr>
                  </a:outerShdw>
                </a:effectLst>
              </a:rPr>
              <a:t> </a:t>
            </a:r>
          </a:p>
          <a:p>
            <a:endParaRPr lang="es-AR" baseline="0" dirty="0" smtClean="0"/>
          </a:p>
          <a:p>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13</a:t>
            </a:fld>
            <a:endParaRPr lang="es-AR"/>
          </a:p>
        </p:txBody>
      </p:sp>
    </p:spTree>
    <p:extLst>
      <p:ext uri="{BB962C8B-B14F-4D97-AF65-F5344CB8AC3E}">
        <p14:creationId xmlns:p14="http://schemas.microsoft.com/office/powerpoint/2010/main" val="42440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639">
              <a:defRPr/>
            </a:pPr>
            <a:r>
              <a:rPr lang="es-AR" sz="1300" dirty="0"/>
              <a:t>En el ámbito de la EFSUR, se iniciará el proyecto de Auditoría Piloto en el año 2017. Incluyendo las temáticas de: Inmigración, tránsito de productos y servicios y además seguridad, ocupación, desarrollo económico y social y medio ambiente. </a:t>
            </a:r>
          </a:p>
          <a:p>
            <a:pPr defTabSz="955639">
              <a:defRPr/>
            </a:pPr>
            <a:r>
              <a:rPr lang="es-AR" sz="1300" dirty="0"/>
              <a:t>Este proyecto EFSUR será coordinado por la EFS de Bolivia, la colaboración técnica de la EFS de Brasil, bajo la Supervisión general de la Secretaría Ejecutiva a cargo de la EFS de Argentina, dando como resultado un producto de la EFSUR y todos sus miembros para ser brindado a la OLACEFS.</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14</a:t>
            </a:fld>
            <a:endParaRPr lang="es-AR"/>
          </a:p>
        </p:txBody>
      </p:sp>
    </p:spTree>
    <p:extLst>
      <p:ext uri="{BB962C8B-B14F-4D97-AF65-F5344CB8AC3E}">
        <p14:creationId xmlns:p14="http://schemas.microsoft.com/office/powerpoint/2010/main" val="48228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Por primera vez asistieron a la reunión anual de la EFSUR  representantes del BID interesados por las materias desarrolladas, ya que dentro de su organización cuentan con un capítulo dedicado a financiar temáticas relativas a la integración. </a:t>
            </a:r>
          </a:p>
          <a:p>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15</a:t>
            </a:fld>
            <a:endParaRPr lang="es-AR"/>
          </a:p>
        </p:txBody>
      </p:sp>
    </p:spTree>
    <p:extLst>
      <p:ext uri="{BB962C8B-B14F-4D97-AF65-F5344CB8AC3E}">
        <p14:creationId xmlns:p14="http://schemas.microsoft.com/office/powerpoint/2010/main" val="3243081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Muchas gracias.</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16</a:t>
            </a:fld>
            <a:endParaRPr lang="es-AR"/>
          </a:p>
        </p:txBody>
      </p:sp>
    </p:spTree>
    <p:extLst>
      <p:ext uri="{BB962C8B-B14F-4D97-AF65-F5344CB8AC3E}">
        <p14:creationId xmlns:p14="http://schemas.microsoft.com/office/powerpoint/2010/main" val="76584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La EFSUR está Integrada por las Entidades Fiscalizadoras Superiores de Argentina, Bolivia, Brasil, Chile, Ecuador, Paraguay, Uruguay y Venezuela. Desarrolla desde 1996 acciones de control y fiscalización de recursos públicos del MERCOSUR.</a:t>
            </a:r>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2</a:t>
            </a:fld>
            <a:endParaRPr lang="es-AR"/>
          </a:p>
        </p:txBody>
      </p:sp>
    </p:spTree>
    <p:extLst>
      <p:ext uri="{BB962C8B-B14F-4D97-AF65-F5344CB8AC3E}">
        <p14:creationId xmlns:p14="http://schemas.microsoft.com/office/powerpoint/2010/main" val="231890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La EFS de Bolivia finaliza su mandato en la Presidencia Pro Tempore, que ejercerá la EFS de Ecuador durante 2017. La EFS de Argentina fue reelegida para ejercer la Secretaría Ejecutiva por un nuevo periodo de 3 años, durante 2017-2019.</a:t>
            </a:r>
          </a:p>
          <a:p>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3</a:t>
            </a:fld>
            <a:endParaRPr lang="es-AR"/>
          </a:p>
        </p:txBody>
      </p:sp>
    </p:spTree>
    <p:extLst>
      <p:ext uri="{BB962C8B-B14F-4D97-AF65-F5344CB8AC3E}">
        <p14:creationId xmlns:p14="http://schemas.microsoft.com/office/powerpoint/2010/main" val="351623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A</a:t>
            </a:r>
            <a:r>
              <a:rPr lang="es-AR" baseline="0" dirty="0" smtClean="0"/>
              <a:t> continuación, v</a:t>
            </a:r>
            <a:r>
              <a:rPr lang="es-AR" dirty="0" smtClean="0"/>
              <a:t>amos</a:t>
            </a:r>
            <a:r>
              <a:rPr lang="es-AR" baseline="0" dirty="0" smtClean="0"/>
              <a:t> a comentar las actividades realizadas durante el año 2016 por la EFSUR</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4</a:t>
            </a:fld>
            <a:endParaRPr lang="es-AR"/>
          </a:p>
        </p:txBody>
      </p:sp>
    </p:spTree>
    <p:extLst>
      <p:ext uri="{BB962C8B-B14F-4D97-AF65-F5344CB8AC3E}">
        <p14:creationId xmlns:p14="http://schemas.microsoft.com/office/powerpoint/2010/main" val="268370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300" dirty="0"/>
              <a:t>Se realizó un Modelo de informe consolidado para el relevamiento coordinado, el cual estandariza la estructura de los informes de auditoría coordinada, a partir de la experiencia acopiada por EFSUR a lo largo de los últimos años.</a:t>
            </a:r>
            <a:endParaRPr lang="es-AR" dirty="0" smtClean="0"/>
          </a:p>
          <a:p>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5</a:t>
            </a:fld>
            <a:endParaRPr lang="es-AR"/>
          </a:p>
        </p:txBody>
      </p:sp>
    </p:spTree>
    <p:extLst>
      <p:ext uri="{BB962C8B-B14F-4D97-AF65-F5344CB8AC3E}">
        <p14:creationId xmlns:p14="http://schemas.microsoft.com/office/powerpoint/2010/main" val="306461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ltLang="es-AR" dirty="0" smtClean="0"/>
              <a:t>En el presente año se ha</a:t>
            </a:r>
            <a:r>
              <a:rPr lang="es-AR" altLang="es-AR" baseline="0" dirty="0" smtClean="0"/>
              <a:t> estado trabajando en la realización del </a:t>
            </a:r>
            <a:r>
              <a:rPr lang="es-AR" altLang="es-AR" dirty="0" smtClean="0"/>
              <a:t>estudio especial sobre corredores de transporte de carga en el MERCOSUR, dicho</a:t>
            </a:r>
            <a:r>
              <a:rPr lang="es-AR" altLang="es-AR" baseline="0" dirty="0" smtClean="0"/>
              <a:t> estudio será finalizado durante el 2017</a:t>
            </a:r>
            <a:r>
              <a:rPr lang="es-AR" altLang="es-AR" dirty="0" smtClean="0"/>
              <a:t>. </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6</a:t>
            </a:fld>
            <a:endParaRPr lang="es-AR"/>
          </a:p>
        </p:txBody>
      </p:sp>
    </p:spTree>
    <p:extLst>
      <p:ext uri="{BB962C8B-B14F-4D97-AF65-F5344CB8AC3E}">
        <p14:creationId xmlns:p14="http://schemas.microsoft.com/office/powerpoint/2010/main" val="247485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639">
              <a:defRPr/>
            </a:pPr>
            <a:r>
              <a:rPr lang="es-AR" sz="1300" dirty="0"/>
              <a:t>En el 2012 se aprobó el informe Consolidado de Auditoría del Programa de Acción Mercosur Libre de Fiebre Aftosa (PAMA). Debido a su relevancia se decidió la realización de una auditoría de seguimiento de recomendaciones de dicho programa. Es así que en la reunión anual 2016  Se aprobó el Informe Consolidado de la Auditoría de Seguimiento del Proyecto PAMA.</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7</a:t>
            </a:fld>
            <a:endParaRPr lang="es-AR"/>
          </a:p>
        </p:txBody>
      </p:sp>
    </p:spTree>
    <p:extLst>
      <p:ext uri="{BB962C8B-B14F-4D97-AF65-F5344CB8AC3E}">
        <p14:creationId xmlns:p14="http://schemas.microsoft.com/office/powerpoint/2010/main" val="180897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El Informe de relevamiento de aportes, distribución y proyectos de seguimiento del FOCEM es un documento que realiza la EFSUR anualmente. Este documento</a:t>
            </a:r>
          </a:p>
          <a:p>
            <a:r>
              <a:rPr lang="es-AR" dirty="0" smtClean="0"/>
              <a:t>releva y analiza los aportes de los Estado Parte al FOCEM y su distribución para la financiación de proyectos de convergencia estructural en la región.</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8</a:t>
            </a:fld>
            <a:endParaRPr lang="es-AR"/>
          </a:p>
        </p:txBody>
      </p:sp>
    </p:spTree>
    <p:extLst>
      <p:ext uri="{BB962C8B-B14F-4D97-AF65-F5344CB8AC3E}">
        <p14:creationId xmlns:p14="http://schemas.microsoft.com/office/powerpoint/2010/main" val="90257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300" dirty="0"/>
              <a:t>El informe de seguimiento de los recursos aportados para el mantenimiento de la estructura del MERCOSUR, tiene como propósito analizar su presupuesto y ejecución.</a:t>
            </a:r>
          </a:p>
          <a:p>
            <a:r>
              <a:rPr lang="es-AR" sz="1300" dirty="0"/>
              <a:t>La tarea consiste en identificar documentación publicada en forma de Actas, Decisiones, Resoluciones e Informes, relacionados con los Órganos integrantes del Mercosur que cuentan con presupuesto integrado por contribuciones de los Estados Parte.</a:t>
            </a:r>
          </a:p>
          <a:p>
            <a:r>
              <a:rPr lang="es-AR" sz="1300" dirty="0"/>
              <a:t>A partir de esta identificación, se realiza una tarea de análisis y comparación, con el objeto de describir el comportamiento de los recursos y los gastos en el mantenimiento de la estructura del Mercosur.</a:t>
            </a:r>
            <a:endParaRPr lang="es-AR" dirty="0"/>
          </a:p>
        </p:txBody>
      </p:sp>
      <p:sp>
        <p:nvSpPr>
          <p:cNvPr id="4" name="Marcador de número de diapositiva 3"/>
          <p:cNvSpPr>
            <a:spLocks noGrp="1"/>
          </p:cNvSpPr>
          <p:nvPr>
            <p:ph type="sldNum" sz="quarter" idx="10"/>
          </p:nvPr>
        </p:nvSpPr>
        <p:spPr/>
        <p:txBody>
          <a:bodyPr/>
          <a:lstStyle/>
          <a:p>
            <a:fld id="{F93199CD-3E1B-4AE6-990F-76F925F5EA9F}" type="slidenum">
              <a:rPr lang="es-AR" smtClean="0"/>
              <a:pPr/>
              <a:t>9</a:t>
            </a:fld>
            <a:endParaRPr lang="es-AR"/>
          </a:p>
        </p:txBody>
      </p:sp>
    </p:spTree>
    <p:extLst>
      <p:ext uri="{BB962C8B-B14F-4D97-AF65-F5344CB8AC3E}">
        <p14:creationId xmlns:p14="http://schemas.microsoft.com/office/powerpoint/2010/main" val="2738689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s-ES" smtClean="0"/>
              <a:t>Haga clic para modificar el estilo de título del patrón</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Tree>
    <p:extLst>
      <p:ext uri="{BB962C8B-B14F-4D97-AF65-F5344CB8AC3E}">
        <p14:creationId xmlns:p14="http://schemas.microsoft.com/office/powerpoint/2010/main" val="94999051"/>
      </p:ext>
    </p:extLst>
  </p:cSld>
  <p:clrMapOvr>
    <a:masterClrMapping/>
  </p:clrMapOvr>
  <p:transition spd="med" advClick="0" advTm="10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3F41C87-7AD9-4845-A077-840E4A0F3F06}" type="datetimeFigureOut">
              <a:rPr lang="en-US"/>
              <a:pPr/>
              <a:t>10/17/2016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460095310"/>
      </p:ext>
    </p:extLst>
  </p:cSld>
  <p:clrMapOvr>
    <a:masterClrMapping/>
  </p:clrMapOvr>
  <p:transition spd="med" advClick="0" advTm="1000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3F41C87-7AD9-4845-A077-840E4A0F3F06}" type="datetimeFigureOut">
              <a:rPr lang="en-US"/>
              <a:pPr/>
              <a:t>10/17/2016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4079035419"/>
      </p:ext>
    </p:extLst>
  </p:cSld>
  <p:clrMapOvr>
    <a:masterClrMapping/>
  </p:clrMapOvr>
  <p:transition spd="med" advClick="0" advTm="10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lvl5pPr>
              <a:defRPr/>
            </a:lvl5pPr>
            <a:lvl6pPr>
              <a:defRPr/>
            </a:lvl6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3F41C87-7AD9-4845-A077-840E4A0F3F06}" type="datetimeFigureOut">
              <a:rPr lang="en-US"/>
              <a:pPr/>
              <a:t>10/17/2016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2738254095"/>
      </p:ext>
    </p:extLst>
  </p:cSld>
  <p:clrMapOvr>
    <a:masterClrMapping/>
  </p:clrMapOvr>
  <p:transition spd="med" advClick="0" advTm="10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s-ES" smtClean="0"/>
              <a:t>Haga clic para modificar el estilo de título del patrón</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3F41C87-7AD9-4845-A077-840E4A0F3F06}" type="datetimeFigureOut">
              <a:rPr lang="en-US"/>
              <a:pPr/>
              <a:t>10/17/2016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1761813311"/>
      </p:ext>
    </p:extLst>
  </p:cSld>
  <p:clrMapOvr>
    <a:masterClrMapping/>
  </p:clrMapOvr>
  <p:transition spd="med" advClick="0" advTm="10000">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522412" y="381000"/>
            <a:ext cx="9144002" cy="137160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03F41C87-7AD9-4845-A077-840E4A0F3F06}" type="datetimeFigureOut">
              <a:rPr lang="en-US"/>
              <a:pPr/>
              <a:t>10/17/2016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2825340762"/>
      </p:ext>
    </p:extLst>
  </p:cSld>
  <p:clrMapOvr>
    <a:masterClrMapping/>
  </p:clrMapOvr>
  <p:transition spd="med" advClick="0" advTm="10000">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522412" y="381000"/>
            <a:ext cx="9144002" cy="1371600"/>
          </a:xfrm>
        </p:spPr>
        <p:txBody>
          <a:bodyPr/>
          <a:lstStyle>
            <a:lvl1pPr>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03F41C87-7AD9-4845-A077-840E4A0F3F06}" type="datetimeFigureOut">
              <a:rPr lang="en-US"/>
              <a:pPr/>
              <a:t>10/17/2016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4208419506"/>
      </p:ext>
    </p:extLst>
  </p:cSld>
  <p:clrMapOvr>
    <a:masterClrMapping/>
  </p:clrMapOvr>
  <p:transition spd="med" advClick="0" advTm="1000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03F41C87-7AD9-4845-A077-840E4A0F3F06}" type="datetimeFigureOut">
              <a:rPr lang="en-US"/>
              <a:pPr/>
              <a:t>10/17/2016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1626631400"/>
      </p:ext>
    </p:extLst>
  </p:cSld>
  <p:clrMapOvr>
    <a:masterClrMapping/>
  </p:clrMapOvr>
  <p:transition spd="med" advClick="0" advTm="1000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pPr/>
              <a:t>10/17/2016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3607540120"/>
      </p:ext>
    </p:extLst>
  </p:cSld>
  <p:clrMapOvr>
    <a:masterClrMapping/>
  </p:clrMapOvr>
  <p:transition spd="med" advClick="0" advTm="10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s-ES" smtClean="0"/>
              <a:t>Haga clic para modificar el estilo de título del patrón</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3F41C87-7AD9-4845-A077-840E4A0F3F06}" type="datetimeFigureOut">
              <a:rPr lang="en-US"/>
              <a:pPr/>
              <a:t>10/17/2016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2544981540"/>
      </p:ext>
    </p:extLst>
  </p:cSld>
  <p:clrMapOvr>
    <a:masterClrMapping/>
  </p:clrMapOvr>
  <p:transition spd="med" advClick="0" advTm="10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s-ES" smtClean="0"/>
              <a:t>Haga clic para modificar el estilo de título del patrón</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3F41C87-7AD9-4845-A077-840E4A0F3F06}" type="datetimeFigureOut">
              <a:rPr lang="en-US"/>
              <a:pPr/>
              <a:t>10/17/2016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2249172152"/>
      </p:ext>
    </p:extLst>
  </p:cSld>
  <p:clrMapOvr>
    <a:masterClrMapping/>
  </p:clrMapOvr>
  <p:transition spd="med" advClick="0" advTm="10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s-ES" smtClean="0"/>
              <a:t>Haga clic para modificar el estilo de título del patrón</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10/17/2016</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‹Nº›</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10000">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6.xml"/><Relationship Id="rId7" Type="http://schemas.openxmlformats.org/officeDocument/2006/relationships/diagramLayout" Target="../diagrams/layout1.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notesSlide" Target="../notesSlides/notesSlide13.xml"/><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diagramData" Target="../diagrams/data2.xml"/><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5.jpe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lerner\Desktop\Logo EFSU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284" y="299474"/>
            <a:ext cx="9144000" cy="293469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89756" y="3501008"/>
            <a:ext cx="7927915" cy="1200329"/>
          </a:xfrm>
          <a:prstGeom prst="rect">
            <a:avLst/>
          </a:prstGeom>
          <a:noFill/>
        </p:spPr>
        <p:txBody>
          <a:bodyPr wrap="square" lIns="91440" tIns="45720" rIns="91440" bIns="45720">
            <a:spAutoFit/>
          </a:bodyPr>
          <a:lstStyle/>
          <a:p>
            <a:pPr algn="ctr"/>
            <a:r>
              <a:rPr lang="es-ES" sz="3600" b="0" cap="none" spc="0" dirty="0" smtClean="0">
                <a:ln w="0"/>
                <a:solidFill>
                  <a:schemeClr val="bg2">
                    <a:lumMod val="25000"/>
                    <a:lumOff val="75000"/>
                  </a:schemeClr>
                </a:solidFill>
                <a:effectLst>
                  <a:outerShdw blurRad="38100" dist="19050" dir="2700000" algn="tl" rotWithShape="0">
                    <a:schemeClr val="dk1">
                      <a:alpha val="40000"/>
                    </a:schemeClr>
                  </a:outerShdw>
                </a:effectLst>
              </a:rPr>
              <a:t>Entidades de Fiscalización Superior de los Países del MERCOSUR y Asociados</a:t>
            </a:r>
            <a:endParaRPr lang="es-ES" sz="3600" b="0" cap="none" spc="0" dirty="0">
              <a:ln w="0"/>
              <a:solidFill>
                <a:schemeClr val="bg2">
                  <a:lumMod val="25000"/>
                  <a:lumOff val="75000"/>
                </a:schemeClr>
              </a:solidFill>
              <a:effectLst>
                <a:outerShdw blurRad="38100" dist="19050" dir="2700000" algn="tl" rotWithShape="0">
                  <a:schemeClr val="dk1">
                    <a:alpha val="40000"/>
                  </a:schemeClr>
                </a:outerShdw>
              </a:effectLst>
            </a:endParaRPr>
          </a:p>
        </p:txBody>
      </p:sp>
      <p:pic>
        <p:nvPicPr>
          <p:cNvPr id="3" name="Filmin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clrChange>
              <a:clrFrom>
                <a:srgbClr val="6D6E70">
                  <a:alpha val="74902"/>
                </a:srgbClr>
              </a:clrFrom>
              <a:clrTo>
                <a:srgbClr val="6D6E70">
                  <a:alpha val="0"/>
                </a:srgbClr>
              </a:clrTo>
            </a:clrChange>
          </a:blip>
          <a:stretch>
            <a:fillRect/>
          </a:stretch>
        </p:blipFill>
        <p:spPr>
          <a:xfrm>
            <a:off x="317004" y="6087561"/>
            <a:ext cx="609600" cy="609600"/>
          </a:xfrm>
          <a:prstGeom prst="rect">
            <a:avLst/>
          </a:prstGeom>
        </p:spPr>
      </p:pic>
      <p:sp>
        <p:nvSpPr>
          <p:cNvPr id="6" name="Rectángulo 5"/>
          <p:cNvSpPr/>
          <p:nvPr/>
        </p:nvSpPr>
        <p:spPr>
          <a:xfrm>
            <a:off x="621804" y="5085184"/>
            <a:ext cx="9968370" cy="923330"/>
          </a:xfrm>
          <a:prstGeom prst="rect">
            <a:avLst/>
          </a:prstGeom>
          <a:noFill/>
        </p:spPr>
        <p:txBody>
          <a:bodyPr wrap="none" lIns="91440" tIns="45720" rIns="91440" bIns="45720">
            <a:spAutoFit/>
          </a:bodyPr>
          <a:lstStyle/>
          <a:p>
            <a:pPr algn="ctr"/>
            <a:r>
              <a:rPr lang="es-ES" sz="5400" b="0" cap="none" spc="0" dirty="0" smtClean="0">
                <a:ln w="0">
                  <a:solidFill>
                    <a:schemeClr val="accent5">
                      <a:lumMod val="50000"/>
                    </a:schemeClr>
                  </a:solidFill>
                </a:ln>
                <a:solidFill>
                  <a:schemeClr val="accent3">
                    <a:lumMod val="60000"/>
                    <a:lumOff val="40000"/>
                  </a:schemeClr>
                </a:solidFill>
                <a:effectLst>
                  <a:outerShdw blurRad="38100" dist="25400" dir="5400000" algn="ctr" rotWithShape="0">
                    <a:srgbClr val="6E747A">
                      <a:alpha val="43000"/>
                    </a:srgbClr>
                  </a:outerShdw>
                </a:effectLst>
              </a:rPr>
              <a:t>Grupo Subregional de la </a:t>
            </a:r>
            <a:r>
              <a:rPr lang="es-ES" sz="5400" b="1" cap="none" spc="0" dirty="0" smtClean="0">
                <a:ln w="0">
                  <a:solidFill>
                    <a:schemeClr val="accent5">
                      <a:lumMod val="50000"/>
                    </a:schemeClr>
                  </a:solidFill>
                </a:ln>
                <a:solidFill>
                  <a:schemeClr val="accent3">
                    <a:lumMod val="60000"/>
                    <a:lumOff val="40000"/>
                  </a:schemeClr>
                </a:solidFill>
                <a:effectLst>
                  <a:outerShdw blurRad="38100" dist="25400" dir="5400000" algn="ctr" rotWithShape="0">
                    <a:srgbClr val="6E747A">
                      <a:alpha val="43000"/>
                    </a:srgbClr>
                  </a:outerShdw>
                </a:effectLst>
              </a:rPr>
              <a:t>OLACEFS</a:t>
            </a:r>
            <a:endParaRPr lang="es-ES" sz="5400" b="1" cap="none" spc="0" dirty="0">
              <a:ln w="0">
                <a:solidFill>
                  <a:schemeClr val="accent5">
                    <a:lumMod val="50000"/>
                  </a:schemeClr>
                </a:solidFill>
              </a:ln>
              <a:solidFill>
                <a:schemeClr val="accent3">
                  <a:lumMod val="60000"/>
                  <a:lumOff val="4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08920126"/>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sp>
        <p:nvSpPr>
          <p:cNvPr id="3" name="Rectángulo 2"/>
          <p:cNvSpPr/>
          <p:nvPr/>
        </p:nvSpPr>
        <p:spPr>
          <a:xfrm>
            <a:off x="3142084" y="908720"/>
            <a:ext cx="7782024" cy="646331"/>
          </a:xfrm>
          <a:prstGeom prst="rect">
            <a:avLst/>
          </a:prstGeom>
        </p:spPr>
        <p:txBody>
          <a:bodyPr wrap="square">
            <a:spAutoFit/>
          </a:bodyPr>
          <a:lstStyle/>
          <a:p>
            <a:r>
              <a:rPr lang="es-AR" sz="3600" b="1" dirty="0" smtClean="0">
                <a:solidFill>
                  <a:schemeClr val="bg2">
                    <a:lumMod val="25000"/>
                    <a:lumOff val="75000"/>
                  </a:schemeClr>
                </a:solidFill>
              </a:rPr>
              <a:t>Compilación de normativa de Género</a:t>
            </a:r>
            <a:endParaRPr lang="es-AR" sz="3600" dirty="0"/>
          </a:p>
        </p:txBody>
      </p:sp>
      <p:pic>
        <p:nvPicPr>
          <p:cNvPr id="8" name="Imagen 7"/>
          <p:cNvPicPr>
            <a:picLocks noChangeAspect="1"/>
          </p:cNvPicPr>
          <p:nvPr/>
        </p:nvPicPr>
        <p:blipFill rotWithShape="1">
          <a:blip r:embed="rId6"/>
          <a:srcRect l="22206" t="20469" r="12756" b="15548"/>
          <a:stretch/>
        </p:blipFill>
        <p:spPr>
          <a:xfrm>
            <a:off x="3516526" y="2420888"/>
            <a:ext cx="5962262" cy="33123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Filmina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370" y="2420888"/>
            <a:ext cx="609600" cy="609600"/>
          </a:xfrm>
          <a:prstGeom prst="rect">
            <a:avLst/>
          </a:prstGeom>
        </p:spPr>
      </p:pic>
    </p:spTree>
    <p:extLst>
      <p:ext uri="{BB962C8B-B14F-4D97-AF65-F5344CB8AC3E}">
        <p14:creationId xmlns:p14="http://schemas.microsoft.com/office/powerpoint/2010/main" val="1735722345"/>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AR" b="1" dirty="0" smtClean="0">
                <a:solidFill>
                  <a:schemeClr val="bg2">
                    <a:lumMod val="25000"/>
                    <a:lumOff val="75000"/>
                  </a:schemeClr>
                </a:solidFill>
              </a:rPr>
              <a:t>Acuerdo de Cooperación</a:t>
            </a:r>
            <a:r>
              <a:rPr lang="en-US" b="1" dirty="0" smtClean="0">
                <a:solidFill>
                  <a:schemeClr val="bg2">
                    <a:lumMod val="25000"/>
                    <a:lumOff val="75000"/>
                  </a:schemeClr>
                </a:solidFill>
              </a:rPr>
              <a:t> con el PARLASUR</a:t>
            </a:r>
            <a:r>
              <a:rPr lang="en-US" b="1" dirty="0">
                <a:solidFill>
                  <a:schemeClr val="accent5">
                    <a:lumMod val="75000"/>
                  </a:schemeClr>
                </a:solidFill>
              </a:rPr>
              <a:t/>
            </a:r>
            <a:br>
              <a:rPr lang="en-US" b="1" dirty="0">
                <a:solidFill>
                  <a:schemeClr val="accent5">
                    <a:lumMod val="75000"/>
                  </a:schemeClr>
                </a:solidFill>
              </a:rPr>
            </a:br>
            <a:endParaRPr lang="en-US" dirty="0"/>
          </a:p>
        </p:txBody>
      </p:sp>
      <p:pic>
        <p:nvPicPr>
          <p:cNvPr id="5" name="Imagen 4"/>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6" name="Imagen 5"/>
          <p:cNvPicPr>
            <a:picLocks noChangeAspect="1"/>
          </p:cNvPicPr>
          <p:nvPr/>
        </p:nvPicPr>
        <p:blipFill>
          <a:blip r:embed="rId6" cstate="print"/>
          <a:stretch>
            <a:fillRect/>
          </a:stretch>
        </p:blipFill>
        <p:spPr>
          <a:xfrm>
            <a:off x="4483734" y="1056332"/>
            <a:ext cx="6889403" cy="4592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Filmina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72193" y="4805833"/>
            <a:ext cx="609600" cy="609600"/>
          </a:xfrm>
          <a:prstGeom prst="rect">
            <a:avLst/>
          </a:prstGeom>
        </p:spPr>
      </p:pic>
    </p:spTree>
    <p:extLst>
      <p:ext uri="{BB962C8B-B14F-4D97-AF65-F5344CB8AC3E}">
        <p14:creationId xmlns:p14="http://schemas.microsoft.com/office/powerpoint/2010/main" val="1108506989"/>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796" y="1340768"/>
            <a:ext cx="3596607" cy="2667000"/>
          </a:xfrm>
        </p:spPr>
        <p:txBody>
          <a:bodyPr/>
          <a:lstStyle/>
          <a:p>
            <a:r>
              <a:rPr lang="es-AR" dirty="0" smtClean="0">
                <a:solidFill>
                  <a:schemeClr val="bg2">
                    <a:lumMod val="25000"/>
                    <a:lumOff val="75000"/>
                  </a:schemeClr>
                </a:solidFill>
              </a:rPr>
              <a:t>Tema de Auditoría 2017-2021</a:t>
            </a:r>
            <a:r>
              <a:rPr lang="es-AR" dirty="0" smtClean="0"/>
              <a:t/>
            </a:r>
            <a:br>
              <a:rPr lang="es-AR" dirty="0" smtClean="0"/>
            </a:br>
            <a:endParaRPr lang="es-AR" dirty="0"/>
          </a:p>
        </p:txBody>
      </p:sp>
      <p:sp>
        <p:nvSpPr>
          <p:cNvPr id="7" name="Rectángulo 6"/>
          <p:cNvSpPr/>
          <p:nvPr/>
        </p:nvSpPr>
        <p:spPr>
          <a:xfrm>
            <a:off x="4294212" y="1772816"/>
            <a:ext cx="6768752" cy="2880320"/>
          </a:xfrm>
          <a:prstGeom prst="rect">
            <a:avLst/>
          </a:prstGeom>
          <a:ln w="28575">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Marcador de posición de contenido 2"/>
          <p:cNvSpPr>
            <a:spLocks noGrp="1"/>
          </p:cNvSpPr>
          <p:nvPr>
            <p:ph idx="1"/>
          </p:nvPr>
        </p:nvSpPr>
        <p:spPr>
          <a:xfrm>
            <a:off x="4294212" y="332656"/>
            <a:ext cx="7058002" cy="5334000"/>
          </a:xfrm>
        </p:spPr>
        <p:txBody>
          <a:bodyPr>
            <a:normAutofit/>
          </a:bodyPr>
          <a:lstStyle/>
          <a:p>
            <a:endParaRPr lang="en-US" sz="4800" dirty="0" smtClean="0"/>
          </a:p>
          <a:p>
            <a:endParaRPr lang="es-AR" sz="4800" dirty="0" smtClean="0"/>
          </a:p>
          <a:p>
            <a:r>
              <a:rPr lang="es-AR" sz="4800" dirty="0" smtClean="0"/>
              <a:t>Gobernanza de Políticas Públicas en Zonas Fronterizas</a:t>
            </a:r>
            <a:endParaRPr lang="es-AR" sz="4800" dirty="0"/>
          </a:p>
        </p:txBody>
      </p:sp>
      <p:pic>
        <p:nvPicPr>
          <p:cNvPr id="5" name="Imagen 4"/>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4" name="Filmina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170" y="4348336"/>
            <a:ext cx="609600" cy="609600"/>
          </a:xfrm>
          <a:prstGeom prst="rect">
            <a:avLst/>
          </a:prstGeom>
        </p:spPr>
      </p:pic>
    </p:spTree>
    <p:extLst>
      <p:ext uri="{BB962C8B-B14F-4D97-AF65-F5344CB8AC3E}">
        <p14:creationId xmlns:p14="http://schemas.microsoft.com/office/powerpoint/2010/main" val="2765137111"/>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140" y="-315416"/>
            <a:ext cx="9144001" cy="1371600"/>
          </a:xfrm>
        </p:spPr>
        <p:txBody>
          <a:bodyPr/>
          <a:lstStyle/>
          <a:p>
            <a:r>
              <a:rPr lang="es-AR" dirty="0" smtClean="0">
                <a:solidFill>
                  <a:schemeClr val="accent1">
                    <a:lumMod val="40000"/>
                    <a:lumOff val="60000"/>
                  </a:schemeClr>
                </a:solidFill>
              </a:rPr>
              <a:t>Propuesta de Trabajo</a:t>
            </a:r>
            <a:endParaRPr lang="es-AR" dirty="0">
              <a:solidFill>
                <a:schemeClr val="accent1">
                  <a:lumMod val="40000"/>
                  <a:lumOff val="60000"/>
                </a:schemeClr>
              </a:solidFill>
            </a:endParaRPr>
          </a:p>
        </p:txBody>
      </p:sp>
      <p:pic>
        <p:nvPicPr>
          <p:cNvPr id="4" name="Imagen 3"/>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graphicFrame>
        <p:nvGraphicFramePr>
          <p:cNvPr id="5" name="Diagrama 4"/>
          <p:cNvGraphicFramePr/>
          <p:nvPr>
            <p:extLst>
              <p:ext uri="{D42A27DB-BD31-4B8C-83A1-F6EECF244321}">
                <p14:modId xmlns:p14="http://schemas.microsoft.com/office/powerpoint/2010/main" val="3242196664"/>
              </p:ext>
            </p:extLst>
          </p:nvPr>
        </p:nvGraphicFramePr>
        <p:xfrm>
          <a:off x="3282895" y="1186688"/>
          <a:ext cx="5013435" cy="50942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Filmina 13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173297796"/>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12995" y="188640"/>
            <a:ext cx="8229600" cy="1728192"/>
          </a:xfrm>
        </p:spPr>
        <p:txBody>
          <a:bodyPr/>
          <a:lstStyle/>
          <a:p>
            <a:r>
              <a:rPr lang="es-AR" dirty="0" smtClean="0"/>
              <a:t>2017: Auditoría Piloto</a:t>
            </a:r>
            <a:endParaRPr lang="es-AR" dirty="0"/>
          </a:p>
        </p:txBody>
      </p:sp>
      <p:sp>
        <p:nvSpPr>
          <p:cNvPr id="5" name="CuadroTexto 4"/>
          <p:cNvSpPr txBox="1"/>
          <p:nvPr/>
        </p:nvSpPr>
        <p:spPr>
          <a:xfrm>
            <a:off x="513903" y="2644401"/>
            <a:ext cx="5688632" cy="3108543"/>
          </a:xfrm>
          <a:prstGeom prst="rect">
            <a:avLst/>
          </a:prstGeom>
          <a:noFill/>
        </p:spPr>
        <p:txBody>
          <a:bodyPr wrap="square" rtlCol="0">
            <a:spAutoFit/>
          </a:bodyPr>
          <a:lstStyle/>
          <a:p>
            <a:pPr marL="285750" indent="-285750">
              <a:buFont typeface="Arial" panose="020B0604020202020204" pitchFamily="34" charset="0"/>
              <a:buChar char="•"/>
            </a:pPr>
            <a:r>
              <a:rPr lang="es-AR" sz="2800" dirty="0" smtClean="0"/>
              <a:t>Inmigración</a:t>
            </a:r>
          </a:p>
          <a:p>
            <a:pPr marL="285750" indent="-285750">
              <a:buFont typeface="Arial" panose="020B0604020202020204" pitchFamily="34" charset="0"/>
              <a:buChar char="•"/>
            </a:pPr>
            <a:r>
              <a:rPr lang="es-AR" sz="2800" dirty="0" smtClean="0"/>
              <a:t>Tránsito de productos y servicios</a:t>
            </a:r>
          </a:p>
          <a:p>
            <a:pPr marL="285750" indent="-285750">
              <a:buFont typeface="Arial" panose="020B0604020202020204" pitchFamily="34" charset="0"/>
              <a:buChar char="•"/>
            </a:pPr>
            <a:r>
              <a:rPr lang="es-AR" sz="2800" dirty="0" smtClean="0"/>
              <a:t>Seguridad</a:t>
            </a:r>
          </a:p>
          <a:p>
            <a:pPr marL="285750" indent="-285750">
              <a:buFont typeface="Arial" panose="020B0604020202020204" pitchFamily="34" charset="0"/>
              <a:buChar char="•"/>
            </a:pPr>
            <a:r>
              <a:rPr lang="es-AR" sz="2800" dirty="0" smtClean="0"/>
              <a:t>Ocupación</a:t>
            </a:r>
          </a:p>
          <a:p>
            <a:pPr marL="285750" indent="-285750">
              <a:buFont typeface="Arial" panose="020B0604020202020204" pitchFamily="34" charset="0"/>
              <a:buChar char="•"/>
            </a:pPr>
            <a:r>
              <a:rPr lang="es-AR" sz="2800" dirty="0" smtClean="0"/>
              <a:t>Desarrollo económico y social</a:t>
            </a:r>
          </a:p>
          <a:p>
            <a:pPr marL="285750" indent="-285750">
              <a:buFont typeface="Arial" panose="020B0604020202020204" pitchFamily="34" charset="0"/>
              <a:buChar char="•"/>
            </a:pPr>
            <a:r>
              <a:rPr lang="es-AR" sz="2800" dirty="0" smtClean="0"/>
              <a:t>Medio ambiente</a:t>
            </a:r>
          </a:p>
          <a:p>
            <a:pPr marL="285750" indent="-285750">
              <a:buFont typeface="Arial" panose="020B0604020202020204" pitchFamily="34" charset="0"/>
              <a:buChar char="•"/>
            </a:pPr>
            <a:r>
              <a:rPr lang="es-AR" sz="2800" dirty="0" smtClean="0"/>
              <a:t>Enfoque de género</a:t>
            </a:r>
            <a:endParaRPr lang="es-AR" sz="2800" dirty="0"/>
          </a:p>
        </p:txBody>
      </p:sp>
      <p:pic>
        <p:nvPicPr>
          <p:cNvPr id="6" name="Imagen 5"/>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graphicFrame>
        <p:nvGraphicFramePr>
          <p:cNvPr id="3" name="Diagrama 2"/>
          <p:cNvGraphicFramePr/>
          <p:nvPr>
            <p:extLst>
              <p:ext uri="{D42A27DB-BD31-4B8C-83A1-F6EECF244321}">
                <p14:modId xmlns:p14="http://schemas.microsoft.com/office/powerpoint/2010/main" val="2710348423"/>
              </p:ext>
            </p:extLst>
          </p:nvPr>
        </p:nvGraphicFramePr>
        <p:xfrm>
          <a:off x="4942284" y="1052736"/>
          <a:ext cx="7544072" cy="59275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Filmina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84361414"/>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52048" y="692696"/>
            <a:ext cx="8229600" cy="2895600"/>
          </a:xfrm>
        </p:spPr>
        <p:txBody>
          <a:bodyPr/>
          <a:lstStyle/>
          <a:p>
            <a:r>
              <a:rPr lang="es-AR" dirty="0" smtClean="0">
                <a:solidFill>
                  <a:schemeClr val="bg2">
                    <a:lumMod val="25000"/>
                    <a:lumOff val="75000"/>
                  </a:schemeClr>
                </a:solidFill>
              </a:rPr>
              <a:t>Banco Interamericano de Desarrollo</a:t>
            </a:r>
            <a:endParaRPr lang="es-AR" dirty="0">
              <a:solidFill>
                <a:schemeClr val="bg2">
                  <a:lumMod val="25000"/>
                  <a:lumOff val="75000"/>
                </a:schemeClr>
              </a:solidFill>
            </a:endParaRPr>
          </a:p>
        </p:txBody>
      </p:sp>
      <p:sp>
        <p:nvSpPr>
          <p:cNvPr id="3" name="Subtítulo 2"/>
          <p:cNvSpPr>
            <a:spLocks noGrp="1"/>
          </p:cNvSpPr>
          <p:nvPr>
            <p:ph type="subTitle" idx="1"/>
          </p:nvPr>
        </p:nvSpPr>
        <p:spPr>
          <a:xfrm>
            <a:off x="333772" y="4193901"/>
            <a:ext cx="8242765" cy="1824497"/>
          </a:xfrm>
        </p:spPr>
        <p:txBody>
          <a:bodyPr>
            <a:normAutofit/>
          </a:bodyPr>
          <a:lstStyle/>
          <a:p>
            <a:pPr algn="just"/>
            <a:r>
              <a:rPr lang="es-AR" sz="2400" cap="none" dirty="0" smtClean="0"/>
              <a:t>Por primera vez asistieron a la reunión anual de la EFSUR  representantes del BID interesados por las materias desarrolladas, ya que dentro de su organización cuentan con un capítulo dedicado a financiar temáticas relativas a la integración. </a:t>
            </a:r>
            <a:endParaRPr lang="es-AR" sz="2400" cap="none" dirty="0"/>
          </a:p>
        </p:txBody>
      </p:sp>
      <p:pic>
        <p:nvPicPr>
          <p:cNvPr id="4" name="Imagen 3"/>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5" name="Filmina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97472636"/>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61964" y="908720"/>
            <a:ext cx="8229600" cy="2895600"/>
          </a:xfrm>
        </p:spPr>
        <p:txBody>
          <a:bodyPr/>
          <a:lstStyle/>
          <a:p>
            <a:r>
              <a:rPr lang="es-AR" dirty="0" smtClean="0"/>
              <a:t>“MUCHAS GRACIAS”</a:t>
            </a:r>
            <a:endParaRPr lang="es-AR" dirty="0"/>
          </a:p>
        </p:txBody>
      </p:sp>
      <p:pic>
        <p:nvPicPr>
          <p:cNvPr id="4" name="filmina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67164" y="1746920"/>
            <a:ext cx="609600" cy="609600"/>
          </a:xfrm>
          <a:prstGeom prst="rect">
            <a:avLst/>
          </a:prstGeom>
        </p:spPr>
      </p:pic>
    </p:spTree>
    <p:extLst>
      <p:ext uri="{BB962C8B-B14F-4D97-AF65-F5344CB8AC3E}">
        <p14:creationId xmlns:p14="http://schemas.microsoft.com/office/powerpoint/2010/main" val="1117844289"/>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contenido 13"/>
          <p:cNvSpPr>
            <a:spLocks noGrp="1"/>
          </p:cNvSpPr>
          <p:nvPr>
            <p:ph idx="1"/>
          </p:nvPr>
        </p:nvSpPr>
        <p:spPr>
          <a:xfrm>
            <a:off x="2667853" y="4365104"/>
            <a:ext cx="9134391" cy="1726704"/>
          </a:xfrm>
        </p:spPr>
        <p:txBody>
          <a:bodyPr>
            <a:normAutofit/>
          </a:bodyPr>
          <a:lstStyle/>
          <a:p>
            <a:pPr marL="223200" indent="-223200">
              <a:buClr>
                <a:srgbClr val="56C5FF"/>
              </a:buClr>
              <a:buFont typeface="Arial"/>
              <a:buChar char="•"/>
            </a:pPr>
            <a:r>
              <a:rPr lang="es-AR" sz="2800" dirty="0">
                <a:solidFill>
                  <a:schemeClr val="bg2">
                    <a:lumMod val="25000"/>
                    <a:lumOff val="75000"/>
                  </a:schemeClr>
                </a:solidFill>
              </a:rPr>
              <a:t>La EFSUR, compuesta por las EFS de Argentina, </a:t>
            </a:r>
            <a:r>
              <a:rPr lang="es-AR" sz="2800" dirty="0" smtClean="0">
                <a:solidFill>
                  <a:schemeClr val="bg2">
                    <a:lumMod val="25000"/>
                    <a:lumOff val="75000"/>
                  </a:schemeClr>
                </a:solidFill>
              </a:rPr>
              <a:t>Bolivia, Brasil, </a:t>
            </a:r>
            <a:r>
              <a:rPr lang="es-AR" sz="2800" dirty="0">
                <a:solidFill>
                  <a:schemeClr val="bg2">
                    <a:lumMod val="25000"/>
                    <a:lumOff val="75000"/>
                  </a:schemeClr>
                </a:solidFill>
              </a:rPr>
              <a:t>Chile, Ecuador, Paraguay, </a:t>
            </a:r>
            <a:r>
              <a:rPr lang="es-AR" sz="2800" dirty="0" smtClean="0">
                <a:solidFill>
                  <a:schemeClr val="bg2">
                    <a:lumMod val="25000"/>
                    <a:lumOff val="75000"/>
                  </a:schemeClr>
                </a:solidFill>
              </a:rPr>
              <a:t>Uruguay y Venezuela, </a:t>
            </a:r>
            <a:r>
              <a:rPr lang="es-AR" sz="2800" dirty="0">
                <a:solidFill>
                  <a:schemeClr val="bg2">
                    <a:lumMod val="25000"/>
                    <a:lumOff val="75000"/>
                  </a:schemeClr>
                </a:solidFill>
              </a:rPr>
              <a:t>desarrolla desde 1996 acciones de control y fiscalización de  recursos públicos de </a:t>
            </a:r>
            <a:r>
              <a:rPr lang="es-AR" sz="2800" dirty="0" smtClean="0">
                <a:solidFill>
                  <a:schemeClr val="bg2">
                    <a:lumMod val="25000"/>
                    <a:lumOff val="75000"/>
                  </a:schemeClr>
                </a:solidFill>
              </a:rPr>
              <a:t>MERCOSUR. </a:t>
            </a:r>
            <a:endParaRPr lang="es-AR" sz="2800" dirty="0">
              <a:solidFill>
                <a:schemeClr val="bg2">
                  <a:lumMod val="25000"/>
                  <a:lumOff val="75000"/>
                </a:schemeClr>
              </a:solidFill>
            </a:endParaRPr>
          </a:p>
        </p:txBody>
      </p:sp>
      <p:pic>
        <p:nvPicPr>
          <p:cNvPr id="2" name="Imagen 1"/>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5" name="Imagen 4"/>
          <p:cNvPicPr>
            <a:picLocks noChangeAspect="1"/>
          </p:cNvPicPr>
          <p:nvPr/>
        </p:nvPicPr>
        <p:blipFill rotWithShape="1">
          <a:blip r:embed="rId6" cstate="print"/>
          <a:srcRect l="4456" t="36730" r="14219" b="29549"/>
          <a:stretch/>
        </p:blipFill>
        <p:spPr>
          <a:xfrm>
            <a:off x="1197868" y="1052736"/>
            <a:ext cx="10513168" cy="296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Filmin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5780" y="6047927"/>
            <a:ext cx="609600" cy="609600"/>
          </a:xfrm>
          <a:prstGeom prst="rect">
            <a:avLst/>
          </a:prstGeom>
        </p:spPr>
      </p:pic>
    </p:spTree>
    <p:extLst>
      <p:ext uri="{BB962C8B-B14F-4D97-AF65-F5344CB8AC3E}">
        <p14:creationId xmlns:p14="http://schemas.microsoft.com/office/powerpoint/2010/main" val="2139132589"/>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contenido 13"/>
          <p:cNvSpPr>
            <a:spLocks noGrp="1"/>
          </p:cNvSpPr>
          <p:nvPr>
            <p:ph idx="1"/>
          </p:nvPr>
        </p:nvSpPr>
        <p:spPr>
          <a:xfrm>
            <a:off x="2061964" y="4509120"/>
            <a:ext cx="9134391" cy="1726704"/>
          </a:xfrm>
        </p:spPr>
        <p:txBody>
          <a:bodyPr>
            <a:normAutofit fontScale="92500"/>
          </a:bodyPr>
          <a:lstStyle/>
          <a:p>
            <a:pPr marL="0" indent="0">
              <a:buClr>
                <a:srgbClr val="56C5FF"/>
              </a:buClr>
              <a:buNone/>
            </a:pPr>
            <a:r>
              <a:rPr lang="es-ES" sz="2800" b="1" dirty="0">
                <a:solidFill>
                  <a:schemeClr val="bg2">
                    <a:lumMod val="25000"/>
                    <a:lumOff val="75000"/>
                  </a:schemeClr>
                </a:solidFill>
              </a:rPr>
              <a:t>La EFS de Bolivia finaliza su mandato en la Presidencia Pro Tempore, que ejercerá la EFS de </a:t>
            </a:r>
            <a:r>
              <a:rPr lang="es-ES" sz="2800" b="1" dirty="0" smtClean="0">
                <a:solidFill>
                  <a:schemeClr val="bg2">
                    <a:lumMod val="25000"/>
                    <a:lumOff val="75000"/>
                  </a:schemeClr>
                </a:solidFill>
              </a:rPr>
              <a:t>Ecuador durante </a:t>
            </a:r>
            <a:r>
              <a:rPr lang="es-ES" sz="2800" b="1" dirty="0">
                <a:solidFill>
                  <a:schemeClr val="bg2">
                    <a:lumMod val="25000"/>
                    <a:lumOff val="75000"/>
                  </a:schemeClr>
                </a:solidFill>
              </a:rPr>
              <a:t>2017. La EFS de </a:t>
            </a:r>
            <a:r>
              <a:rPr lang="es-ES" sz="2800" b="1" dirty="0" smtClean="0">
                <a:solidFill>
                  <a:schemeClr val="bg2">
                    <a:lumMod val="25000"/>
                    <a:lumOff val="75000"/>
                  </a:schemeClr>
                </a:solidFill>
              </a:rPr>
              <a:t>Argentina fue reelegida para ejercer </a:t>
            </a:r>
            <a:r>
              <a:rPr lang="es-ES" sz="2800" b="1" dirty="0">
                <a:solidFill>
                  <a:schemeClr val="bg2">
                    <a:lumMod val="25000"/>
                    <a:lumOff val="75000"/>
                  </a:schemeClr>
                </a:solidFill>
              </a:rPr>
              <a:t>la Secretaría </a:t>
            </a:r>
            <a:r>
              <a:rPr lang="es-ES" sz="2800" b="1" dirty="0" smtClean="0">
                <a:solidFill>
                  <a:schemeClr val="bg2">
                    <a:lumMod val="25000"/>
                    <a:lumOff val="75000"/>
                  </a:schemeClr>
                </a:solidFill>
              </a:rPr>
              <a:t>Ejecutiva por un nuevo periodo de 3 años, durante 2017-2019.</a:t>
            </a:r>
            <a:endParaRPr lang="es-AR" sz="2800" b="1" dirty="0">
              <a:solidFill>
                <a:schemeClr val="bg2">
                  <a:lumMod val="25000"/>
                  <a:lumOff val="75000"/>
                </a:schemeClr>
              </a:solidFill>
            </a:endParaRPr>
          </a:p>
          <a:p>
            <a:pPr marL="0" indent="0">
              <a:buClr>
                <a:srgbClr val="56C5FF"/>
              </a:buClr>
              <a:buNone/>
            </a:pPr>
            <a:endParaRPr lang="es-AR" sz="2800" dirty="0">
              <a:solidFill>
                <a:schemeClr val="bg2">
                  <a:lumMod val="25000"/>
                  <a:lumOff val="75000"/>
                </a:schemeClr>
              </a:solidFill>
            </a:endParaRPr>
          </a:p>
        </p:txBody>
      </p:sp>
      <p:pic>
        <p:nvPicPr>
          <p:cNvPr id="2" name="Imagen 1"/>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3" name="Imagen 2"/>
          <p:cNvPicPr>
            <a:picLocks noChangeAspect="1"/>
          </p:cNvPicPr>
          <p:nvPr/>
        </p:nvPicPr>
        <p:blipFill rotWithShape="1">
          <a:blip r:embed="rId6" cstate="print">
            <a:extLst>
              <a:ext uri="{28A0092B-C50C-407E-A947-70E740481C1C}">
                <a14:useLocalDpi xmlns:a14="http://schemas.microsoft.com/office/drawing/2010/main" val="0"/>
              </a:ext>
            </a:extLst>
          </a:blip>
          <a:srcRect l="31947" t="27831" r="30132" b="29954"/>
          <a:stretch/>
        </p:blipFill>
        <p:spPr>
          <a:xfrm>
            <a:off x="3790155" y="908720"/>
            <a:ext cx="4464497" cy="3312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Filmina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364" y="2564904"/>
            <a:ext cx="609600" cy="609600"/>
          </a:xfrm>
          <a:prstGeom prst="rect">
            <a:avLst/>
          </a:prstGeom>
        </p:spPr>
      </p:pic>
    </p:spTree>
    <p:extLst>
      <p:ext uri="{BB962C8B-B14F-4D97-AF65-F5344CB8AC3E}">
        <p14:creationId xmlns:p14="http://schemas.microsoft.com/office/powerpoint/2010/main" val="609377718"/>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30738" y="692696"/>
            <a:ext cx="8229600" cy="2895600"/>
          </a:xfrm>
        </p:spPr>
        <p:txBody>
          <a:bodyPr/>
          <a:lstStyle/>
          <a:p>
            <a:r>
              <a:rPr lang="es-AR" dirty="0" smtClean="0">
                <a:solidFill>
                  <a:schemeClr val="bg2">
                    <a:lumMod val="25000"/>
                    <a:lumOff val="75000"/>
                  </a:schemeClr>
                </a:solidFill>
              </a:rPr>
              <a:t>Actividades 2016</a:t>
            </a:r>
            <a:endParaRPr lang="es-AR" dirty="0">
              <a:solidFill>
                <a:schemeClr val="bg2">
                  <a:lumMod val="25000"/>
                  <a:lumOff val="75000"/>
                </a:schemeClr>
              </a:solidFill>
            </a:endParaRPr>
          </a:p>
        </p:txBody>
      </p:sp>
      <p:pic>
        <p:nvPicPr>
          <p:cNvPr id="4" name="Imagen 3"/>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3" name="Filmina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562" y="2708920"/>
            <a:ext cx="609600" cy="609600"/>
          </a:xfrm>
          <a:prstGeom prst="rect">
            <a:avLst/>
          </a:prstGeom>
        </p:spPr>
      </p:pic>
    </p:spTree>
    <p:extLst>
      <p:ext uri="{BB962C8B-B14F-4D97-AF65-F5344CB8AC3E}">
        <p14:creationId xmlns:p14="http://schemas.microsoft.com/office/powerpoint/2010/main" val="752322438"/>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140" y="101713"/>
            <a:ext cx="5220072" cy="1371600"/>
          </a:xfrm>
        </p:spPr>
        <p:txBody>
          <a:bodyPr>
            <a:normAutofit/>
          </a:bodyPr>
          <a:lstStyle/>
          <a:p>
            <a:pPr algn="l" defTabSz="914400">
              <a:spcBef>
                <a:spcPts val="0"/>
              </a:spcBef>
              <a:buNone/>
            </a:pPr>
            <a:r>
              <a:rPr lang="es-ES" sz="3600" b="0" i="0" spc="100" baseline="0" dirty="0" smtClean="0">
                <a:solidFill>
                  <a:schemeClr val="bg2">
                    <a:lumMod val="25000"/>
                    <a:lumOff val="75000"/>
                  </a:schemeClr>
                </a:solidFill>
                <a:latin typeface="Corbel"/>
                <a:ea typeface="+mj-ea"/>
                <a:cs typeface="+mj-cs"/>
              </a:rPr>
              <a:t>Documentos</a:t>
            </a:r>
            <a:r>
              <a:rPr lang="es-ES" sz="3600" b="0" i="0" spc="100" dirty="0" smtClean="0">
                <a:solidFill>
                  <a:schemeClr val="bg2">
                    <a:lumMod val="25000"/>
                    <a:lumOff val="75000"/>
                  </a:schemeClr>
                </a:solidFill>
                <a:latin typeface="Corbel"/>
                <a:ea typeface="+mj-ea"/>
                <a:cs typeface="+mj-cs"/>
              </a:rPr>
              <a:t> técnicos</a:t>
            </a:r>
            <a:endParaRPr lang="es-ES" sz="3600" b="0" i="0" spc="100" baseline="0" dirty="0">
              <a:solidFill>
                <a:schemeClr val="bg2">
                  <a:lumMod val="25000"/>
                  <a:lumOff val="75000"/>
                </a:schemeClr>
              </a:solidFill>
              <a:latin typeface="Corbel"/>
              <a:ea typeface="+mj-ea"/>
              <a:cs typeface="+mj-cs"/>
            </a:endParaRPr>
          </a:p>
        </p:txBody>
      </p:sp>
      <p:pic>
        <p:nvPicPr>
          <p:cNvPr id="5" name="Imagen 4"/>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236" y="2060848"/>
            <a:ext cx="2759200" cy="39330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Filmina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844" y="4869160"/>
            <a:ext cx="609600" cy="609600"/>
          </a:xfrm>
          <a:prstGeom prst="rect">
            <a:avLst/>
          </a:prstGeom>
        </p:spPr>
      </p:pic>
    </p:spTree>
    <p:extLst>
      <p:ext uri="{BB962C8B-B14F-4D97-AF65-F5344CB8AC3E}">
        <p14:creationId xmlns:p14="http://schemas.microsoft.com/office/powerpoint/2010/main" val="4206988261"/>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2566020" y="692696"/>
            <a:ext cx="8532439" cy="1371600"/>
          </a:xfrm>
        </p:spPr>
        <p:txBody>
          <a:bodyPr>
            <a:normAutofit/>
          </a:bodyPr>
          <a:lstStyle/>
          <a:p>
            <a:r>
              <a:rPr lang="es-AR" sz="2800" b="1" dirty="0" smtClean="0">
                <a:solidFill>
                  <a:schemeClr val="bg2">
                    <a:lumMod val="25000"/>
                    <a:lumOff val="75000"/>
                  </a:schemeClr>
                </a:solidFill>
              </a:rPr>
              <a:t>Estudio Especial sobre Corredores Viales para el Transporte de carga en el MERCOSUR</a:t>
            </a:r>
            <a:endParaRPr lang="es-AR" sz="2800" b="1" dirty="0">
              <a:solidFill>
                <a:schemeClr val="bg2">
                  <a:lumMod val="25000"/>
                  <a:lumOff val="75000"/>
                </a:schemeClr>
              </a:solidFill>
            </a:endParaRPr>
          </a:p>
        </p:txBody>
      </p:sp>
      <p:pic>
        <p:nvPicPr>
          <p:cNvPr id="4" name="Imagen 3"/>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6" name="Picture 8" descr="https://encrypted-tbn1.gstatic.com/images?q=tbn:ANd9GcTx_te9BNo6MTNGJKYO_ECHx0PGYKmC549LL8VKDm3vQzN4VPrqT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8228" y="2924944"/>
            <a:ext cx="3986213" cy="2232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 name="Filmina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7393" y="3284984"/>
            <a:ext cx="609600" cy="609600"/>
          </a:xfrm>
          <a:prstGeom prst="rect">
            <a:avLst/>
          </a:prstGeom>
        </p:spPr>
      </p:pic>
    </p:spTree>
    <p:extLst>
      <p:ext uri="{BB962C8B-B14F-4D97-AF65-F5344CB8AC3E}">
        <p14:creationId xmlns:p14="http://schemas.microsoft.com/office/powerpoint/2010/main" val="462238070"/>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6214" y="5085184"/>
            <a:ext cx="8692399" cy="1152128"/>
          </a:xfrm>
        </p:spPr>
        <p:txBody>
          <a:bodyPr>
            <a:normAutofit fontScale="90000"/>
          </a:bodyPr>
          <a:lstStyle/>
          <a:p>
            <a:r>
              <a:rPr lang="es-AR" sz="4400" b="1" dirty="0" smtClean="0">
                <a:solidFill>
                  <a:schemeClr val="bg2">
                    <a:lumMod val="25000"/>
                    <a:lumOff val="75000"/>
                  </a:schemeClr>
                </a:solidFill>
              </a:rPr>
              <a:t>Seguimiento del programa </a:t>
            </a:r>
            <a:r>
              <a:rPr lang="es-AR" sz="4400" b="1" dirty="0">
                <a:solidFill>
                  <a:schemeClr val="bg2">
                    <a:lumMod val="25000"/>
                    <a:lumOff val="75000"/>
                  </a:schemeClr>
                </a:solidFill>
              </a:rPr>
              <a:t>PAMA</a:t>
            </a:r>
            <a:r>
              <a:rPr lang="es-AR" b="1" dirty="0">
                <a:solidFill>
                  <a:schemeClr val="accent4">
                    <a:lumMod val="75000"/>
                  </a:schemeClr>
                </a:solidFill>
              </a:rPr>
              <a:t/>
            </a:r>
            <a:br>
              <a:rPr lang="es-AR" b="1" dirty="0">
                <a:solidFill>
                  <a:schemeClr val="accent4">
                    <a:lumMod val="75000"/>
                  </a:schemeClr>
                </a:solidFill>
              </a:rPr>
            </a:br>
            <a:endParaRPr lang="en-US" dirty="0"/>
          </a:p>
        </p:txBody>
      </p:sp>
      <p:pic>
        <p:nvPicPr>
          <p:cNvPr id="4" name="Imagen 3"/>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6" name="Imagen 5"/>
          <p:cNvPicPr>
            <a:picLocks noChangeAspect="1"/>
          </p:cNvPicPr>
          <p:nvPr/>
        </p:nvPicPr>
        <p:blipFill>
          <a:blip r:embed="rId6" cstate="print"/>
          <a:stretch>
            <a:fillRect/>
          </a:stretch>
        </p:blipFill>
        <p:spPr>
          <a:xfrm>
            <a:off x="7894612" y="1268760"/>
            <a:ext cx="2804403" cy="2182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4579" y="764704"/>
            <a:ext cx="2755667" cy="38610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Filmina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66820" y="5121497"/>
            <a:ext cx="609600" cy="609600"/>
          </a:xfrm>
          <a:prstGeom prst="rect">
            <a:avLst/>
          </a:prstGeom>
        </p:spPr>
      </p:pic>
    </p:spTree>
    <p:extLst>
      <p:ext uri="{BB962C8B-B14F-4D97-AF65-F5344CB8AC3E}">
        <p14:creationId xmlns:p14="http://schemas.microsoft.com/office/powerpoint/2010/main" val="2478160142"/>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9956" y="954555"/>
            <a:ext cx="9144002" cy="1371600"/>
          </a:xfrm>
        </p:spPr>
        <p:txBody>
          <a:bodyPr>
            <a:normAutofit/>
          </a:bodyPr>
          <a:lstStyle/>
          <a:p>
            <a:r>
              <a:rPr lang="es-AR" b="1" dirty="0" smtClean="0">
                <a:solidFill>
                  <a:schemeClr val="bg2">
                    <a:lumMod val="25000"/>
                    <a:lumOff val="75000"/>
                  </a:schemeClr>
                </a:solidFill>
              </a:rPr>
              <a:t>Relevamiento de la Ejecución del </a:t>
            </a:r>
            <a:r>
              <a:rPr lang="es-AR" b="1" dirty="0">
                <a:solidFill>
                  <a:schemeClr val="bg2">
                    <a:lumMod val="25000"/>
                    <a:lumOff val="75000"/>
                  </a:schemeClr>
                </a:solidFill>
              </a:rPr>
              <a:t>FOCEM</a:t>
            </a:r>
            <a:r>
              <a:rPr lang="es-AR" b="1" dirty="0">
                <a:solidFill>
                  <a:schemeClr val="accent4">
                    <a:lumMod val="75000"/>
                  </a:schemeClr>
                </a:solidFill>
              </a:rPr>
              <a:t/>
            </a:r>
            <a:br>
              <a:rPr lang="es-AR" b="1" dirty="0">
                <a:solidFill>
                  <a:schemeClr val="accent4">
                    <a:lumMod val="75000"/>
                  </a:schemeClr>
                </a:solidFill>
              </a:rPr>
            </a:br>
            <a:endParaRPr lang="en-US" dirty="0"/>
          </a:p>
        </p:txBody>
      </p:sp>
      <p:pic>
        <p:nvPicPr>
          <p:cNvPr id="7" name="Imagen 6"/>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2244" y="2391040"/>
            <a:ext cx="2598003" cy="36775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Filmina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2804" y="3429000"/>
            <a:ext cx="609600" cy="609600"/>
          </a:xfrm>
          <a:prstGeom prst="rect">
            <a:avLst/>
          </a:prstGeom>
        </p:spPr>
      </p:pic>
    </p:spTree>
    <p:extLst>
      <p:ext uri="{BB962C8B-B14F-4D97-AF65-F5344CB8AC3E}">
        <p14:creationId xmlns:p14="http://schemas.microsoft.com/office/powerpoint/2010/main" val="2681425051"/>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908" y="893646"/>
            <a:ext cx="9144001" cy="1371600"/>
          </a:xfrm>
        </p:spPr>
        <p:txBody>
          <a:bodyPr>
            <a:normAutofit/>
          </a:bodyPr>
          <a:lstStyle/>
          <a:p>
            <a:r>
              <a:rPr lang="es-AR" b="1" dirty="0" smtClean="0">
                <a:solidFill>
                  <a:schemeClr val="bg2">
                    <a:lumMod val="25000"/>
                    <a:lumOff val="75000"/>
                  </a:schemeClr>
                </a:solidFill>
              </a:rPr>
              <a:t>Relevamiento de los recursos </a:t>
            </a:r>
            <a:r>
              <a:rPr lang="es-AR" b="1" dirty="0">
                <a:solidFill>
                  <a:schemeClr val="bg2">
                    <a:lumMod val="25000"/>
                    <a:lumOff val="75000"/>
                  </a:schemeClr>
                </a:solidFill>
              </a:rPr>
              <a:t>MERCOSUR</a:t>
            </a:r>
            <a:r>
              <a:rPr lang="es-AR" b="1" dirty="0">
                <a:solidFill>
                  <a:schemeClr val="accent4">
                    <a:lumMod val="75000"/>
                  </a:schemeClr>
                </a:solidFill>
              </a:rPr>
              <a:t/>
            </a:r>
            <a:br>
              <a:rPr lang="es-AR" b="1" dirty="0">
                <a:solidFill>
                  <a:schemeClr val="accent4">
                    <a:lumMod val="75000"/>
                  </a:schemeClr>
                </a:solidFill>
              </a:rPr>
            </a:br>
            <a:endParaRPr lang="en-US" dirty="0"/>
          </a:p>
        </p:txBody>
      </p:sp>
      <p:pic>
        <p:nvPicPr>
          <p:cNvPr id="3" name="Imagen 2"/>
          <p:cNvPicPr>
            <a:picLocks noChangeAspect="1"/>
          </p:cNvPicPr>
          <p:nvPr/>
        </p:nvPicPr>
        <p:blipFill>
          <a:blip r:embed="rId5" cstate="print">
            <a:duotone>
              <a:schemeClr val="accent1">
                <a:shade val="45000"/>
                <a:satMod val="135000"/>
              </a:schemeClr>
              <a:prstClr val="white"/>
            </a:duotone>
          </a:blip>
          <a:stretch>
            <a:fillRect/>
          </a:stretch>
        </p:blipFill>
        <p:spPr>
          <a:xfrm>
            <a:off x="117748" y="85689"/>
            <a:ext cx="2554445" cy="823031"/>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149" y="2265246"/>
            <a:ext cx="2664907" cy="37465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Filmina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01909" y="3222109"/>
            <a:ext cx="609600" cy="609600"/>
          </a:xfrm>
          <a:prstGeom prst="rect">
            <a:avLst/>
          </a:prstGeom>
        </p:spPr>
      </p:pic>
    </p:spTree>
    <p:extLst>
      <p:ext uri="{BB962C8B-B14F-4D97-AF65-F5344CB8AC3E}">
        <p14:creationId xmlns:p14="http://schemas.microsoft.com/office/powerpoint/2010/main" val="2590506655"/>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257D54-B65D-4775-8A47-BF76CA13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de túnel azul digital (panorámica)</Template>
  <TotalTime>0</TotalTime>
  <Words>1174</Words>
  <Application>Microsoft Office PowerPoint</Application>
  <PresentationFormat>Personalizado</PresentationFormat>
  <Paragraphs>77</Paragraphs>
  <Slides>16</Slides>
  <Notes>16</Notes>
  <HiddenSlides>0</HiddenSlides>
  <MMClips>16</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16</vt:i4>
      </vt:variant>
    </vt:vector>
  </HeadingPairs>
  <TitlesOfParts>
    <vt:vector size="19" baseType="lpstr">
      <vt:lpstr>Arial</vt:lpstr>
      <vt:lpstr>Corbel</vt:lpstr>
      <vt:lpstr>Digital Blue Tunnel 16x9</vt:lpstr>
      <vt:lpstr>Presentación de PowerPoint</vt:lpstr>
      <vt:lpstr>Presentación de PowerPoint</vt:lpstr>
      <vt:lpstr>Presentación de PowerPoint</vt:lpstr>
      <vt:lpstr>Actividades 2016</vt:lpstr>
      <vt:lpstr>Documentos técnicos</vt:lpstr>
      <vt:lpstr>Estudio Especial sobre Corredores Viales para el Transporte de carga en el MERCOSUR</vt:lpstr>
      <vt:lpstr>Seguimiento del programa PAMA </vt:lpstr>
      <vt:lpstr>Relevamiento de la Ejecución del FOCEM </vt:lpstr>
      <vt:lpstr>Relevamiento de los recursos MERCOSUR </vt:lpstr>
      <vt:lpstr>Presentación de PowerPoint</vt:lpstr>
      <vt:lpstr>Acuerdo de Cooperación con el PARLASUR </vt:lpstr>
      <vt:lpstr>Tema de Auditoría 2017-2021 </vt:lpstr>
      <vt:lpstr>Propuesta de Trabajo</vt:lpstr>
      <vt:lpstr>2017: Auditoría Piloto</vt:lpstr>
      <vt:lpstr>Banco Interamericano de Desarrollo</vt:lpstr>
      <vt:lpstr>“MUCHAS 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2016-10-05T18:34:21Z</dcterms:created>
  <dcterms:modified xsi:type="dcterms:W3CDTF">2016-10-17T13:40:45Z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