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6" r:id="rId5"/>
    <p:sldMasterId id="2147483658" r:id="rId6"/>
  </p:sldMasterIdLst>
  <p:notesMasterIdLst>
    <p:notesMasterId r:id="rId25"/>
  </p:notesMasterIdLst>
  <p:sldIdLst>
    <p:sldId id="273" r:id="rId7"/>
    <p:sldId id="316" r:id="rId8"/>
    <p:sldId id="321" r:id="rId9"/>
    <p:sldId id="305" r:id="rId10"/>
    <p:sldId id="322" r:id="rId11"/>
    <p:sldId id="307" r:id="rId12"/>
    <p:sldId id="323" r:id="rId13"/>
    <p:sldId id="315" r:id="rId14"/>
    <p:sldId id="324" r:id="rId15"/>
    <p:sldId id="314" r:id="rId16"/>
    <p:sldId id="318" r:id="rId17"/>
    <p:sldId id="325" r:id="rId18"/>
    <p:sldId id="319" r:id="rId19"/>
    <p:sldId id="317" r:id="rId20"/>
    <p:sldId id="313" r:id="rId21"/>
    <p:sldId id="326" r:id="rId22"/>
    <p:sldId id="320" r:id="rId23"/>
    <p:sldId id="274" r:id="rId24"/>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09" autoAdjust="0"/>
    <p:restoredTop sz="94434" autoAdjust="0"/>
  </p:normalViewPr>
  <p:slideViewPr>
    <p:cSldViewPr snapToGrid="0" snapToObjects="1">
      <p:cViewPr varScale="1">
        <p:scale>
          <a:sx n="56" d="100"/>
          <a:sy n="56" d="100"/>
        </p:scale>
        <p:origin x="42" y="46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5595E-7DD8-4EEB-84E7-4FAB8F1EC32C}" type="datetimeFigureOut">
              <a:rPr lang="es-CL" smtClean="0"/>
              <a:t>17-10-2016</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07757-2608-41B7-BB8C-C67997E56B42}" type="slidenum">
              <a:rPr lang="es-CL" smtClean="0"/>
              <a:t>‹Nº›</a:t>
            </a:fld>
            <a:endParaRPr lang="es-CL"/>
          </a:p>
        </p:txBody>
      </p:sp>
    </p:spTree>
    <p:extLst>
      <p:ext uri="{BB962C8B-B14F-4D97-AF65-F5344CB8AC3E}">
        <p14:creationId xmlns:p14="http://schemas.microsoft.com/office/powerpoint/2010/main" val="322153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2</a:t>
            </a:fld>
            <a:endParaRPr lang="es-CL"/>
          </a:p>
        </p:txBody>
      </p:sp>
    </p:spTree>
    <p:extLst>
      <p:ext uri="{BB962C8B-B14F-4D97-AF65-F5344CB8AC3E}">
        <p14:creationId xmlns:p14="http://schemas.microsoft.com/office/powerpoint/2010/main" val="115293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11</a:t>
            </a:fld>
            <a:endParaRPr lang="es-CL"/>
          </a:p>
        </p:txBody>
      </p:sp>
    </p:spTree>
    <p:extLst>
      <p:ext uri="{BB962C8B-B14F-4D97-AF65-F5344CB8AC3E}">
        <p14:creationId xmlns:p14="http://schemas.microsoft.com/office/powerpoint/2010/main" val="33488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12</a:t>
            </a:fld>
            <a:endParaRPr lang="es-CL"/>
          </a:p>
        </p:txBody>
      </p:sp>
    </p:spTree>
    <p:extLst>
      <p:ext uri="{BB962C8B-B14F-4D97-AF65-F5344CB8AC3E}">
        <p14:creationId xmlns:p14="http://schemas.microsoft.com/office/powerpoint/2010/main" val="306621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13</a:t>
            </a:fld>
            <a:endParaRPr lang="es-CL"/>
          </a:p>
        </p:txBody>
      </p:sp>
    </p:spTree>
    <p:extLst>
      <p:ext uri="{BB962C8B-B14F-4D97-AF65-F5344CB8AC3E}">
        <p14:creationId xmlns:p14="http://schemas.microsoft.com/office/powerpoint/2010/main" val="40374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14</a:t>
            </a:fld>
            <a:endParaRPr lang="es-CL"/>
          </a:p>
        </p:txBody>
      </p:sp>
    </p:spTree>
    <p:extLst>
      <p:ext uri="{BB962C8B-B14F-4D97-AF65-F5344CB8AC3E}">
        <p14:creationId xmlns:p14="http://schemas.microsoft.com/office/powerpoint/2010/main" val="2805169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15</a:t>
            </a:fld>
            <a:endParaRPr lang="es-CL"/>
          </a:p>
        </p:txBody>
      </p:sp>
    </p:spTree>
    <p:extLst>
      <p:ext uri="{BB962C8B-B14F-4D97-AF65-F5344CB8AC3E}">
        <p14:creationId xmlns:p14="http://schemas.microsoft.com/office/powerpoint/2010/main" val="373875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16</a:t>
            </a:fld>
            <a:endParaRPr lang="es-CL"/>
          </a:p>
        </p:txBody>
      </p:sp>
    </p:spTree>
    <p:extLst>
      <p:ext uri="{BB962C8B-B14F-4D97-AF65-F5344CB8AC3E}">
        <p14:creationId xmlns:p14="http://schemas.microsoft.com/office/powerpoint/2010/main" val="55995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17</a:t>
            </a:fld>
            <a:endParaRPr lang="es-CL"/>
          </a:p>
        </p:txBody>
      </p:sp>
    </p:spTree>
    <p:extLst>
      <p:ext uri="{BB962C8B-B14F-4D97-AF65-F5344CB8AC3E}">
        <p14:creationId xmlns:p14="http://schemas.microsoft.com/office/powerpoint/2010/main" val="223790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3</a:t>
            </a:fld>
            <a:endParaRPr lang="es-CL"/>
          </a:p>
        </p:txBody>
      </p:sp>
    </p:spTree>
    <p:extLst>
      <p:ext uri="{BB962C8B-B14F-4D97-AF65-F5344CB8AC3E}">
        <p14:creationId xmlns:p14="http://schemas.microsoft.com/office/powerpoint/2010/main" val="134135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Wingdings" panose="05000000000000000000" pitchFamily="2" charset="2"/>
              <a:buChar char="§"/>
            </a:pPr>
            <a:r>
              <a:rPr lang="es-CL" sz="2800" dirty="0" smtClean="0">
                <a:solidFill>
                  <a:srgbClr val="3366FF"/>
                </a:solidFill>
              </a:rPr>
              <a:t>Alojamiento considera 684 noches de hotel x US$122,69 precio promedio (incremento de USD$ 12)</a:t>
            </a:r>
          </a:p>
          <a:p>
            <a:pPr marL="171450" indent="-171450">
              <a:buFont typeface="Wingdings" panose="05000000000000000000" pitchFamily="2" charset="2"/>
              <a:buChar char="§"/>
            </a:pPr>
            <a:r>
              <a:rPr lang="es-CL" sz="2800" dirty="0" smtClean="0">
                <a:solidFill>
                  <a:srgbClr val="3366FF"/>
                </a:solidFill>
              </a:rPr>
              <a:t>Pasaje considera 142 pasajes aéreos x US$850 promedio</a:t>
            </a:r>
          </a:p>
          <a:p>
            <a:pPr marL="171450" indent="-171450">
              <a:buFont typeface="Wingdings" panose="05000000000000000000" pitchFamily="2" charset="2"/>
              <a:buChar char="§"/>
            </a:pPr>
            <a:r>
              <a:rPr lang="es-CL" sz="2800" dirty="0" smtClean="0">
                <a:solidFill>
                  <a:srgbClr val="3366FF"/>
                </a:solidFill>
              </a:rPr>
              <a:t>Evento considera gastos por conceptos de </a:t>
            </a:r>
            <a:r>
              <a:rPr lang="es-CL" sz="2800" dirty="0" err="1" smtClean="0">
                <a:solidFill>
                  <a:srgbClr val="3366FF"/>
                </a:solidFill>
              </a:rPr>
              <a:t>coffe</a:t>
            </a:r>
            <a:r>
              <a:rPr lang="es-CL" sz="2800" dirty="0" smtClean="0">
                <a:solidFill>
                  <a:srgbClr val="3366FF"/>
                </a:solidFill>
              </a:rPr>
              <a:t> break, almuerzos, cenas, arriendo de salones, equipos audiovisuales, agua, etc.</a:t>
            </a:r>
          </a:p>
          <a:p>
            <a:pPr marL="171450" indent="-171450">
              <a:buFont typeface="Wingdings" panose="05000000000000000000" pitchFamily="2" charset="2"/>
              <a:buChar char="§"/>
            </a:pPr>
            <a:r>
              <a:rPr lang="es-CL" sz="2800" dirty="0" smtClean="0">
                <a:solidFill>
                  <a:srgbClr val="3366FF"/>
                </a:solidFill>
              </a:rPr>
              <a:t>Varios considera gastos por consultorías, traducciones, licencias del portal OLACEFS, impresiones de documentos, etc.</a:t>
            </a:r>
          </a:p>
        </p:txBody>
      </p:sp>
      <p:sp>
        <p:nvSpPr>
          <p:cNvPr id="4" name="Marcador de número de diapositiva 3"/>
          <p:cNvSpPr>
            <a:spLocks noGrp="1"/>
          </p:cNvSpPr>
          <p:nvPr>
            <p:ph type="sldNum" sz="quarter" idx="10"/>
          </p:nvPr>
        </p:nvSpPr>
        <p:spPr/>
        <p:txBody>
          <a:bodyPr/>
          <a:lstStyle/>
          <a:p>
            <a:fld id="{CC907757-2608-41B7-BB8C-C67997E56B42}" type="slidenum">
              <a:rPr lang="es-CL" smtClean="0"/>
              <a:t>4</a:t>
            </a:fld>
            <a:endParaRPr lang="es-CL"/>
          </a:p>
        </p:txBody>
      </p:sp>
    </p:spTree>
    <p:extLst>
      <p:ext uri="{BB962C8B-B14F-4D97-AF65-F5344CB8AC3E}">
        <p14:creationId xmlns:p14="http://schemas.microsoft.com/office/powerpoint/2010/main" val="329932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5</a:t>
            </a:fld>
            <a:endParaRPr lang="es-CL"/>
          </a:p>
        </p:txBody>
      </p:sp>
    </p:spTree>
    <p:extLst>
      <p:ext uri="{BB962C8B-B14F-4D97-AF65-F5344CB8AC3E}">
        <p14:creationId xmlns:p14="http://schemas.microsoft.com/office/powerpoint/2010/main" val="318010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6</a:t>
            </a:fld>
            <a:endParaRPr lang="es-CL"/>
          </a:p>
        </p:txBody>
      </p:sp>
    </p:spTree>
    <p:extLst>
      <p:ext uri="{BB962C8B-B14F-4D97-AF65-F5344CB8AC3E}">
        <p14:creationId xmlns:p14="http://schemas.microsoft.com/office/powerpoint/2010/main" val="401675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7</a:t>
            </a:fld>
            <a:endParaRPr lang="es-CL"/>
          </a:p>
        </p:txBody>
      </p:sp>
    </p:spTree>
    <p:extLst>
      <p:ext uri="{BB962C8B-B14F-4D97-AF65-F5344CB8AC3E}">
        <p14:creationId xmlns:p14="http://schemas.microsoft.com/office/powerpoint/2010/main" val="224632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8</a:t>
            </a:fld>
            <a:endParaRPr lang="es-CL"/>
          </a:p>
        </p:txBody>
      </p:sp>
    </p:spTree>
    <p:extLst>
      <p:ext uri="{BB962C8B-B14F-4D97-AF65-F5344CB8AC3E}">
        <p14:creationId xmlns:p14="http://schemas.microsoft.com/office/powerpoint/2010/main" val="252144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9</a:t>
            </a:fld>
            <a:endParaRPr lang="es-CL"/>
          </a:p>
        </p:txBody>
      </p:sp>
    </p:spTree>
    <p:extLst>
      <p:ext uri="{BB962C8B-B14F-4D97-AF65-F5344CB8AC3E}">
        <p14:creationId xmlns:p14="http://schemas.microsoft.com/office/powerpoint/2010/main" val="209768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2400" dirty="0"/>
          </a:p>
        </p:txBody>
      </p:sp>
      <p:sp>
        <p:nvSpPr>
          <p:cNvPr id="4" name="Marcador de número de diapositiva 3"/>
          <p:cNvSpPr>
            <a:spLocks noGrp="1"/>
          </p:cNvSpPr>
          <p:nvPr>
            <p:ph type="sldNum" sz="quarter" idx="10"/>
          </p:nvPr>
        </p:nvSpPr>
        <p:spPr/>
        <p:txBody>
          <a:bodyPr/>
          <a:lstStyle/>
          <a:p>
            <a:fld id="{CC907757-2608-41B7-BB8C-C67997E56B42}" type="slidenum">
              <a:rPr lang="es-CL" smtClean="0"/>
              <a:t>10</a:t>
            </a:fld>
            <a:endParaRPr lang="es-CL"/>
          </a:p>
        </p:txBody>
      </p:sp>
    </p:spTree>
    <p:extLst>
      <p:ext uri="{BB962C8B-B14F-4D97-AF65-F5344CB8AC3E}">
        <p14:creationId xmlns:p14="http://schemas.microsoft.com/office/powerpoint/2010/main" val="5091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_tradnl" smtClean="0"/>
              <a:t>Clic para editar título</a:t>
            </a:r>
            <a:endParaRPr lang="es-ES"/>
          </a:p>
        </p:txBody>
      </p:sp>
      <p:sp>
        <p:nvSpPr>
          <p:cNvPr id="8" name="Marcador de contenido 7"/>
          <p:cNvSpPr>
            <a:spLocks noGrp="1"/>
          </p:cNvSpPr>
          <p:nvPr>
            <p:ph sz="quarter" idx="10"/>
          </p:nvPr>
        </p:nvSpPr>
        <p:spPr>
          <a:xfrm>
            <a:off x="46789" y="1464845"/>
            <a:ext cx="9037054" cy="608013"/>
          </a:xfrm>
        </p:spPr>
        <p:txBody>
          <a:bodyPr/>
          <a:lstStyle/>
          <a:p>
            <a:pPr lvl="0"/>
            <a:r>
              <a:rPr lang="es-ES_tradnl"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_tradnl" smtClean="0"/>
              <a:t>Clic para editar título</a:t>
            </a:r>
            <a:endParaRPr lang="es-ES"/>
          </a:p>
        </p:txBody>
      </p:sp>
      <p:sp>
        <p:nvSpPr>
          <p:cNvPr id="10" name="Marcador de contenido 9"/>
          <p:cNvSpPr>
            <a:spLocks noGrp="1"/>
          </p:cNvSpPr>
          <p:nvPr>
            <p:ph sz="quarter" idx="12"/>
          </p:nvPr>
        </p:nvSpPr>
        <p:spPr>
          <a:xfrm>
            <a:off x="849313" y="1317625"/>
            <a:ext cx="7539037" cy="4787900"/>
          </a:xfrm>
        </p:spPr>
        <p:txBody>
          <a:bodyPr/>
          <a:lstStyle/>
          <a:p>
            <a:pPr lvl="0"/>
            <a:r>
              <a:rPr lang="es-ES_tradnl" dirty="0" smtClean="0"/>
              <a:t>Haga clic para modificar el estilo de texto del patrón</a:t>
            </a:r>
          </a:p>
        </p:txBody>
      </p:sp>
      <p:sp>
        <p:nvSpPr>
          <p:cNvPr id="4" name="Marcador de fecha 6"/>
          <p:cNvSpPr>
            <a:spLocks noGrp="1"/>
          </p:cNvSpPr>
          <p:nvPr>
            <p:ph type="dt" sz="half" idx="13"/>
          </p:nvPr>
        </p:nvSpPr>
        <p:spPr/>
        <p:txBody>
          <a:bodyPr/>
          <a:lstStyle>
            <a:lvl1pPr>
              <a:defRPr/>
            </a:lvl1pPr>
          </a:lstStyle>
          <a:p>
            <a:pPr>
              <a:defRPr/>
            </a:pPr>
            <a:r>
              <a:rPr lang="es-ES"/>
              <a:t>TITULO PRESENTADOR</a:t>
            </a:r>
            <a:endParaRPr lang="es-ES" dirty="0"/>
          </a:p>
        </p:txBody>
      </p:sp>
      <p:sp>
        <p:nvSpPr>
          <p:cNvPr id="5" name="Marcador de pie de página 7"/>
          <p:cNvSpPr>
            <a:spLocks noGrp="1"/>
          </p:cNvSpPr>
          <p:nvPr>
            <p:ph type="ftr" sz="quarter" idx="14"/>
          </p:nvPr>
        </p:nvSpPr>
        <p:spPr/>
        <p:txBody>
          <a:bodyPr/>
          <a:lstStyle>
            <a:lvl1pPr>
              <a:defRPr sz="1000">
                <a:latin typeface="Arial"/>
                <a:cs typeface="Arial"/>
              </a:defRPr>
            </a:lvl1pPr>
          </a:lstStyle>
          <a:p>
            <a:pPr>
              <a:defRPr/>
            </a:pPr>
            <a:r>
              <a:rPr lang="es-ES"/>
              <a:t>Presentador - </a:t>
            </a:r>
            <a:r>
              <a:rPr lang="es-ES" err="1"/>
              <a:t>Divisón</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_tradnl" smtClean="0"/>
              <a:t>Clic para editar título</a:t>
            </a: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S_tradnl" smtClean="0"/>
              <a:t>Clic para editar título</a:t>
            </a:r>
            <a:endParaRPr lang="es-ES"/>
          </a:p>
        </p:txBody>
      </p:sp>
      <p:sp>
        <p:nvSpPr>
          <p:cNvPr id="16" name="Marcador de contenido 15"/>
          <p:cNvSpPr>
            <a:spLocks noGrp="1"/>
          </p:cNvSpPr>
          <p:nvPr>
            <p:ph sz="quarter" idx="13"/>
          </p:nvPr>
        </p:nvSpPr>
        <p:spPr>
          <a:xfrm>
            <a:off x="822145" y="1291361"/>
            <a:ext cx="7408862" cy="4787900"/>
          </a:xfrm>
        </p:spPr>
        <p:txBody>
          <a:bodyPr/>
          <a:lstStyle/>
          <a:p>
            <a:pPr lvl="0"/>
            <a:r>
              <a:rPr lang="es-ES_tradnl" dirty="0" smtClean="0"/>
              <a:t>Haga clic para modificar el estilo de texto del patrón</a:t>
            </a:r>
          </a:p>
        </p:txBody>
      </p:sp>
      <p:sp>
        <p:nvSpPr>
          <p:cNvPr id="4" name="Marcador de fecha 2"/>
          <p:cNvSpPr>
            <a:spLocks noGrp="1"/>
          </p:cNvSpPr>
          <p:nvPr>
            <p:ph type="dt" sz="half" idx="14"/>
          </p:nvPr>
        </p:nvSpPr>
        <p:spPr/>
        <p:txBody>
          <a:bodyPr/>
          <a:lstStyle>
            <a:lvl1pPr>
              <a:defRPr/>
            </a:lvl1pPr>
          </a:lstStyle>
          <a:p>
            <a:pPr>
              <a:defRPr/>
            </a:pPr>
            <a:r>
              <a:rPr lang="es-ES"/>
              <a:t>TITULO PRESENTACIÓN</a:t>
            </a:r>
          </a:p>
        </p:txBody>
      </p:sp>
      <p:sp>
        <p:nvSpPr>
          <p:cNvPr id="5" name="Marcador de número de diapositiva 3"/>
          <p:cNvSpPr>
            <a:spLocks noGrp="1"/>
          </p:cNvSpPr>
          <p:nvPr>
            <p:ph type="sldNum" sz="quarter" idx="15"/>
          </p:nvPr>
        </p:nvSpPr>
        <p:spPr/>
        <p:txBody>
          <a:bodyPr/>
          <a:lstStyle>
            <a:lvl1pPr>
              <a:defRPr/>
            </a:lvl1pPr>
          </a:lstStyle>
          <a:p>
            <a:r>
              <a:rPr lang="es-ES"/>
              <a:t>Presentador - División</a:t>
            </a:r>
          </a:p>
          <a:p>
            <a:endParaRPr lang="es-ES"/>
          </a:p>
        </p:txBody>
      </p:sp>
      <p:sp>
        <p:nvSpPr>
          <p:cNvPr id="6" name="Marcador de pie de página 4"/>
          <p:cNvSpPr>
            <a:spLocks noGrp="1"/>
          </p:cNvSpPr>
          <p:nvPr>
            <p:ph type="ftr" sz="quarter" idx="16"/>
          </p:nvPr>
        </p:nvSpPr>
        <p:spPr/>
        <p:txBody>
          <a:bodyPr/>
          <a:lstStyle>
            <a:lvl1pPr>
              <a:defRPr/>
            </a:lvl1pPr>
          </a:lstStyle>
          <a:p>
            <a:pPr>
              <a:defRPr/>
            </a:pPr>
            <a:r>
              <a:rPr lang="es-ES"/>
              <a:t>Subtítulo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1" name="Marcador de contenido 10"/>
          <p:cNvSpPr>
            <a:spLocks noGrp="1"/>
          </p:cNvSpPr>
          <p:nvPr>
            <p:ph sz="quarter" idx="10"/>
          </p:nvPr>
        </p:nvSpPr>
        <p:spPr>
          <a:xfrm>
            <a:off x="4937125" y="1303338"/>
            <a:ext cx="3463925" cy="4837112"/>
          </a:xfrm>
        </p:spPr>
        <p:txBody>
          <a:bodyPr/>
          <a:lstStyle/>
          <a:p>
            <a:pPr lvl="0"/>
            <a:r>
              <a:rPr lang="es-ES_tradnl" smtClean="0"/>
              <a:t>Haga clic para modificar el estilo de texto del patrón</a:t>
            </a:r>
          </a:p>
        </p:txBody>
      </p:sp>
      <p:sp>
        <p:nvSpPr>
          <p:cNvPr id="2" name="Título 1"/>
          <p:cNvSpPr>
            <a:spLocks noGrp="1"/>
          </p:cNvSpPr>
          <p:nvPr>
            <p:ph type="title"/>
          </p:nvPr>
        </p:nvSpPr>
        <p:spPr/>
        <p:txBody>
          <a:bodyPr/>
          <a:lstStyle/>
          <a:p>
            <a:r>
              <a:rPr lang="es-ES_tradnl" smtClean="0"/>
              <a:t>Clic para editar título</a:t>
            </a:r>
            <a:endParaRPr lang="es-ES"/>
          </a:p>
        </p:txBody>
      </p:sp>
      <p:sp>
        <p:nvSpPr>
          <p:cNvPr id="8" name="Marcador de contenido 7"/>
          <p:cNvSpPr>
            <a:spLocks noGrp="1"/>
          </p:cNvSpPr>
          <p:nvPr>
            <p:ph sz="quarter" idx="14"/>
          </p:nvPr>
        </p:nvSpPr>
        <p:spPr>
          <a:xfrm>
            <a:off x="756068" y="1303338"/>
            <a:ext cx="3429000" cy="4837112"/>
          </a:xfrm>
        </p:spPr>
        <p:txBody>
          <a:bodyPr/>
          <a:lstStyle/>
          <a:p>
            <a:pPr lvl="0"/>
            <a:r>
              <a:rPr lang="es-ES_tradnl" dirty="0" smtClean="0"/>
              <a:t>Haga clic para modificar el estilo de texto del patrón</a:t>
            </a:r>
          </a:p>
        </p:txBody>
      </p:sp>
      <p:sp>
        <p:nvSpPr>
          <p:cNvPr id="5" name="Marcador de pie de página 2"/>
          <p:cNvSpPr>
            <a:spLocks noGrp="1"/>
          </p:cNvSpPr>
          <p:nvPr>
            <p:ph type="ftr" sz="quarter" idx="15"/>
          </p:nvPr>
        </p:nvSpPr>
        <p:spPr/>
        <p:txBody>
          <a:bodyPr/>
          <a:lstStyle>
            <a:lvl1pPr>
              <a:defRPr/>
            </a:lvl1pPr>
          </a:lstStyle>
          <a:p>
            <a:pPr>
              <a:defRPr/>
            </a:pPr>
            <a:r>
              <a:rPr lang="es-ES"/>
              <a:t>TITULO PRESENTACIÓN</a:t>
            </a:r>
            <a:endParaRPr lang="es-ES" dirty="0"/>
          </a:p>
        </p:txBody>
      </p:sp>
      <p:sp>
        <p:nvSpPr>
          <p:cNvPr id="6" name="Marcador de fecha 3"/>
          <p:cNvSpPr>
            <a:spLocks noGrp="1"/>
          </p:cNvSpPr>
          <p:nvPr>
            <p:ph type="dt" sz="half" idx="16"/>
          </p:nvPr>
        </p:nvSpPr>
        <p:spPr/>
        <p:txBody>
          <a:bodyPr/>
          <a:lstStyle>
            <a:lvl1pPr>
              <a:defRPr/>
            </a:lvl1pPr>
          </a:lstStyle>
          <a:p>
            <a:pPr>
              <a:defRPr/>
            </a:pPr>
            <a:r>
              <a:rPr lang="es-ES"/>
              <a:t>Subtítulo</a:t>
            </a:r>
            <a:endParaRPr lang="es-ES" dirty="0"/>
          </a:p>
        </p:txBody>
      </p:sp>
      <p:sp>
        <p:nvSpPr>
          <p:cNvPr id="7" name="Marcador de número de diapositiva 4"/>
          <p:cNvSpPr>
            <a:spLocks noGrp="1"/>
          </p:cNvSpPr>
          <p:nvPr>
            <p:ph type="sldNum" sz="quarter" idx="17"/>
          </p:nvPr>
        </p:nvSpPr>
        <p:spPr/>
        <p:txBody>
          <a:bodyPr/>
          <a:lstStyle>
            <a:lvl1pPr>
              <a:defRPr>
                <a:latin typeface="Calibri" charset="0"/>
                <a:ea typeface="ＭＳ Ｐゴシック" charset="-128"/>
                <a:cs typeface="ＭＳ Ｐゴシック" charset="-128"/>
              </a:defRPr>
            </a:lvl1pPr>
          </a:lstStyle>
          <a:p>
            <a:r>
              <a:rPr lang="es-ES"/>
              <a:t>Presentador - División</a:t>
            </a:r>
          </a:p>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_tradnl" smtClean="0"/>
              <a:t>Clic para editar título</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Marcador de título 4"/>
          <p:cNvSpPr>
            <a:spLocks noGrp="1"/>
          </p:cNvSpPr>
          <p:nvPr>
            <p:ph type="title"/>
          </p:nvPr>
        </p:nvSpPr>
        <p:spPr bwMode="auto">
          <a:xfrm>
            <a:off x="0" y="3262313"/>
            <a:ext cx="9144000" cy="139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T</a:t>
            </a:r>
            <a:r>
              <a:rPr lang="es-ES"/>
              <a:t>I</a:t>
            </a:r>
            <a:r>
              <a:rPr lang="es-ES_tradnl"/>
              <a:t>TULO DE LA PRESENTACIÓN</a:t>
            </a:r>
            <a:endParaRPr lang="es-ES"/>
          </a:p>
        </p:txBody>
      </p:sp>
      <p:sp>
        <p:nvSpPr>
          <p:cNvPr id="1027" name="Marcador de texto 6"/>
          <p:cNvSpPr>
            <a:spLocks noGrp="1"/>
          </p:cNvSpPr>
          <p:nvPr>
            <p:ph type="body" idx="1"/>
          </p:nvPr>
        </p:nvSpPr>
        <p:spPr bwMode="auto">
          <a:xfrm>
            <a:off x="0" y="1463675"/>
            <a:ext cx="9144000" cy="54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División</a:t>
            </a:r>
          </a:p>
          <a:p>
            <a:pPr lvl="0"/>
            <a:r>
              <a:rPr lang="es-ES"/>
              <a:t>Área o Unidad</a:t>
            </a:r>
          </a:p>
        </p:txBody>
      </p:sp>
    </p:spTree>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txStyles>
    <p:titleStyle>
      <a:lvl1pPr algn="ctr" defTabSz="457200" rtl="0" fontAlgn="base">
        <a:spcBef>
          <a:spcPct val="0"/>
        </a:spcBef>
        <a:spcAft>
          <a:spcPct val="0"/>
        </a:spcAft>
        <a:defRPr sz="3200" b="1" kern="1200">
          <a:solidFill>
            <a:srgbClr val="595959"/>
          </a:solidFill>
          <a:latin typeface="Arial"/>
          <a:ea typeface="ＭＳ Ｐゴシック" charset="0"/>
          <a:cs typeface="Arial"/>
        </a:defRPr>
      </a:lvl1pPr>
      <a:lvl2pPr algn="ctr" defTabSz="457200" rtl="0" fontAlgn="base">
        <a:spcBef>
          <a:spcPct val="0"/>
        </a:spcBef>
        <a:spcAft>
          <a:spcPct val="0"/>
        </a:spcAft>
        <a:defRPr sz="3200" b="1">
          <a:solidFill>
            <a:srgbClr val="595959"/>
          </a:solidFill>
          <a:latin typeface="Arial" charset="0"/>
          <a:ea typeface="ＭＳ Ｐゴシック" charset="0"/>
          <a:cs typeface="ＭＳ Ｐゴシック" charset="0"/>
        </a:defRPr>
      </a:lvl2pPr>
      <a:lvl3pPr algn="ctr" defTabSz="457200" rtl="0" fontAlgn="base">
        <a:spcBef>
          <a:spcPct val="0"/>
        </a:spcBef>
        <a:spcAft>
          <a:spcPct val="0"/>
        </a:spcAft>
        <a:defRPr sz="3200" b="1">
          <a:solidFill>
            <a:srgbClr val="595959"/>
          </a:solidFill>
          <a:latin typeface="Arial" charset="0"/>
          <a:ea typeface="ＭＳ Ｐゴシック" charset="0"/>
          <a:cs typeface="ＭＳ Ｐゴシック" charset="0"/>
        </a:defRPr>
      </a:lvl3pPr>
      <a:lvl4pPr algn="ctr" defTabSz="457200" rtl="0" fontAlgn="base">
        <a:spcBef>
          <a:spcPct val="0"/>
        </a:spcBef>
        <a:spcAft>
          <a:spcPct val="0"/>
        </a:spcAft>
        <a:defRPr sz="3200" b="1">
          <a:solidFill>
            <a:srgbClr val="595959"/>
          </a:solidFill>
          <a:latin typeface="Arial" charset="0"/>
          <a:ea typeface="ＭＳ Ｐゴシック" charset="0"/>
          <a:cs typeface="ＭＳ Ｐゴシック" charset="0"/>
        </a:defRPr>
      </a:lvl4pPr>
      <a:lvl5pPr algn="ctr" defTabSz="457200" rtl="0" fontAlgn="base">
        <a:spcBef>
          <a:spcPct val="0"/>
        </a:spcBef>
        <a:spcAft>
          <a:spcPct val="0"/>
        </a:spcAft>
        <a:defRPr sz="3200" b="1">
          <a:solidFill>
            <a:srgbClr val="595959"/>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ctr" defTabSz="457200" rtl="0" fontAlgn="base">
        <a:spcBef>
          <a:spcPct val="20000"/>
        </a:spcBef>
        <a:spcAft>
          <a:spcPct val="0"/>
        </a:spcAft>
        <a:buFont typeface="Arial" charset="0"/>
        <a:defRPr sz="1400" b="1" kern="1200">
          <a:solidFill>
            <a:srgbClr val="595959"/>
          </a:solidFill>
          <a:latin typeface="Arial (Cuerpo)"/>
          <a:ea typeface="ＭＳ Ｐゴシック" charset="0"/>
          <a:cs typeface="Arial (Cuerpo)"/>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Marcador de título 3"/>
          <p:cNvSpPr>
            <a:spLocks noGrp="1"/>
          </p:cNvSpPr>
          <p:nvPr>
            <p:ph type="title"/>
          </p:nvPr>
        </p:nvSpPr>
        <p:spPr bwMode="auto">
          <a:xfrm>
            <a:off x="1379538" y="485775"/>
            <a:ext cx="7158037" cy="366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T</a:t>
            </a:r>
            <a:r>
              <a:rPr lang="es-ES"/>
              <a:t>ítulo Ítem </a:t>
            </a:r>
          </a:p>
        </p:txBody>
      </p:sp>
      <p:sp>
        <p:nvSpPr>
          <p:cNvPr id="5" name="Marcador de pie de página 4"/>
          <p:cNvSpPr>
            <a:spLocks noGrp="1"/>
          </p:cNvSpPr>
          <p:nvPr>
            <p:ph type="ftr" sz="quarter" idx="3"/>
          </p:nvPr>
        </p:nvSpPr>
        <p:spPr>
          <a:xfrm>
            <a:off x="584200" y="6484938"/>
            <a:ext cx="2895600" cy="365125"/>
          </a:xfrm>
          <a:prstGeom prst="rect">
            <a:avLst/>
          </a:prstGeom>
        </p:spPr>
        <p:txBody>
          <a:bodyPr vert="horz" lIns="91440" tIns="45720" rIns="91440" bIns="45720" rtlCol="0" anchor="ctr"/>
          <a:lstStyle>
            <a:lvl1pPr algn="l">
              <a:defRPr sz="1200">
                <a:solidFill>
                  <a:schemeClr val="bg1"/>
                </a:solidFill>
                <a:ea typeface="ＭＳ Ｐゴシック" charset="0"/>
                <a:cs typeface="ＭＳ Ｐゴシック" charset="0"/>
              </a:defRPr>
            </a:lvl1pPr>
          </a:lstStyle>
          <a:p>
            <a:pPr>
              <a:defRPr/>
            </a:pPr>
            <a:r>
              <a:rPr lang="es-ES"/>
              <a:t>Presentador - Divisor</a:t>
            </a:r>
          </a:p>
        </p:txBody>
      </p:sp>
      <p:sp>
        <p:nvSpPr>
          <p:cNvPr id="6" name="Marcador de fecha 5"/>
          <p:cNvSpPr>
            <a:spLocks noGrp="1"/>
          </p:cNvSpPr>
          <p:nvPr>
            <p:ph type="dt" sz="half" idx="2"/>
          </p:nvPr>
        </p:nvSpPr>
        <p:spPr>
          <a:xfrm>
            <a:off x="6486525" y="120650"/>
            <a:ext cx="2057400" cy="365125"/>
          </a:xfrm>
          <a:prstGeom prst="rect">
            <a:avLst/>
          </a:prstGeom>
        </p:spPr>
        <p:txBody>
          <a:bodyPr vert="horz" lIns="91440" tIns="45720" rIns="91440" bIns="45720" rtlCol="0" anchor="ctr"/>
          <a:lstStyle>
            <a:lvl1pPr algn="l">
              <a:defRPr sz="1200" b="1">
                <a:solidFill>
                  <a:schemeClr val="tx1">
                    <a:lumMod val="65000"/>
                    <a:lumOff val="35000"/>
                  </a:schemeClr>
                </a:solidFill>
                <a:latin typeface="Arial"/>
                <a:ea typeface="ＭＳ Ｐゴシック" charset="0"/>
                <a:cs typeface="Arial"/>
              </a:defRPr>
            </a:lvl1pPr>
          </a:lstStyle>
          <a:p>
            <a:pPr>
              <a:defRPr/>
            </a:pPr>
            <a:r>
              <a:rPr lang="es-ES"/>
              <a:t>TITULO PRESENTADOR</a:t>
            </a:r>
            <a:endParaRPr lang="es-ES" dirty="0"/>
          </a:p>
        </p:txBody>
      </p:sp>
      <p:sp>
        <p:nvSpPr>
          <p:cNvPr id="2053" name="Marcador de texto 6"/>
          <p:cNvSpPr>
            <a:spLocks noGrp="1"/>
          </p:cNvSpPr>
          <p:nvPr>
            <p:ph type="body" idx="1"/>
          </p:nvPr>
        </p:nvSpPr>
        <p:spPr bwMode="auto">
          <a:xfrm>
            <a:off x="776288" y="1355725"/>
            <a:ext cx="75644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Ítem 1</a:t>
            </a:r>
          </a:p>
          <a:p>
            <a:pPr lvl="0"/>
            <a:endParaRPr lang="es-ES_tradnl"/>
          </a:p>
          <a:p>
            <a:pPr lvl="0"/>
            <a:r>
              <a:rPr lang="es-ES_tradnl"/>
              <a:t>Ítem 2</a:t>
            </a:r>
          </a:p>
          <a:p>
            <a:pPr lvl="0"/>
            <a:endParaRPr lang="es-ES_tradnl"/>
          </a:p>
          <a:p>
            <a:pPr lvl="0"/>
            <a:r>
              <a:rPr lang="es-ES_tradnl"/>
              <a:t>Ítem 3</a:t>
            </a:r>
          </a:p>
          <a:p>
            <a:pPr lvl="0"/>
            <a:endParaRPr lang="es-ES_tradnl"/>
          </a:p>
          <a:p>
            <a:pPr lvl="0"/>
            <a:r>
              <a:rPr lang="es-ES_tradnl"/>
              <a:t>Ítem 4</a:t>
            </a:r>
          </a:p>
          <a:p>
            <a:pPr lvl="0"/>
            <a:endParaRPr lang="es-ES_tradnl"/>
          </a:p>
          <a:p>
            <a:pPr lvl="0"/>
            <a:r>
              <a:rPr lang="es-ES_tradnl"/>
              <a:t>Ítem 5</a:t>
            </a:r>
          </a:p>
          <a:p>
            <a:pPr lvl="0"/>
            <a:endParaRPr lang="es-ES_tradnl"/>
          </a:p>
          <a:p>
            <a:pPr lvl="0"/>
            <a:r>
              <a:rPr lang="es-ES_tradnl"/>
              <a:t>Ítem 6</a:t>
            </a:r>
          </a:p>
          <a:p>
            <a:pPr lvl="0"/>
            <a:endParaRPr lang="es-ES_tradnl"/>
          </a:p>
          <a:p>
            <a:pPr lvl="0"/>
            <a:r>
              <a:rPr lang="es-ES_tradnl"/>
              <a:t>Ítem 7</a:t>
            </a:r>
          </a:p>
          <a:p>
            <a:pPr lvl="0"/>
            <a:endParaRPr lang="es-ES_tradnl"/>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457200" rtl="0" eaLnBrk="0" fontAlgn="base" hangingPunct="0">
        <a:spcBef>
          <a:spcPct val="0"/>
        </a:spcBef>
        <a:spcAft>
          <a:spcPct val="0"/>
        </a:spcAft>
        <a:defRPr sz="2400" kern="1200">
          <a:solidFill>
            <a:srgbClr val="595959"/>
          </a:solidFill>
          <a:latin typeface="+mj-lt"/>
          <a:ea typeface="ＭＳ Ｐゴシック" charset="0"/>
          <a:cs typeface="ＭＳ Ｐゴシック" charset="0"/>
        </a:defRPr>
      </a:lvl1pPr>
      <a:lvl2pPr algn="l" defTabSz="457200" rtl="0" eaLnBrk="0" fontAlgn="base" hangingPunct="0">
        <a:spcBef>
          <a:spcPct val="0"/>
        </a:spcBef>
        <a:spcAft>
          <a:spcPct val="0"/>
        </a:spcAft>
        <a:defRPr sz="2400">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defRPr kern="1200">
          <a:solidFill>
            <a:srgbClr val="595959"/>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Marcador de título 1"/>
          <p:cNvSpPr>
            <a:spLocks noGrp="1"/>
          </p:cNvSpPr>
          <p:nvPr>
            <p:ph type="title"/>
          </p:nvPr>
        </p:nvSpPr>
        <p:spPr bwMode="auto">
          <a:xfrm>
            <a:off x="26988" y="3017838"/>
            <a:ext cx="9096375" cy="1382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COMIENZO ÍTEM O CAPÍTULO</a:t>
            </a:r>
            <a:endParaRPr lang="es-ES"/>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ctr" defTabSz="457200" rtl="0" eaLnBrk="0" fontAlgn="base" hangingPunct="0">
        <a:spcBef>
          <a:spcPct val="0"/>
        </a:spcBef>
        <a:spcAft>
          <a:spcPct val="0"/>
        </a:spcAft>
        <a:defRPr sz="3200" b="1" kern="1200">
          <a:solidFill>
            <a:srgbClr val="595959"/>
          </a:solidFill>
          <a:latin typeface="+mj-lt"/>
          <a:ea typeface="ＭＳ Ｐゴシック" charset="0"/>
          <a:cs typeface="ＭＳ Ｐゴシック" charset="0"/>
        </a:defRPr>
      </a:lvl1pPr>
      <a:lvl2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Marcador de título 1"/>
          <p:cNvSpPr>
            <a:spLocks noGrp="1"/>
          </p:cNvSpPr>
          <p:nvPr>
            <p:ph type="title"/>
          </p:nvPr>
        </p:nvSpPr>
        <p:spPr bwMode="auto">
          <a:xfrm>
            <a:off x="1377950" y="533400"/>
            <a:ext cx="7172325" cy="336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T</a:t>
            </a:r>
            <a:r>
              <a:rPr lang="es-ES"/>
              <a:t>í</a:t>
            </a:r>
            <a:r>
              <a:rPr lang="es-ES_tradnl"/>
              <a:t>tulo Ítem opción 1</a:t>
            </a:r>
            <a:endParaRPr lang="es-ES"/>
          </a:p>
        </p:txBody>
      </p:sp>
      <p:sp>
        <p:nvSpPr>
          <p:cNvPr id="3" name="Marcador de fecha 2"/>
          <p:cNvSpPr>
            <a:spLocks noGrp="1"/>
          </p:cNvSpPr>
          <p:nvPr>
            <p:ph type="dt" sz="half" idx="2"/>
          </p:nvPr>
        </p:nvSpPr>
        <p:spPr>
          <a:xfrm>
            <a:off x="6492875" y="146050"/>
            <a:ext cx="2057400" cy="365125"/>
          </a:xfrm>
          <a:prstGeom prst="rect">
            <a:avLst/>
          </a:prstGeom>
        </p:spPr>
        <p:txBody>
          <a:bodyPr vert="horz" lIns="91440" tIns="45720" rIns="91440" bIns="45720" rtlCol="0" anchor="ctr"/>
          <a:lstStyle>
            <a:lvl1pPr algn="l">
              <a:defRPr sz="1200" b="1">
                <a:solidFill>
                  <a:srgbClr val="595959"/>
                </a:solidFill>
                <a:latin typeface="Arial"/>
                <a:ea typeface="ＭＳ Ｐゴシック" charset="0"/>
                <a:cs typeface="Arial"/>
              </a:defRPr>
            </a:lvl1pPr>
          </a:lstStyle>
          <a:p>
            <a:pPr>
              <a:defRPr/>
            </a:pPr>
            <a:r>
              <a:rPr lang="es-ES"/>
              <a:t>TITULO PRESENTACIÓN</a:t>
            </a:r>
          </a:p>
        </p:txBody>
      </p:sp>
      <p:sp>
        <p:nvSpPr>
          <p:cNvPr id="4" name="Marcador de número de diapositiva 3"/>
          <p:cNvSpPr>
            <a:spLocks noGrp="1"/>
          </p:cNvSpPr>
          <p:nvPr>
            <p:ph type="sldNum" sz="quarter" idx="4"/>
          </p:nvPr>
        </p:nvSpPr>
        <p:spPr>
          <a:xfrm>
            <a:off x="630238"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Arial" charset="0"/>
                <a:cs typeface="Arial" charset="0"/>
              </a:defRPr>
            </a:lvl1pPr>
          </a:lstStyle>
          <a:p>
            <a:r>
              <a:rPr lang="es-ES"/>
              <a:t>Presentador - División</a:t>
            </a:r>
          </a:p>
          <a:p>
            <a:endParaRPr lang="es-ES"/>
          </a:p>
        </p:txBody>
      </p:sp>
      <p:sp>
        <p:nvSpPr>
          <p:cNvPr id="5" name="Marcador de pie de página 4"/>
          <p:cNvSpPr>
            <a:spLocks noGrp="1"/>
          </p:cNvSpPr>
          <p:nvPr>
            <p:ph type="ftr" sz="quarter" idx="3"/>
          </p:nvPr>
        </p:nvSpPr>
        <p:spPr>
          <a:xfrm>
            <a:off x="1377950" y="869950"/>
            <a:ext cx="2895600" cy="277813"/>
          </a:xfrm>
          <a:prstGeom prst="rect">
            <a:avLst/>
          </a:prstGeom>
        </p:spPr>
        <p:txBody>
          <a:bodyPr vert="horz" lIns="91440" tIns="45720" rIns="91440" bIns="45720" rtlCol="0" anchor="ctr"/>
          <a:lstStyle>
            <a:lvl1pPr algn="l">
              <a:defRPr sz="1600" b="1">
                <a:solidFill>
                  <a:srgbClr val="595959"/>
                </a:solidFill>
                <a:latin typeface="Arial"/>
                <a:ea typeface="ＭＳ Ｐゴシック" charset="0"/>
                <a:cs typeface="Arial"/>
              </a:defRPr>
            </a:lvl1pPr>
          </a:lstStyle>
          <a:p>
            <a:pPr>
              <a:defRPr/>
            </a:pPr>
            <a:r>
              <a:rPr lang="es-ES"/>
              <a:t>Subtítulo</a:t>
            </a:r>
          </a:p>
        </p:txBody>
      </p:sp>
      <p:sp>
        <p:nvSpPr>
          <p:cNvPr id="5126" name="Marcador de texto 5"/>
          <p:cNvSpPr>
            <a:spLocks noGrp="1"/>
          </p:cNvSpPr>
          <p:nvPr>
            <p:ph type="body" idx="1"/>
          </p:nvPr>
        </p:nvSpPr>
        <p:spPr bwMode="auto">
          <a:xfrm>
            <a:off x="803275" y="1281113"/>
            <a:ext cx="759777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l" defTabSz="457200" rtl="0" eaLnBrk="0" fontAlgn="base" hangingPunct="0">
        <a:spcBef>
          <a:spcPct val="0"/>
        </a:spcBef>
        <a:spcAft>
          <a:spcPct val="0"/>
        </a:spcAft>
        <a:defRPr sz="2400" b="1" kern="1200">
          <a:solidFill>
            <a:srgbClr val="595959"/>
          </a:solidFill>
          <a:latin typeface="+mj-lt"/>
          <a:ea typeface="ＭＳ Ｐゴシック" charset="0"/>
          <a:cs typeface="ＭＳ Ｐゴシック" charset="0"/>
        </a:defRPr>
      </a:lvl1pPr>
      <a:lvl2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Marcador de título 1"/>
          <p:cNvSpPr>
            <a:spLocks noGrp="1"/>
          </p:cNvSpPr>
          <p:nvPr>
            <p:ph type="title"/>
          </p:nvPr>
        </p:nvSpPr>
        <p:spPr bwMode="auto">
          <a:xfrm>
            <a:off x="1374775" y="476250"/>
            <a:ext cx="7169150" cy="404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T</a:t>
            </a:r>
            <a:r>
              <a:rPr lang="es-ES"/>
              <a:t>í</a:t>
            </a:r>
            <a:r>
              <a:rPr lang="es-ES_tradnl"/>
              <a:t>tulo Ítem opción 1</a:t>
            </a:r>
            <a:endParaRPr lang="es-ES"/>
          </a:p>
        </p:txBody>
      </p:sp>
      <p:sp>
        <p:nvSpPr>
          <p:cNvPr id="3" name="Marcador de pie de página 2"/>
          <p:cNvSpPr>
            <a:spLocks noGrp="1"/>
          </p:cNvSpPr>
          <p:nvPr>
            <p:ph type="ftr" sz="quarter" idx="3"/>
          </p:nvPr>
        </p:nvSpPr>
        <p:spPr>
          <a:xfrm>
            <a:off x="6465888" y="123825"/>
            <a:ext cx="2078037" cy="346075"/>
          </a:xfrm>
          <a:prstGeom prst="rect">
            <a:avLst/>
          </a:prstGeom>
        </p:spPr>
        <p:txBody>
          <a:bodyPr vert="horz" lIns="91440" tIns="45720" rIns="91440" bIns="45720" rtlCol="0" anchor="ctr"/>
          <a:lstStyle>
            <a:lvl1pPr algn="ctr">
              <a:defRPr sz="1200" b="1">
                <a:solidFill>
                  <a:srgbClr val="595959"/>
                </a:solidFill>
                <a:latin typeface="Arial"/>
                <a:ea typeface="ＭＳ Ｐゴシック" charset="0"/>
                <a:cs typeface="Arial"/>
              </a:defRPr>
            </a:lvl1pPr>
          </a:lstStyle>
          <a:p>
            <a:pPr>
              <a:defRPr/>
            </a:pPr>
            <a:r>
              <a:rPr lang="es-ES"/>
              <a:t>TITULO PRESENTACIÓN</a:t>
            </a:r>
            <a:endParaRPr lang="es-ES" dirty="0"/>
          </a:p>
        </p:txBody>
      </p:sp>
      <p:sp>
        <p:nvSpPr>
          <p:cNvPr id="4" name="Marcador de fecha 3"/>
          <p:cNvSpPr>
            <a:spLocks noGrp="1"/>
          </p:cNvSpPr>
          <p:nvPr>
            <p:ph type="dt" sz="half" idx="2"/>
          </p:nvPr>
        </p:nvSpPr>
        <p:spPr>
          <a:xfrm>
            <a:off x="1374775" y="881063"/>
            <a:ext cx="2133600" cy="273050"/>
          </a:xfrm>
          <a:prstGeom prst="rect">
            <a:avLst/>
          </a:prstGeom>
        </p:spPr>
        <p:txBody>
          <a:bodyPr vert="horz" lIns="91440" tIns="45720" rIns="91440" bIns="45720" rtlCol="0" anchor="ctr"/>
          <a:lstStyle>
            <a:lvl1pPr algn="l">
              <a:defRPr sz="1600" b="1">
                <a:solidFill>
                  <a:srgbClr val="595959"/>
                </a:solidFill>
                <a:latin typeface="Arial"/>
                <a:ea typeface="ＭＳ Ｐゴシック" charset="0"/>
                <a:cs typeface="Arial"/>
              </a:defRPr>
            </a:lvl1pPr>
          </a:lstStyle>
          <a:p>
            <a:pPr>
              <a:defRPr/>
            </a:pPr>
            <a:r>
              <a:rPr lang="es-ES"/>
              <a:t>Subtítulo</a:t>
            </a:r>
            <a:endParaRPr lang="es-ES" dirty="0"/>
          </a:p>
        </p:txBody>
      </p:sp>
      <p:sp>
        <p:nvSpPr>
          <p:cNvPr id="5" name="Marcador de número de diapositiva 4"/>
          <p:cNvSpPr>
            <a:spLocks noGrp="1"/>
          </p:cNvSpPr>
          <p:nvPr>
            <p:ph type="sldNum" sz="quarter" idx="4"/>
          </p:nvPr>
        </p:nvSpPr>
        <p:spPr>
          <a:xfrm>
            <a:off x="617538" y="6505575"/>
            <a:ext cx="2133600" cy="312738"/>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Arial" charset="0"/>
                <a:cs typeface="Arial" charset="0"/>
              </a:defRPr>
            </a:lvl1pPr>
          </a:lstStyle>
          <a:p>
            <a:r>
              <a:rPr lang="es-ES"/>
              <a:t>Presentador - División</a:t>
            </a:r>
          </a:p>
          <a:p>
            <a:endParaRPr lang="es-ES"/>
          </a:p>
        </p:txBody>
      </p:sp>
      <p:sp>
        <p:nvSpPr>
          <p:cNvPr id="7174" name="Marcador de texto 5"/>
          <p:cNvSpPr>
            <a:spLocks noGrp="1"/>
          </p:cNvSpPr>
          <p:nvPr>
            <p:ph type="body" idx="1"/>
          </p:nvPr>
        </p:nvSpPr>
        <p:spPr bwMode="auto">
          <a:xfrm>
            <a:off x="749300" y="1284288"/>
            <a:ext cx="3502025" cy="4827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457200" rtl="0" eaLnBrk="0" fontAlgn="base" hangingPunct="0">
        <a:spcBef>
          <a:spcPct val="0"/>
        </a:spcBef>
        <a:spcAft>
          <a:spcPct val="0"/>
        </a:spcAft>
        <a:defRPr sz="2400" b="1" kern="1200">
          <a:solidFill>
            <a:srgbClr val="595959"/>
          </a:solidFill>
          <a:latin typeface="+mj-lt"/>
          <a:ea typeface="ＭＳ Ｐゴシック" charset="0"/>
          <a:cs typeface="ＭＳ Ｐゴシック" charset="0"/>
        </a:defRPr>
      </a:lvl1pPr>
      <a:lvl2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400" b="1">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defRPr sz="1600" kern="1200">
          <a:solidFill>
            <a:srgbClr val="595959"/>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Marcador de título 1"/>
          <p:cNvSpPr>
            <a:spLocks noGrp="1"/>
          </p:cNvSpPr>
          <p:nvPr>
            <p:ph type="title"/>
          </p:nvPr>
        </p:nvSpPr>
        <p:spPr bwMode="auto">
          <a:xfrm>
            <a:off x="0" y="3017838"/>
            <a:ext cx="9144000" cy="1382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MUCHAS GRACIAS</a:t>
            </a:r>
            <a:endParaRPr lang="es-ES"/>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eaLnBrk="0" fontAlgn="base" hangingPunct="0">
        <a:spcBef>
          <a:spcPct val="0"/>
        </a:spcBef>
        <a:spcAft>
          <a:spcPct val="0"/>
        </a:spcAft>
        <a:defRPr sz="3200" b="1" kern="1200">
          <a:solidFill>
            <a:srgbClr val="595959"/>
          </a:solidFill>
          <a:latin typeface="+mj-lt"/>
          <a:ea typeface="ＭＳ Ｐゴシック" charset="0"/>
          <a:cs typeface="ＭＳ Ｐゴシック" charset="0"/>
        </a:defRPr>
      </a:lvl1pPr>
      <a:lvl2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200" b="1">
          <a:solidFill>
            <a:srgbClr val="595959"/>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olacef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386976" y="1917718"/>
            <a:ext cx="8487743" cy="1397000"/>
          </a:xfrm>
        </p:spPr>
        <p:txBody>
          <a:bodyPr/>
          <a:lstStyle/>
          <a:p>
            <a:r>
              <a:rPr lang="es-CL" sz="4800" dirty="0" smtClean="0">
                <a:solidFill>
                  <a:srgbClr val="3366FF"/>
                </a:solidFill>
              </a:rPr>
              <a:t>Informe de Actividades de la Secretaría Ejecutiva</a:t>
            </a:r>
            <a:endParaRPr lang="es-ES_tradnl" sz="4800" dirty="0">
              <a:solidFill>
                <a:srgbClr val="3366FF"/>
              </a:solidFill>
              <a:latin typeface="Arial" charset="0"/>
              <a:ea typeface="ＭＳ Ｐゴシック" charset="-128"/>
            </a:endParaRPr>
          </a:p>
        </p:txBody>
      </p:sp>
      <p:sp>
        <p:nvSpPr>
          <p:cNvPr id="7" name="2 Subtítulo"/>
          <p:cNvSpPr txBox="1">
            <a:spLocks/>
          </p:cNvSpPr>
          <p:nvPr/>
        </p:nvSpPr>
        <p:spPr>
          <a:xfrm>
            <a:off x="93307" y="3756714"/>
            <a:ext cx="8929396" cy="1752600"/>
          </a:xfrm>
          <a:prstGeom prst="rect">
            <a:avLst/>
          </a:prstGeom>
        </p:spPr>
        <p:txBody>
          <a:bodyPr>
            <a:normAutofit fontScale="92500"/>
          </a:bodyPr>
          <a:lstStyle>
            <a:lvl1pPr marL="342900" indent="-342900" algn="ctr" defTabSz="457200" rtl="0" fontAlgn="base">
              <a:spcBef>
                <a:spcPct val="20000"/>
              </a:spcBef>
              <a:spcAft>
                <a:spcPct val="0"/>
              </a:spcAft>
              <a:buFont typeface="Arial" charset="0"/>
              <a:defRPr sz="1400" b="1" kern="1200">
                <a:solidFill>
                  <a:srgbClr val="595959"/>
                </a:solidFill>
                <a:latin typeface="Arial (Cuerpo)"/>
                <a:ea typeface="ＭＳ Ｐゴシック" charset="0"/>
                <a:cs typeface="Arial (Cuerpo)"/>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CL" sz="3000" dirty="0" smtClean="0">
                <a:solidFill>
                  <a:srgbClr val="3366FF"/>
                </a:solidFill>
              </a:rPr>
              <a:t>XXVI Asamblea General Ordinaria de la OLACEFS</a:t>
            </a:r>
          </a:p>
          <a:p>
            <a:endParaRPr lang="es-CL" sz="2000" dirty="0" smtClean="0">
              <a:solidFill>
                <a:srgbClr val="3366FF"/>
              </a:solidFill>
            </a:endParaRPr>
          </a:p>
          <a:p>
            <a:r>
              <a:rPr lang="es-CL" sz="2000" dirty="0" smtClean="0">
                <a:solidFill>
                  <a:srgbClr val="3366FF"/>
                </a:solidFill>
              </a:rPr>
              <a:t>17 al 20 de octubre de 2016, </a:t>
            </a:r>
          </a:p>
          <a:p>
            <a:r>
              <a:rPr lang="es-CL" sz="2000" dirty="0" smtClean="0">
                <a:solidFill>
                  <a:srgbClr val="3366FF"/>
                </a:solidFill>
              </a:rPr>
              <a:t>Punta Cana, República Dominicana</a:t>
            </a:r>
            <a:endParaRPr lang="es-CL" sz="2000" dirty="0">
              <a:solidFill>
                <a:srgbClr val="3366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87470"/>
          </a:xfrm>
          <a:noFill/>
          <a:ln w="9525">
            <a:noFill/>
            <a:miter lim="800000"/>
            <a:headEnd/>
            <a:tailEnd/>
          </a:ln>
        </p:spPr>
        <p:txBody>
          <a:bodyPr vert="horz" wrap="square" lIns="91440" tIns="45720" rIns="91440" bIns="45720" numCol="1" anchor="ctr" anchorCtr="0" compatLnSpc="1">
            <a:prstTxWarp prst="textNoShape">
              <a:avLst/>
            </a:prstTxWarp>
          </a:bodyPr>
          <a:lstStyle/>
          <a:p>
            <a:r>
              <a:rPr lang="es-CL" sz="2800" dirty="0" smtClean="0">
                <a:solidFill>
                  <a:schemeClr val="bg1"/>
                </a:solidFill>
                <a:ea typeface="ＭＳ Ｐゴシック" charset="-128"/>
                <a:cs typeface="ＭＳ Ｐゴシック" charset="-128"/>
              </a:rPr>
              <a:t>Planificación operativa y sistema de seguimiento</a:t>
            </a:r>
            <a:endParaRPr lang="es-CL" sz="2800" dirty="0">
              <a:solidFill>
                <a:schemeClr val="bg1"/>
              </a:solidFill>
              <a:ea typeface="ＭＳ Ｐゴシック" charset="-128"/>
              <a:cs typeface="ＭＳ Ｐゴシック" charset="-128"/>
            </a:endParaRPr>
          </a:p>
        </p:txBody>
      </p:sp>
      <p:sp>
        <p:nvSpPr>
          <p:cNvPr id="2" name="CuadroTexto 1"/>
          <p:cNvSpPr txBox="1"/>
          <p:nvPr/>
        </p:nvSpPr>
        <p:spPr>
          <a:xfrm>
            <a:off x="484094" y="2344553"/>
            <a:ext cx="8237472" cy="2431435"/>
          </a:xfrm>
          <a:prstGeom prst="rect">
            <a:avLst/>
          </a:prstGeom>
          <a:noFill/>
        </p:spPr>
        <p:txBody>
          <a:bodyPr wrap="square" rtlCol="0">
            <a:spAutoFit/>
          </a:bodyPr>
          <a:lstStyle/>
          <a:p>
            <a:pPr marL="342900" lvl="0" indent="-342900">
              <a:buClr>
                <a:srgbClr val="008000"/>
              </a:buClr>
              <a:buFont typeface="Wingdings" charset="2"/>
              <a:buChar char="u"/>
            </a:pPr>
            <a:r>
              <a:rPr lang="es-CL" sz="2400" b="1" dirty="0" smtClean="0">
                <a:solidFill>
                  <a:srgbClr val="3366FF"/>
                </a:solidFill>
              </a:rPr>
              <a:t>Proceso de Planificación Operativa</a:t>
            </a:r>
          </a:p>
          <a:p>
            <a:pPr marL="800100" lvl="1" indent="-342900">
              <a:buClr>
                <a:srgbClr val="008000"/>
              </a:buClr>
              <a:buFont typeface="Wingdings" charset="2"/>
              <a:buChar char="§"/>
            </a:pPr>
            <a:r>
              <a:rPr lang="es-CL" sz="2000" dirty="0" smtClean="0">
                <a:solidFill>
                  <a:srgbClr val="3366FF"/>
                </a:solidFill>
              </a:rPr>
              <a:t>Elaboración de una propuesta de Plan Táctico 2017-2019.</a:t>
            </a:r>
          </a:p>
          <a:p>
            <a:pPr marL="800100" lvl="1" indent="-342900">
              <a:buClr>
                <a:srgbClr val="008000"/>
              </a:buClr>
              <a:buFont typeface="Wingdings" charset="2"/>
              <a:buChar char="§"/>
            </a:pPr>
            <a:r>
              <a:rPr lang="es-CL" sz="2000" dirty="0" smtClean="0">
                <a:solidFill>
                  <a:srgbClr val="3366FF"/>
                </a:solidFill>
              </a:rPr>
              <a:t>Instructivo para su llenado</a:t>
            </a:r>
          </a:p>
          <a:p>
            <a:pPr marL="800100" lvl="1" indent="-342900">
              <a:buClr>
                <a:srgbClr val="008000"/>
              </a:buClr>
              <a:buFont typeface="Wingdings" charset="2"/>
              <a:buChar char="§"/>
            </a:pPr>
            <a:r>
              <a:rPr lang="es-CL" sz="2000" dirty="0" err="1" smtClean="0">
                <a:solidFill>
                  <a:srgbClr val="3366FF"/>
                </a:solidFill>
              </a:rPr>
              <a:t>VCs</a:t>
            </a:r>
            <a:r>
              <a:rPr lang="es-CL" sz="2000" dirty="0" smtClean="0">
                <a:solidFill>
                  <a:srgbClr val="3366FF"/>
                </a:solidFill>
              </a:rPr>
              <a:t> de coordinación con cada órgano y GT</a:t>
            </a:r>
          </a:p>
          <a:p>
            <a:pPr marL="800100" lvl="1" indent="-342900">
              <a:buClr>
                <a:srgbClr val="008000"/>
              </a:buClr>
              <a:buFont typeface="Wingdings" charset="2"/>
              <a:buChar char="u"/>
            </a:pPr>
            <a:endParaRPr lang="es-CL" sz="2000" b="1" dirty="0">
              <a:solidFill>
                <a:srgbClr val="3366FF"/>
              </a:solidFill>
            </a:endParaRPr>
          </a:p>
          <a:p>
            <a:pPr marL="342900" indent="-342900">
              <a:buClr>
                <a:srgbClr val="008000"/>
              </a:buClr>
              <a:buFont typeface="Wingdings" charset="2"/>
              <a:buChar char="u"/>
            </a:pPr>
            <a:r>
              <a:rPr lang="es-CL" sz="2400" b="1" dirty="0">
                <a:solidFill>
                  <a:srgbClr val="3366FF"/>
                </a:solidFill>
              </a:rPr>
              <a:t>Sistema de Seguimiento a la Gestión de la </a:t>
            </a:r>
            <a:r>
              <a:rPr lang="es-CL" sz="2400" b="1" dirty="0" smtClean="0">
                <a:solidFill>
                  <a:srgbClr val="3366FF"/>
                </a:solidFill>
              </a:rPr>
              <a:t>OLACEFS </a:t>
            </a:r>
            <a:r>
              <a:rPr lang="es-CL" sz="2400" dirty="0" smtClean="0">
                <a:solidFill>
                  <a:srgbClr val="3366FF"/>
                </a:solidFill>
              </a:rPr>
              <a:t>(punto 8.1 de la orden del día)</a:t>
            </a:r>
            <a:endParaRPr lang="es-CL" sz="2400" dirty="0">
              <a:solidFill>
                <a:srgbClr val="3366FF"/>
              </a:solidFill>
            </a:endParaRPr>
          </a:p>
        </p:txBody>
      </p:sp>
    </p:spTree>
    <p:extLst>
      <p:ext uri="{BB962C8B-B14F-4D97-AF65-F5344CB8AC3E}">
        <p14:creationId xmlns:p14="http://schemas.microsoft.com/office/powerpoint/2010/main" val="2131664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87470"/>
          </a:xfrm>
          <a:noFill/>
          <a:ln w="9525">
            <a:noFill/>
            <a:miter lim="800000"/>
            <a:headEnd/>
            <a:tailEnd/>
          </a:ln>
        </p:spPr>
        <p:txBody>
          <a:bodyPr vert="horz" wrap="square" lIns="91440" tIns="45720" rIns="91440" bIns="45720" numCol="1" anchor="ctr" anchorCtr="0" compatLnSpc="1">
            <a:prstTxWarp prst="textNoShape">
              <a:avLst/>
            </a:prstTxWarp>
          </a:bodyPr>
          <a:lstStyle/>
          <a:p>
            <a:r>
              <a:rPr lang="es-CL" sz="2800" dirty="0" smtClean="0">
                <a:solidFill>
                  <a:schemeClr val="bg1"/>
                </a:solidFill>
              </a:rPr>
              <a:t>Cumplimiento </a:t>
            </a:r>
            <a:r>
              <a:rPr lang="es-CL" sz="2800" dirty="0">
                <a:solidFill>
                  <a:schemeClr val="bg1"/>
                </a:solidFill>
              </a:rPr>
              <a:t>de las actividades del POA </a:t>
            </a:r>
            <a:r>
              <a:rPr lang="es-CL" sz="2800" dirty="0" smtClean="0">
                <a:solidFill>
                  <a:schemeClr val="bg1"/>
                </a:solidFill>
              </a:rPr>
              <a:t>2016</a:t>
            </a:r>
            <a:endParaRPr lang="es-CL" sz="2800" dirty="0">
              <a:solidFill>
                <a:schemeClr val="bg1"/>
              </a:solidFill>
              <a:ea typeface="ＭＳ Ｐゴシック" charset="-128"/>
              <a:cs typeface="ＭＳ Ｐゴシック" charset="-128"/>
            </a:endParaRPr>
          </a:p>
        </p:txBody>
      </p:sp>
      <p:sp>
        <p:nvSpPr>
          <p:cNvPr id="8" name="CuadroTexto 7"/>
          <p:cNvSpPr txBox="1"/>
          <p:nvPr/>
        </p:nvSpPr>
        <p:spPr>
          <a:xfrm>
            <a:off x="404656" y="1872938"/>
            <a:ext cx="8316910" cy="3847207"/>
          </a:xfrm>
          <a:prstGeom prst="rect">
            <a:avLst/>
          </a:prstGeom>
          <a:noFill/>
        </p:spPr>
        <p:txBody>
          <a:bodyPr wrap="square" rtlCol="0">
            <a:spAutoFit/>
          </a:bodyPr>
          <a:lstStyle/>
          <a:p>
            <a:pPr marL="342900" lvl="0" indent="-342900">
              <a:buClr>
                <a:srgbClr val="008000"/>
              </a:buClr>
              <a:buFont typeface="Arial" panose="020B0604020202020204" pitchFamily="34" charset="0"/>
              <a:buChar char="•"/>
            </a:pPr>
            <a:r>
              <a:rPr lang="es-CL" sz="2800" b="1" dirty="0" smtClean="0">
                <a:solidFill>
                  <a:srgbClr val="3366FF"/>
                </a:solidFill>
              </a:rPr>
              <a:t>61% de avance en las actividades planificadas</a:t>
            </a:r>
          </a:p>
          <a:p>
            <a:pPr marL="800100" lvl="1" indent="-342900">
              <a:buClr>
                <a:srgbClr val="008000"/>
              </a:buClr>
              <a:buFont typeface="Wingdings" panose="05000000000000000000" pitchFamily="2" charset="2"/>
              <a:buChar char="§"/>
            </a:pPr>
            <a:r>
              <a:rPr lang="es-CL" sz="2000" dirty="0">
                <a:solidFill>
                  <a:srgbClr val="3366FF"/>
                </a:solidFill>
              </a:rPr>
              <a:t>Actividades financieras, contables, administrativas y logísticas</a:t>
            </a:r>
          </a:p>
          <a:p>
            <a:pPr marL="800100" lvl="1" indent="-342900">
              <a:buClr>
                <a:srgbClr val="008000"/>
              </a:buClr>
              <a:buFont typeface="Wingdings" panose="05000000000000000000" pitchFamily="2" charset="2"/>
              <a:buChar char="§"/>
            </a:pPr>
            <a:r>
              <a:rPr lang="es-CL" sz="2000" dirty="0" smtClean="0">
                <a:solidFill>
                  <a:srgbClr val="3366FF"/>
                </a:solidFill>
              </a:rPr>
              <a:t>Emisión de informes de gestión 2015 y avances 2016</a:t>
            </a:r>
          </a:p>
          <a:p>
            <a:pPr marL="800100" lvl="1" indent="-342900">
              <a:buClr>
                <a:srgbClr val="008000"/>
              </a:buClr>
              <a:buFont typeface="Wingdings" panose="05000000000000000000" pitchFamily="2" charset="2"/>
              <a:buChar char="§"/>
            </a:pPr>
            <a:r>
              <a:rPr lang="es-CL" sz="2000" dirty="0" smtClean="0">
                <a:solidFill>
                  <a:srgbClr val="3366FF"/>
                </a:solidFill>
              </a:rPr>
              <a:t>Apoyo implementación SGC</a:t>
            </a:r>
          </a:p>
          <a:p>
            <a:pPr marL="800100" lvl="1" indent="-342900">
              <a:buClr>
                <a:srgbClr val="008000"/>
              </a:buClr>
              <a:buFont typeface="Wingdings" panose="05000000000000000000" pitchFamily="2" charset="2"/>
              <a:buChar char="§"/>
            </a:pPr>
            <a:r>
              <a:rPr lang="es-CL" sz="2000" dirty="0" smtClean="0">
                <a:solidFill>
                  <a:srgbClr val="3366FF"/>
                </a:solidFill>
              </a:rPr>
              <a:t>Mantención portal OLACEFS</a:t>
            </a:r>
          </a:p>
          <a:p>
            <a:pPr marL="800100" lvl="1" indent="-342900">
              <a:buClr>
                <a:srgbClr val="008000"/>
              </a:buClr>
              <a:buFont typeface="Wingdings" panose="05000000000000000000" pitchFamily="2" charset="2"/>
              <a:buChar char="§"/>
            </a:pPr>
            <a:r>
              <a:rPr lang="es-CL" sz="2000" dirty="0" smtClean="0">
                <a:solidFill>
                  <a:srgbClr val="3366FF"/>
                </a:solidFill>
              </a:rPr>
              <a:t>Nuevas redes sociales</a:t>
            </a:r>
          </a:p>
          <a:p>
            <a:pPr marL="800100" lvl="1" indent="-342900">
              <a:buClr>
                <a:srgbClr val="008000"/>
              </a:buClr>
              <a:buFont typeface="Wingdings" panose="05000000000000000000" pitchFamily="2" charset="2"/>
              <a:buChar char="§"/>
            </a:pPr>
            <a:r>
              <a:rPr lang="es-CL" sz="2000" dirty="0" smtClean="0">
                <a:solidFill>
                  <a:srgbClr val="3366FF"/>
                </a:solidFill>
              </a:rPr>
              <a:t>Apoyo y seguimiento a pequeños proyectos </a:t>
            </a:r>
          </a:p>
          <a:p>
            <a:pPr marL="800100" lvl="1" indent="-342900">
              <a:buClr>
                <a:srgbClr val="008000"/>
              </a:buClr>
              <a:buFont typeface="Wingdings" panose="05000000000000000000" pitchFamily="2" charset="2"/>
              <a:buChar char="§"/>
            </a:pPr>
            <a:r>
              <a:rPr lang="es-CL" sz="2000" dirty="0" smtClean="0">
                <a:solidFill>
                  <a:srgbClr val="3366FF"/>
                </a:solidFill>
              </a:rPr>
              <a:t>Fortalecimiento de capacidades de la SE</a:t>
            </a:r>
          </a:p>
          <a:p>
            <a:pPr marL="800100" lvl="1" indent="-342900">
              <a:buClr>
                <a:srgbClr val="008000"/>
              </a:buClr>
              <a:buFont typeface="Wingdings" panose="05000000000000000000" pitchFamily="2" charset="2"/>
              <a:buChar char="§"/>
            </a:pPr>
            <a:r>
              <a:rPr lang="es-CL" sz="2000" dirty="0" smtClean="0">
                <a:solidFill>
                  <a:srgbClr val="3366FF"/>
                </a:solidFill>
              </a:rPr>
              <a:t>Coordinaciones planificación estratégica</a:t>
            </a:r>
            <a:endParaRPr lang="es-CL" sz="2800" b="1" dirty="0" smtClean="0">
              <a:solidFill>
                <a:srgbClr val="3366FF"/>
              </a:solidFill>
            </a:endParaRPr>
          </a:p>
          <a:p>
            <a:pPr marL="342900" lvl="0" indent="-342900">
              <a:buClr>
                <a:srgbClr val="008000"/>
              </a:buClr>
              <a:buFont typeface="Arial" panose="020B0604020202020204" pitchFamily="34" charset="0"/>
              <a:buChar char="•"/>
            </a:pPr>
            <a:r>
              <a:rPr lang="es-CL" sz="2800" b="1" dirty="0" smtClean="0">
                <a:solidFill>
                  <a:srgbClr val="3366FF"/>
                </a:solidFill>
              </a:rPr>
              <a:t>32,5</a:t>
            </a:r>
            <a:r>
              <a:rPr lang="es-CL" sz="2800" b="1" dirty="0">
                <a:solidFill>
                  <a:srgbClr val="3366FF"/>
                </a:solidFill>
              </a:rPr>
              <a:t>% de ejecución presupuestaria (traducciones, aporte a la asamblea y gastos financieros).</a:t>
            </a:r>
          </a:p>
        </p:txBody>
      </p:sp>
    </p:spTree>
    <p:extLst>
      <p:ext uri="{BB962C8B-B14F-4D97-AF65-F5344CB8AC3E}">
        <p14:creationId xmlns:p14="http://schemas.microsoft.com/office/powerpoint/2010/main" val="4240240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Marcador de contenido 2"/>
          <p:cNvSpPr>
            <a:spLocks noGrp="1"/>
          </p:cNvSpPr>
          <p:nvPr>
            <p:ph sz="quarter" idx="12"/>
          </p:nvPr>
        </p:nvSpPr>
        <p:spPr>
          <a:xfrm>
            <a:off x="360608" y="1867437"/>
            <a:ext cx="8461419" cy="4031087"/>
          </a:xfrm>
          <a:solidFill>
            <a:schemeClr val="bg1"/>
          </a:solidFill>
        </p:spPr>
        <p:txBody>
          <a:bodyPr anchor="ctr"/>
          <a:lstStyle/>
          <a:p>
            <a:pPr algn="ctr"/>
            <a:r>
              <a:rPr lang="es-CL" sz="5400" b="1" dirty="0" smtClean="0">
                <a:solidFill>
                  <a:schemeClr val="tx2">
                    <a:lumMod val="60000"/>
                    <a:lumOff val="40000"/>
                  </a:schemeClr>
                </a:solidFill>
              </a:rPr>
              <a:t>Informe Financiero Auditado</a:t>
            </a:r>
            <a:endParaRPr lang="es-CL" sz="5400" b="1" dirty="0">
              <a:solidFill>
                <a:schemeClr val="tx2">
                  <a:lumMod val="60000"/>
                  <a:lumOff val="40000"/>
                </a:schemeClr>
              </a:solidFill>
            </a:endParaRPr>
          </a:p>
        </p:txBody>
      </p:sp>
    </p:spTree>
    <p:extLst>
      <p:ext uri="{BB962C8B-B14F-4D97-AF65-F5344CB8AC3E}">
        <p14:creationId xmlns:p14="http://schemas.microsoft.com/office/powerpoint/2010/main" val="3515714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87470"/>
          </a:xfrm>
          <a:noFill/>
          <a:ln w="9525">
            <a:noFill/>
            <a:miter lim="800000"/>
            <a:headEnd/>
            <a:tailEnd/>
          </a:ln>
        </p:spPr>
        <p:txBody>
          <a:bodyPr vert="horz" wrap="square" lIns="91440" tIns="45720" rIns="91440" bIns="45720" numCol="1" anchor="ctr" anchorCtr="0" compatLnSpc="1">
            <a:prstTxWarp prst="textNoShape">
              <a:avLst/>
            </a:prstTxWarp>
          </a:bodyPr>
          <a:lstStyle/>
          <a:p>
            <a:r>
              <a:rPr lang="es-CL" sz="2800" b="1" dirty="0" smtClean="0">
                <a:solidFill>
                  <a:schemeClr val="bg1"/>
                </a:solidFill>
              </a:rPr>
              <a:t>Informe </a:t>
            </a:r>
            <a:r>
              <a:rPr lang="es-CL" sz="2800" b="1" dirty="0">
                <a:solidFill>
                  <a:schemeClr val="bg1"/>
                </a:solidFill>
              </a:rPr>
              <a:t>financiero auditado al </a:t>
            </a:r>
            <a:r>
              <a:rPr lang="es-CL" sz="2800" b="1" dirty="0" smtClean="0">
                <a:solidFill>
                  <a:schemeClr val="bg1"/>
                </a:solidFill>
              </a:rPr>
              <a:t>31/12/2016</a:t>
            </a:r>
            <a:endParaRPr lang="es-CL" sz="2800" b="1" dirty="0">
              <a:solidFill>
                <a:schemeClr val="bg1"/>
              </a:solidFill>
              <a:ea typeface="ＭＳ Ｐゴシック" charset="-128"/>
              <a:cs typeface="ＭＳ Ｐゴシック" charset="-128"/>
            </a:endParaRPr>
          </a:p>
        </p:txBody>
      </p:sp>
      <p:sp>
        <p:nvSpPr>
          <p:cNvPr id="3" name="CuadroTexto 2"/>
          <p:cNvSpPr txBox="1"/>
          <p:nvPr/>
        </p:nvSpPr>
        <p:spPr>
          <a:xfrm>
            <a:off x="404656" y="2242164"/>
            <a:ext cx="8316910" cy="3293209"/>
          </a:xfrm>
          <a:prstGeom prst="rect">
            <a:avLst/>
          </a:prstGeom>
          <a:noFill/>
        </p:spPr>
        <p:txBody>
          <a:bodyPr wrap="square" rtlCol="0">
            <a:spAutoFit/>
          </a:bodyPr>
          <a:lstStyle/>
          <a:p>
            <a:pPr lvl="0" algn="just">
              <a:buClr>
                <a:srgbClr val="008000"/>
              </a:buClr>
            </a:pPr>
            <a:r>
              <a:rPr lang="es-CL" sz="2400" b="1" dirty="0" smtClean="0">
                <a:solidFill>
                  <a:srgbClr val="3366FF"/>
                </a:solidFill>
              </a:rPr>
              <a:t>Opinión del equipo auditor</a:t>
            </a:r>
          </a:p>
          <a:p>
            <a:pPr lvl="0" algn="just">
              <a:buClr>
                <a:srgbClr val="008000"/>
              </a:buClr>
            </a:pPr>
            <a:endParaRPr lang="es-CL" sz="2400" b="1" dirty="0" smtClean="0">
              <a:solidFill>
                <a:srgbClr val="3366FF"/>
              </a:solidFill>
            </a:endParaRPr>
          </a:p>
          <a:p>
            <a:pPr lvl="0" algn="just">
              <a:buClr>
                <a:srgbClr val="008000"/>
              </a:buClr>
            </a:pPr>
            <a:r>
              <a:rPr lang="es-CL" sz="2000" dirty="0">
                <a:solidFill>
                  <a:srgbClr val="3366FF"/>
                </a:solidFill>
              </a:rPr>
              <a:t>"En opinión del Tribunal de Cuentas de la República Oriental del Uruguay, los estados financieros referidos precedentemente presentan razonablemente, en todos sus aspectos importantes, la situación financiera de OLACEFS al 31 de diciembre de 2015, los resultados de sus operaciones y los flujos de efectivo correspondientes al ejercicio anual terminado en esa fecha, de acuerdo con las Normas Internacionales de Información Financiera (NIIF) y a, la Carta Constitutiva y el Reglamento de la Organización".</a:t>
            </a:r>
          </a:p>
          <a:p>
            <a:pPr marL="342900" lvl="0" indent="-342900" algn="just">
              <a:buClr>
                <a:srgbClr val="008000"/>
              </a:buClr>
              <a:buFont typeface="Arial" panose="020B0604020202020204" pitchFamily="34" charset="0"/>
              <a:buChar char="•"/>
            </a:pPr>
            <a:endParaRPr lang="es-CL" sz="2000" b="1" dirty="0">
              <a:solidFill>
                <a:srgbClr val="3366FF"/>
              </a:solidFill>
            </a:endParaRPr>
          </a:p>
        </p:txBody>
      </p:sp>
    </p:spTree>
    <p:extLst>
      <p:ext uri="{BB962C8B-B14F-4D97-AF65-F5344CB8AC3E}">
        <p14:creationId xmlns:p14="http://schemas.microsoft.com/office/powerpoint/2010/main" val="3186027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Marcador de contenido 2"/>
          <p:cNvSpPr>
            <a:spLocks noGrp="1"/>
          </p:cNvSpPr>
          <p:nvPr>
            <p:ph sz="quarter" idx="12"/>
          </p:nvPr>
        </p:nvSpPr>
        <p:spPr>
          <a:xfrm>
            <a:off x="360608" y="1867437"/>
            <a:ext cx="8461419" cy="4031087"/>
          </a:xfrm>
          <a:solidFill>
            <a:schemeClr val="bg1"/>
          </a:solidFill>
        </p:spPr>
        <p:txBody>
          <a:bodyPr anchor="ctr"/>
          <a:lstStyle/>
          <a:p>
            <a:pPr algn="ctr"/>
            <a:r>
              <a:rPr lang="es-CL" sz="5400" b="1" dirty="0" smtClean="0">
                <a:solidFill>
                  <a:schemeClr val="tx2">
                    <a:lumMod val="60000"/>
                    <a:lumOff val="40000"/>
                  </a:schemeClr>
                </a:solidFill>
              </a:rPr>
              <a:t>Gestión </a:t>
            </a:r>
          </a:p>
          <a:p>
            <a:pPr algn="ctr"/>
            <a:r>
              <a:rPr lang="es-CL" sz="5400" b="1" dirty="0" smtClean="0">
                <a:solidFill>
                  <a:schemeClr val="tx2">
                    <a:lumMod val="60000"/>
                    <a:lumOff val="40000"/>
                  </a:schemeClr>
                </a:solidFill>
              </a:rPr>
              <a:t>Comunicacional</a:t>
            </a:r>
            <a:endParaRPr lang="es-CL" sz="5400" b="1" dirty="0">
              <a:solidFill>
                <a:schemeClr val="tx2">
                  <a:lumMod val="60000"/>
                  <a:lumOff val="40000"/>
                </a:schemeClr>
              </a:solidFill>
            </a:endParaRPr>
          </a:p>
        </p:txBody>
      </p:sp>
    </p:spTree>
    <p:extLst>
      <p:ext uri="{BB962C8B-B14F-4D97-AF65-F5344CB8AC3E}">
        <p14:creationId xmlns:p14="http://schemas.microsoft.com/office/powerpoint/2010/main" val="850498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87470"/>
          </a:xfrm>
          <a:noFill/>
          <a:ln w="9525">
            <a:noFill/>
            <a:miter lim="800000"/>
            <a:headEnd/>
            <a:tailEnd/>
          </a:ln>
        </p:spPr>
        <p:txBody>
          <a:bodyPr vert="horz" wrap="square" lIns="91440" tIns="45720" rIns="91440" bIns="45720" numCol="1" anchor="ctr" anchorCtr="0" compatLnSpc="1">
            <a:prstTxWarp prst="textNoShape">
              <a:avLst/>
            </a:prstTxWarp>
          </a:bodyPr>
          <a:lstStyle/>
          <a:p>
            <a:r>
              <a:rPr lang="es-CL" sz="2800" dirty="0" smtClean="0">
                <a:solidFill>
                  <a:schemeClr val="bg1"/>
                </a:solidFill>
                <a:ea typeface="ＭＳ Ｐゴシック" charset="-128"/>
                <a:cs typeface="ＭＳ Ｐゴシック" charset="-128"/>
              </a:rPr>
              <a:t>Otras Funciones</a:t>
            </a:r>
            <a:endParaRPr lang="es-CL" sz="2800" dirty="0">
              <a:solidFill>
                <a:schemeClr val="bg1"/>
              </a:solidFill>
              <a:ea typeface="ＭＳ Ｐゴシック" charset="-128"/>
              <a:cs typeface="ＭＳ Ｐゴシック" charset="-128"/>
            </a:endParaRPr>
          </a:p>
        </p:txBody>
      </p:sp>
      <p:sp>
        <p:nvSpPr>
          <p:cNvPr id="9" name="CuadroTexto 8"/>
          <p:cNvSpPr txBox="1"/>
          <p:nvPr/>
        </p:nvSpPr>
        <p:spPr>
          <a:xfrm>
            <a:off x="413600" y="1156973"/>
            <a:ext cx="7184972" cy="400110"/>
          </a:xfrm>
          <a:prstGeom prst="rect">
            <a:avLst/>
          </a:prstGeom>
          <a:noFill/>
        </p:spPr>
        <p:txBody>
          <a:bodyPr wrap="square" rtlCol="0">
            <a:spAutoFit/>
          </a:bodyPr>
          <a:lstStyle/>
          <a:p>
            <a:r>
              <a:rPr lang="es-CL" sz="2000" dirty="0" smtClean="0">
                <a:solidFill>
                  <a:srgbClr val="FF0000"/>
                </a:solidFill>
                <a:latin typeface="+mj-lt"/>
                <a:cs typeface="Helvetica"/>
              </a:rPr>
              <a:t>Propias de la Secretaría Ejecutiva</a:t>
            </a:r>
            <a:endParaRPr lang="es-ES_tradnl" dirty="0">
              <a:solidFill>
                <a:srgbClr val="FF0000"/>
              </a:solidFill>
              <a:latin typeface="+mj-lt"/>
              <a:cs typeface="Helvetica"/>
            </a:endParaRPr>
          </a:p>
        </p:txBody>
      </p:sp>
      <p:sp>
        <p:nvSpPr>
          <p:cNvPr id="2" name="CuadroTexto 1"/>
          <p:cNvSpPr txBox="1"/>
          <p:nvPr/>
        </p:nvSpPr>
        <p:spPr>
          <a:xfrm>
            <a:off x="392918" y="1754254"/>
            <a:ext cx="8316910" cy="2800767"/>
          </a:xfrm>
          <a:prstGeom prst="rect">
            <a:avLst/>
          </a:prstGeom>
          <a:noFill/>
        </p:spPr>
        <p:txBody>
          <a:bodyPr wrap="square" rtlCol="0">
            <a:spAutoFit/>
          </a:bodyPr>
          <a:lstStyle/>
          <a:p>
            <a:pPr marL="342900" lvl="0" indent="-342900">
              <a:buClr>
                <a:srgbClr val="008000"/>
              </a:buClr>
              <a:buFont typeface="Arial" panose="020B0604020202020204" pitchFamily="34" charset="0"/>
              <a:buChar char="•"/>
            </a:pPr>
            <a:r>
              <a:rPr lang="es-CL" sz="3200" b="1" dirty="0" smtClean="0">
                <a:solidFill>
                  <a:srgbClr val="3366FF"/>
                </a:solidFill>
              </a:rPr>
              <a:t>Gestión del portal </a:t>
            </a:r>
            <a:r>
              <a:rPr lang="es-CL" sz="3200" b="1" dirty="0" smtClean="0">
                <a:solidFill>
                  <a:srgbClr val="3366FF"/>
                </a:solidFill>
                <a:hlinkClick r:id="rId4"/>
              </a:rPr>
              <a:t>www.olacefs.com</a:t>
            </a:r>
            <a:endParaRPr lang="es-CL" sz="3200" b="1" dirty="0" smtClean="0">
              <a:solidFill>
                <a:srgbClr val="3366FF"/>
              </a:solidFill>
            </a:endParaRPr>
          </a:p>
          <a:p>
            <a:pPr marL="914400" lvl="1" indent="-457200">
              <a:buClr>
                <a:srgbClr val="008000"/>
              </a:buClr>
              <a:buFont typeface="Calibri" panose="020F0502020204030204" pitchFamily="34" charset="0"/>
              <a:buChar char="‒"/>
            </a:pPr>
            <a:endParaRPr lang="es-CL" sz="2800" dirty="0" smtClean="0">
              <a:solidFill>
                <a:srgbClr val="3366FF"/>
              </a:solidFill>
            </a:endParaRPr>
          </a:p>
          <a:p>
            <a:pPr marL="1371600" lvl="2" indent="-457200">
              <a:buClr>
                <a:srgbClr val="008000"/>
              </a:buClr>
              <a:buFont typeface="Calibri" panose="020F0502020204030204" pitchFamily="34" charset="0"/>
              <a:buChar char="‒"/>
            </a:pPr>
            <a:r>
              <a:rPr lang="es-CL" sz="2800" dirty="0" smtClean="0">
                <a:solidFill>
                  <a:srgbClr val="3366FF"/>
                </a:solidFill>
              </a:rPr>
              <a:t>55.445 total de visitas de 01/01 al 30/09</a:t>
            </a:r>
          </a:p>
          <a:p>
            <a:pPr marL="1371600" lvl="2" indent="-457200">
              <a:buClr>
                <a:srgbClr val="008000"/>
              </a:buClr>
              <a:buFont typeface="Calibri" panose="020F0502020204030204" pitchFamily="34" charset="0"/>
              <a:buChar char="‒"/>
            </a:pPr>
            <a:r>
              <a:rPr lang="es-CL" sz="2800" dirty="0" smtClean="0">
                <a:solidFill>
                  <a:srgbClr val="3366FF"/>
                </a:solidFill>
              </a:rPr>
              <a:t>6.160* visitas promedio mensual </a:t>
            </a:r>
            <a:r>
              <a:rPr lang="es-CL" sz="2800" dirty="0">
                <a:solidFill>
                  <a:srgbClr val="3366FF"/>
                </a:solidFill>
              </a:rPr>
              <a:t>d</a:t>
            </a:r>
            <a:r>
              <a:rPr lang="es-CL" sz="2800" dirty="0" smtClean="0">
                <a:solidFill>
                  <a:srgbClr val="3366FF"/>
                </a:solidFill>
              </a:rPr>
              <a:t>el periodo</a:t>
            </a:r>
          </a:p>
          <a:p>
            <a:pPr marL="342900" lvl="0" indent="-342900">
              <a:buClr>
                <a:srgbClr val="008000"/>
              </a:buClr>
              <a:buFont typeface="Arial" panose="020B0604020202020204" pitchFamily="34" charset="0"/>
              <a:buChar char="•"/>
            </a:pPr>
            <a:endParaRPr lang="es-CL" sz="3200" b="1" dirty="0">
              <a:solidFill>
                <a:srgbClr val="3366FF"/>
              </a:solidFill>
            </a:endParaRPr>
          </a:p>
          <a:p>
            <a:pPr marL="342900" lvl="0" indent="-342900">
              <a:buClr>
                <a:srgbClr val="008000"/>
              </a:buClr>
              <a:buFont typeface="Arial" panose="020B0604020202020204" pitchFamily="34" charset="0"/>
              <a:buChar char="•"/>
            </a:pPr>
            <a:endParaRPr lang="es-CL" sz="2800" b="1" dirty="0">
              <a:solidFill>
                <a:srgbClr val="3366FF"/>
              </a:solidFill>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041" y="3640810"/>
            <a:ext cx="2922665" cy="2222764"/>
          </a:xfrm>
          <a:prstGeom prst="rect">
            <a:avLst/>
          </a:prstGeom>
        </p:spPr>
      </p:pic>
    </p:spTree>
    <p:extLst>
      <p:ext uri="{BB962C8B-B14F-4D97-AF65-F5344CB8AC3E}">
        <p14:creationId xmlns:p14="http://schemas.microsoft.com/office/powerpoint/2010/main" val="2570169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87470"/>
          </a:xfrm>
          <a:noFill/>
          <a:ln w="9525">
            <a:noFill/>
            <a:miter lim="800000"/>
            <a:headEnd/>
            <a:tailEnd/>
          </a:ln>
        </p:spPr>
        <p:txBody>
          <a:bodyPr vert="horz" wrap="square" lIns="91440" tIns="45720" rIns="91440" bIns="45720" numCol="1" anchor="ctr" anchorCtr="0" compatLnSpc="1">
            <a:prstTxWarp prst="textNoShape">
              <a:avLst/>
            </a:prstTxWarp>
          </a:bodyPr>
          <a:lstStyle/>
          <a:p>
            <a:r>
              <a:rPr lang="es-CL" sz="2800" dirty="0" smtClean="0">
                <a:solidFill>
                  <a:schemeClr val="bg1"/>
                </a:solidFill>
                <a:ea typeface="ＭＳ Ｐゴシック" charset="-128"/>
                <a:cs typeface="ＭＳ Ｐゴシック" charset="-128"/>
              </a:rPr>
              <a:t>Otras Funciones</a:t>
            </a:r>
            <a:endParaRPr lang="es-CL" sz="2800" dirty="0">
              <a:solidFill>
                <a:schemeClr val="bg1"/>
              </a:solidFill>
              <a:ea typeface="ＭＳ Ｐゴシック" charset="-128"/>
              <a:cs typeface="ＭＳ Ｐゴシック" charset="-128"/>
            </a:endParaRPr>
          </a:p>
        </p:txBody>
      </p:sp>
      <p:sp>
        <p:nvSpPr>
          <p:cNvPr id="9" name="CuadroTexto 8"/>
          <p:cNvSpPr txBox="1"/>
          <p:nvPr/>
        </p:nvSpPr>
        <p:spPr>
          <a:xfrm>
            <a:off x="413600" y="1156973"/>
            <a:ext cx="7184972" cy="400110"/>
          </a:xfrm>
          <a:prstGeom prst="rect">
            <a:avLst/>
          </a:prstGeom>
          <a:noFill/>
        </p:spPr>
        <p:txBody>
          <a:bodyPr wrap="square" rtlCol="0">
            <a:spAutoFit/>
          </a:bodyPr>
          <a:lstStyle/>
          <a:p>
            <a:r>
              <a:rPr lang="es-CL" sz="2000" dirty="0" smtClean="0">
                <a:solidFill>
                  <a:srgbClr val="FF0000"/>
                </a:solidFill>
                <a:latin typeface="+mj-lt"/>
                <a:cs typeface="Helvetica"/>
              </a:rPr>
              <a:t>Propias de la Secretaría Ejecutiva</a:t>
            </a:r>
            <a:endParaRPr lang="es-ES_tradnl" dirty="0">
              <a:solidFill>
                <a:srgbClr val="FF0000"/>
              </a:solidFill>
              <a:latin typeface="+mj-lt"/>
              <a:cs typeface="Helvetica"/>
            </a:endParaRPr>
          </a:p>
        </p:txBody>
      </p:sp>
      <p:sp>
        <p:nvSpPr>
          <p:cNvPr id="2" name="CuadroTexto 1"/>
          <p:cNvSpPr txBox="1"/>
          <p:nvPr/>
        </p:nvSpPr>
        <p:spPr>
          <a:xfrm>
            <a:off x="392918" y="1754254"/>
            <a:ext cx="8316910" cy="2369880"/>
          </a:xfrm>
          <a:prstGeom prst="rect">
            <a:avLst/>
          </a:prstGeom>
          <a:noFill/>
        </p:spPr>
        <p:txBody>
          <a:bodyPr wrap="square" rtlCol="0">
            <a:spAutoFit/>
          </a:bodyPr>
          <a:lstStyle/>
          <a:p>
            <a:pPr marL="342900" lvl="0" indent="-342900">
              <a:buClr>
                <a:srgbClr val="008000"/>
              </a:buClr>
              <a:buFont typeface="Arial" panose="020B0604020202020204" pitchFamily="34" charset="0"/>
              <a:buChar char="•"/>
            </a:pPr>
            <a:r>
              <a:rPr lang="es-CL" sz="3200" b="1" dirty="0" smtClean="0">
                <a:solidFill>
                  <a:srgbClr val="3366FF"/>
                </a:solidFill>
              </a:rPr>
              <a:t>Otras herramientas web</a:t>
            </a:r>
          </a:p>
          <a:p>
            <a:pPr marL="342900" lvl="0" indent="-342900">
              <a:buClr>
                <a:srgbClr val="008000"/>
              </a:buClr>
              <a:buFont typeface="Arial" panose="020B0604020202020204" pitchFamily="34" charset="0"/>
              <a:buChar char="•"/>
            </a:pPr>
            <a:endParaRPr lang="es-CL" sz="3200" b="1" dirty="0" smtClean="0">
              <a:solidFill>
                <a:srgbClr val="3366FF"/>
              </a:solidFill>
            </a:endParaRPr>
          </a:p>
          <a:p>
            <a:pPr marL="914400" lvl="1" indent="-457200">
              <a:buClr>
                <a:srgbClr val="008000"/>
              </a:buClr>
              <a:buFont typeface="Calibri" panose="020F0502020204030204" pitchFamily="34" charset="0"/>
              <a:buChar char="‒"/>
            </a:pPr>
            <a:endParaRPr lang="es-CL" sz="2800" dirty="0" smtClean="0">
              <a:solidFill>
                <a:srgbClr val="3366FF"/>
              </a:solidFill>
            </a:endParaRPr>
          </a:p>
          <a:p>
            <a:pPr>
              <a:buClr>
                <a:srgbClr val="008000"/>
              </a:buClr>
            </a:pPr>
            <a:endParaRPr lang="en-US" sz="2800" dirty="0"/>
          </a:p>
          <a:p>
            <a:pPr lvl="0">
              <a:buClr>
                <a:srgbClr val="008000"/>
              </a:buClr>
            </a:pPr>
            <a:endParaRPr lang="es-CL" sz="2800" b="1" dirty="0">
              <a:solidFill>
                <a:srgbClr val="3366FF"/>
              </a:solidFill>
            </a:endParaRPr>
          </a:p>
        </p:txBody>
      </p:sp>
      <p:grpSp>
        <p:nvGrpSpPr>
          <p:cNvPr id="18" name="Grupo 17"/>
          <p:cNvGrpSpPr/>
          <p:nvPr/>
        </p:nvGrpSpPr>
        <p:grpSpPr>
          <a:xfrm>
            <a:off x="1290585" y="2925291"/>
            <a:ext cx="2418773" cy="2285064"/>
            <a:chOff x="1017843" y="1528291"/>
            <a:chExt cx="1007417" cy="1007417"/>
          </a:xfrm>
        </p:grpSpPr>
        <p:sp>
          <p:nvSpPr>
            <p:cNvPr id="19" name="Elipse 18"/>
            <p:cNvSpPr/>
            <p:nvPr/>
          </p:nvSpPr>
          <p:spPr>
            <a:xfrm>
              <a:off x="1017843" y="1528291"/>
              <a:ext cx="1007417" cy="1007417"/>
            </a:xfrm>
            <a:prstGeom prst="ellipse">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Elipse 4"/>
            <p:cNvSpPr/>
            <p:nvPr/>
          </p:nvSpPr>
          <p:spPr>
            <a:xfrm>
              <a:off x="1165376" y="1675824"/>
              <a:ext cx="712351" cy="71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grpSp>
      <p:grpSp>
        <p:nvGrpSpPr>
          <p:cNvPr id="26" name="Grupo 25"/>
          <p:cNvGrpSpPr/>
          <p:nvPr/>
        </p:nvGrpSpPr>
        <p:grpSpPr>
          <a:xfrm>
            <a:off x="5305471" y="2876823"/>
            <a:ext cx="2387645" cy="2333532"/>
            <a:chOff x="4070738" y="1528291"/>
            <a:chExt cx="1007417" cy="1007417"/>
          </a:xfrm>
        </p:grpSpPr>
        <p:sp>
          <p:nvSpPr>
            <p:cNvPr id="27" name="Elipse 26"/>
            <p:cNvSpPr/>
            <p:nvPr/>
          </p:nvSpPr>
          <p:spPr>
            <a:xfrm>
              <a:off x="4070738" y="1528291"/>
              <a:ext cx="1007417" cy="1007417"/>
            </a:xfrm>
            <a:prstGeom prst="ellipse">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Elipse 4"/>
            <p:cNvSpPr/>
            <p:nvPr/>
          </p:nvSpPr>
          <p:spPr>
            <a:xfrm>
              <a:off x="4218271" y="1675824"/>
              <a:ext cx="712351" cy="712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p:txBody>
        </p:sp>
      </p:grpSp>
    </p:spTree>
    <p:extLst>
      <p:ext uri="{BB962C8B-B14F-4D97-AF65-F5344CB8AC3E}">
        <p14:creationId xmlns:p14="http://schemas.microsoft.com/office/powerpoint/2010/main" val="238438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87470"/>
          </a:xfrm>
          <a:noFill/>
          <a:ln w="9525">
            <a:noFill/>
            <a:miter lim="800000"/>
            <a:headEnd/>
            <a:tailEnd/>
          </a:ln>
        </p:spPr>
        <p:txBody>
          <a:bodyPr vert="horz" wrap="square" lIns="91440" tIns="45720" rIns="91440" bIns="45720" numCol="1" anchor="ctr" anchorCtr="0" compatLnSpc="1">
            <a:prstTxWarp prst="textNoShape">
              <a:avLst/>
            </a:prstTxWarp>
          </a:bodyPr>
          <a:lstStyle/>
          <a:p>
            <a:r>
              <a:rPr lang="es-CL" sz="2800" dirty="0" smtClean="0">
                <a:solidFill>
                  <a:schemeClr val="bg1"/>
                </a:solidFill>
                <a:ea typeface="ＭＳ Ｐゴシック" charset="-128"/>
                <a:cs typeface="ＭＳ Ｐゴシック" charset="-128"/>
              </a:rPr>
              <a:t>Wikipedia</a:t>
            </a:r>
            <a:endParaRPr lang="es-CL" sz="2800" dirty="0">
              <a:solidFill>
                <a:schemeClr val="bg1"/>
              </a:solidFill>
              <a:ea typeface="ＭＳ Ｐゴシック" charset="-128"/>
              <a:cs typeface="ＭＳ Ｐゴシック" charset="-128"/>
            </a:endParaRPr>
          </a:p>
        </p:txBody>
      </p:sp>
      <p:pic>
        <p:nvPicPr>
          <p:cNvPr id="3" name="Imagen 2"/>
          <p:cNvPicPr>
            <a:picLocks noChangeAspect="1"/>
          </p:cNvPicPr>
          <p:nvPr/>
        </p:nvPicPr>
        <p:blipFill>
          <a:blip r:embed="rId4"/>
          <a:stretch>
            <a:fillRect/>
          </a:stretch>
        </p:blipFill>
        <p:spPr>
          <a:xfrm>
            <a:off x="826770" y="2533650"/>
            <a:ext cx="2857500" cy="2857500"/>
          </a:xfrm>
          <a:prstGeom prst="rect">
            <a:avLst/>
          </a:prstGeom>
        </p:spPr>
      </p:pic>
      <p:sp>
        <p:nvSpPr>
          <p:cNvPr id="5" name="Flecha derecha 4"/>
          <p:cNvSpPr/>
          <p:nvPr/>
        </p:nvSpPr>
        <p:spPr>
          <a:xfrm>
            <a:off x="3947160" y="2819400"/>
            <a:ext cx="883920" cy="7924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lecha derecha 6"/>
          <p:cNvSpPr/>
          <p:nvPr/>
        </p:nvSpPr>
        <p:spPr>
          <a:xfrm>
            <a:off x="3962400" y="4343400"/>
            <a:ext cx="883920" cy="7924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ángulo 5"/>
          <p:cNvSpPr/>
          <p:nvPr/>
        </p:nvSpPr>
        <p:spPr>
          <a:xfrm>
            <a:off x="5093970" y="2677031"/>
            <a:ext cx="3491276" cy="1077218"/>
          </a:xfrm>
          <a:prstGeom prst="rect">
            <a:avLst/>
          </a:prstGeom>
          <a:noFill/>
        </p:spPr>
        <p:txBody>
          <a:bodyPr wrap="none" lIns="91440" tIns="45720" rIns="91440" bIns="45720">
            <a:spAutoFit/>
          </a:bodyPr>
          <a:lstStyle/>
          <a:p>
            <a:pPr algn="ctr"/>
            <a:r>
              <a:rPr lang="es-E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Versión en Español </a:t>
            </a:r>
          </a:p>
          <a:p>
            <a:pPr algn="ctr"/>
            <a:r>
              <a:rPr lang="es-E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(actualizada)</a:t>
            </a:r>
            <a:endParaRPr lang="es-E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ángulo 8"/>
          <p:cNvSpPr/>
          <p:nvPr/>
        </p:nvSpPr>
        <p:spPr>
          <a:xfrm>
            <a:off x="5301907" y="4447252"/>
            <a:ext cx="3064878" cy="584775"/>
          </a:xfrm>
          <a:prstGeom prst="rect">
            <a:avLst/>
          </a:prstGeom>
          <a:noFill/>
        </p:spPr>
        <p:txBody>
          <a:bodyPr wrap="none" lIns="91440" tIns="45720" rIns="91440" bIns="45720">
            <a:spAutoFit/>
          </a:bodyPr>
          <a:lstStyle/>
          <a:p>
            <a:pPr algn="ctr"/>
            <a:r>
              <a:rPr lang="es-E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Versión en Inglés</a:t>
            </a:r>
            <a:endParaRPr lang="es-E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25051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365613" y="369503"/>
            <a:ext cx="8355954" cy="787470"/>
          </a:xfrm>
          <a:noFill/>
          <a:ln w="9525">
            <a:noFill/>
            <a:miter lim="800000"/>
            <a:headEnd/>
            <a:tailEnd/>
          </a:ln>
        </p:spPr>
        <p:txBody>
          <a:bodyPr vert="horz" wrap="square" lIns="91440" tIns="45720" rIns="91440" bIns="45720" numCol="1" anchor="ctr" anchorCtr="0" compatLnSpc="1">
            <a:prstTxWarp prst="textNoShape">
              <a:avLst/>
            </a:prstTxWarp>
          </a:bodyPr>
          <a:lstStyle/>
          <a:p>
            <a:r>
              <a:rPr lang="es-CL" sz="2800" dirty="0" smtClean="0">
                <a:solidFill>
                  <a:schemeClr val="bg1"/>
                </a:solidFill>
                <a:ea typeface="ＭＳ Ｐゴシック" charset="-128"/>
                <a:cs typeface="ＭＳ Ｐゴシック" charset="-128"/>
              </a:rPr>
              <a:t>Informe de actividades 2016</a:t>
            </a:r>
            <a:endParaRPr lang="es-CL" sz="2800" dirty="0">
              <a:solidFill>
                <a:schemeClr val="bg1"/>
              </a:solidFill>
              <a:ea typeface="ＭＳ Ｐゴシック" charset="-128"/>
              <a:cs typeface="ＭＳ Ｐゴシック" charset="-128"/>
            </a:endParaRPr>
          </a:p>
        </p:txBody>
      </p:sp>
      <p:sp>
        <p:nvSpPr>
          <p:cNvPr id="9" name="CuadroTexto 8"/>
          <p:cNvSpPr txBox="1"/>
          <p:nvPr/>
        </p:nvSpPr>
        <p:spPr>
          <a:xfrm>
            <a:off x="326571" y="1156973"/>
            <a:ext cx="8394995" cy="400110"/>
          </a:xfrm>
          <a:prstGeom prst="rect">
            <a:avLst/>
          </a:prstGeom>
          <a:noFill/>
        </p:spPr>
        <p:txBody>
          <a:bodyPr wrap="square" rtlCol="0">
            <a:spAutoFit/>
          </a:bodyPr>
          <a:lstStyle/>
          <a:p>
            <a:r>
              <a:rPr lang="es-CL" sz="2000" dirty="0" smtClean="0">
                <a:solidFill>
                  <a:srgbClr val="FF0000"/>
                </a:solidFill>
                <a:latin typeface="+mj-lt"/>
                <a:cs typeface="Helvetica"/>
              </a:rPr>
              <a:t>Contenidos:</a:t>
            </a:r>
            <a:endParaRPr lang="es-CL" sz="2000" dirty="0">
              <a:solidFill>
                <a:srgbClr val="FF0000"/>
              </a:solidFill>
              <a:latin typeface="+mj-lt"/>
              <a:cs typeface="Helvetica"/>
            </a:endParaRPr>
          </a:p>
        </p:txBody>
      </p:sp>
      <p:graphicFrame>
        <p:nvGraphicFramePr>
          <p:cNvPr id="6" name="Tabla 5"/>
          <p:cNvGraphicFramePr>
            <a:graphicFrameLocks noGrp="1"/>
          </p:cNvGraphicFramePr>
          <p:nvPr>
            <p:extLst>
              <p:ext uri="{D42A27DB-BD31-4B8C-83A1-F6EECF244321}">
                <p14:modId xmlns:p14="http://schemas.microsoft.com/office/powerpoint/2010/main" val="4119942429"/>
              </p:ext>
            </p:extLst>
          </p:nvPr>
        </p:nvGraphicFramePr>
        <p:xfrm>
          <a:off x="451700" y="1850054"/>
          <a:ext cx="8119534" cy="3984171"/>
        </p:xfrm>
        <a:graphic>
          <a:graphicData uri="http://schemas.openxmlformats.org/drawingml/2006/table">
            <a:tbl>
              <a:tblPr>
                <a:effectLst/>
                <a:tableStyleId>{5C22544A-7EE6-4342-B048-85BDC9FD1C3A}</a:tableStyleId>
              </a:tblPr>
              <a:tblGrid>
                <a:gridCol w="8119534"/>
              </a:tblGrid>
              <a:tr h="3984171">
                <a:tc>
                  <a:txBody>
                    <a:bodyPr/>
                    <a:lstStyle/>
                    <a:p>
                      <a:pPr marL="514350" indent="-514350" algn="just" fontAlgn="ctr">
                        <a:lnSpc>
                          <a:spcPct val="100000"/>
                        </a:lnSpc>
                        <a:spcBef>
                          <a:spcPts val="600"/>
                        </a:spcBef>
                        <a:spcAft>
                          <a:spcPts val="600"/>
                        </a:spcAft>
                        <a:buClr>
                          <a:srgbClr val="008000"/>
                        </a:buClr>
                        <a:buFont typeface="+mj-lt"/>
                        <a:buAutoNum type="romanUcPeriod"/>
                      </a:pPr>
                      <a:r>
                        <a:rPr lang="es-CL" sz="2000" b="0" u="none" strike="noStrike" dirty="0" smtClean="0">
                          <a:solidFill>
                            <a:srgbClr val="3366FF"/>
                          </a:solidFill>
                          <a:effectLst/>
                          <a:latin typeface="+mn-lt"/>
                        </a:rPr>
                        <a:t>Apoyo administrativo a los entes de la OLACEFS</a:t>
                      </a:r>
                    </a:p>
                    <a:p>
                      <a:pPr marL="514350" indent="-514350" algn="just" fontAlgn="ctr">
                        <a:lnSpc>
                          <a:spcPct val="100000"/>
                        </a:lnSpc>
                        <a:spcBef>
                          <a:spcPts val="600"/>
                        </a:spcBef>
                        <a:spcAft>
                          <a:spcPts val="600"/>
                        </a:spcAft>
                        <a:buClr>
                          <a:srgbClr val="008000"/>
                        </a:buClr>
                        <a:buFont typeface="+mj-lt"/>
                        <a:buAutoNum type="romanUcPeriod"/>
                      </a:pPr>
                      <a:r>
                        <a:rPr lang="es-CL" sz="2000" b="0" i="0" u="none" strike="noStrike" baseline="0" dirty="0" smtClean="0">
                          <a:solidFill>
                            <a:srgbClr val="3366FF"/>
                          </a:solidFill>
                          <a:effectLst/>
                          <a:latin typeface="+mn-lt"/>
                        </a:rPr>
                        <a:t>Primer </a:t>
                      </a:r>
                      <a:r>
                        <a:rPr lang="es-CL" sz="2000" b="0" i="0" u="none" strike="noStrike" baseline="0" dirty="0" err="1" smtClean="0">
                          <a:solidFill>
                            <a:srgbClr val="3366FF"/>
                          </a:solidFill>
                          <a:effectLst/>
                          <a:latin typeface="+mn-lt"/>
                        </a:rPr>
                        <a:t>Grant</a:t>
                      </a:r>
                      <a:r>
                        <a:rPr lang="es-CL" sz="2000" b="0" i="0" u="none" strike="noStrike" baseline="0" dirty="0" smtClean="0">
                          <a:solidFill>
                            <a:srgbClr val="3366FF"/>
                          </a:solidFill>
                          <a:effectLst/>
                          <a:latin typeface="+mn-lt"/>
                        </a:rPr>
                        <a:t> </a:t>
                      </a:r>
                      <a:r>
                        <a:rPr lang="es-CL" sz="2000" b="0" i="0" u="none" strike="noStrike" baseline="0" dirty="0" err="1" smtClean="0">
                          <a:solidFill>
                            <a:srgbClr val="3366FF"/>
                          </a:solidFill>
                          <a:effectLst/>
                          <a:latin typeface="+mn-lt"/>
                        </a:rPr>
                        <a:t>Agreement</a:t>
                      </a:r>
                      <a:r>
                        <a:rPr lang="es-CL" sz="2000" b="0" i="0" u="none" strike="noStrike" baseline="0" dirty="0" smtClean="0">
                          <a:solidFill>
                            <a:srgbClr val="3366FF"/>
                          </a:solidFill>
                          <a:effectLst/>
                          <a:latin typeface="+mn-lt"/>
                        </a:rPr>
                        <a:t> OLACEFS-GIZ</a:t>
                      </a:r>
                    </a:p>
                    <a:p>
                      <a:pPr marL="514350" indent="-514350" algn="just" fontAlgn="ctr">
                        <a:lnSpc>
                          <a:spcPct val="100000"/>
                        </a:lnSpc>
                        <a:spcBef>
                          <a:spcPts val="600"/>
                        </a:spcBef>
                        <a:spcAft>
                          <a:spcPts val="600"/>
                        </a:spcAft>
                        <a:buClr>
                          <a:srgbClr val="008000"/>
                        </a:buClr>
                        <a:buFont typeface="+mj-lt"/>
                        <a:buAutoNum type="romanUcPeriod"/>
                      </a:pPr>
                      <a:r>
                        <a:rPr lang="es-CL" sz="2000" b="0" i="0" u="none" strike="noStrike" baseline="0" dirty="0" smtClean="0">
                          <a:solidFill>
                            <a:srgbClr val="3366FF"/>
                          </a:solidFill>
                          <a:effectLst/>
                          <a:latin typeface="+mn-lt"/>
                        </a:rPr>
                        <a:t>Apoyo al proceso de ejecución de los Pequeños Proyectos</a:t>
                      </a:r>
                    </a:p>
                    <a:p>
                      <a:pPr marL="514350" indent="-514350" algn="just" fontAlgn="ctr">
                        <a:lnSpc>
                          <a:spcPct val="100000"/>
                        </a:lnSpc>
                        <a:spcBef>
                          <a:spcPts val="600"/>
                        </a:spcBef>
                        <a:spcAft>
                          <a:spcPts val="600"/>
                        </a:spcAft>
                        <a:buClr>
                          <a:srgbClr val="008000"/>
                        </a:buClr>
                        <a:buFont typeface="+mj-lt"/>
                        <a:buAutoNum type="romanUcPeriod"/>
                      </a:pPr>
                      <a:r>
                        <a:rPr lang="es-CL" sz="2000" b="0" i="0" u="none" strike="noStrike" baseline="0" dirty="0" smtClean="0">
                          <a:solidFill>
                            <a:srgbClr val="3366FF"/>
                          </a:solidFill>
                          <a:effectLst/>
                          <a:latin typeface="+mn-lt"/>
                        </a:rPr>
                        <a:t>Apoyo al proceso de planificación operativa y el sistema de seguimiento a la gestión</a:t>
                      </a:r>
                    </a:p>
                    <a:p>
                      <a:pPr marL="514350" indent="-514350" algn="just" fontAlgn="ctr">
                        <a:lnSpc>
                          <a:spcPct val="100000"/>
                        </a:lnSpc>
                        <a:spcBef>
                          <a:spcPts val="600"/>
                        </a:spcBef>
                        <a:spcAft>
                          <a:spcPts val="600"/>
                        </a:spcAft>
                        <a:buClr>
                          <a:srgbClr val="008000"/>
                        </a:buClr>
                        <a:buFont typeface="+mj-lt"/>
                        <a:buAutoNum type="romanUcPeriod"/>
                      </a:pPr>
                      <a:r>
                        <a:rPr lang="es-CL" sz="2000" b="0" i="0" u="none" strike="noStrike" baseline="0" dirty="0" smtClean="0">
                          <a:solidFill>
                            <a:srgbClr val="3366FF"/>
                          </a:solidFill>
                          <a:effectLst/>
                          <a:latin typeface="+mn-lt"/>
                        </a:rPr>
                        <a:t>Cumplimiento de las actividades del POA 2015</a:t>
                      </a:r>
                    </a:p>
                    <a:p>
                      <a:pPr marL="514350" indent="-514350" algn="just" fontAlgn="ctr">
                        <a:lnSpc>
                          <a:spcPct val="100000"/>
                        </a:lnSpc>
                        <a:spcBef>
                          <a:spcPts val="600"/>
                        </a:spcBef>
                        <a:spcAft>
                          <a:spcPts val="600"/>
                        </a:spcAft>
                        <a:buClr>
                          <a:srgbClr val="008000"/>
                        </a:buClr>
                        <a:buFont typeface="+mj-lt"/>
                        <a:buAutoNum type="romanUcPeriod"/>
                      </a:pPr>
                      <a:r>
                        <a:rPr lang="es-CL" sz="2000" b="0" i="0" u="none" strike="noStrike" baseline="0" dirty="0" smtClean="0">
                          <a:solidFill>
                            <a:srgbClr val="3366FF"/>
                          </a:solidFill>
                          <a:effectLst/>
                          <a:latin typeface="+mn-lt"/>
                        </a:rPr>
                        <a:t>Informe financiero auditado al 31 de diciembre de 2016</a:t>
                      </a:r>
                    </a:p>
                    <a:p>
                      <a:pPr marL="514350" indent="-514350" algn="just" fontAlgn="ctr">
                        <a:lnSpc>
                          <a:spcPct val="100000"/>
                        </a:lnSpc>
                        <a:spcBef>
                          <a:spcPts val="600"/>
                        </a:spcBef>
                        <a:spcAft>
                          <a:spcPts val="600"/>
                        </a:spcAft>
                        <a:buClr>
                          <a:srgbClr val="008000"/>
                        </a:buClr>
                        <a:buFont typeface="+mj-lt"/>
                        <a:buAutoNum type="romanUcPeriod"/>
                      </a:pPr>
                      <a:r>
                        <a:rPr lang="es-CL" sz="2000" b="0" i="0" u="none" strike="noStrike" baseline="0" dirty="0" smtClean="0">
                          <a:solidFill>
                            <a:srgbClr val="3366FF"/>
                          </a:solidFill>
                          <a:effectLst/>
                          <a:latin typeface="+mn-lt"/>
                        </a:rPr>
                        <a:t>Otras funciones</a:t>
                      </a:r>
                    </a:p>
                  </a:txBody>
                  <a:tcPr marL="7620" marR="7620" marT="7620" marB="0" anchor="ctr">
                    <a:noFill/>
                  </a:tcPr>
                </a:tc>
              </a:tr>
            </a:tbl>
          </a:graphicData>
        </a:graphic>
      </p:graphicFrame>
    </p:spTree>
    <p:extLst>
      <p:ext uri="{BB962C8B-B14F-4D97-AF65-F5344CB8AC3E}">
        <p14:creationId xmlns:p14="http://schemas.microsoft.com/office/powerpoint/2010/main" val="1736806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Marcador de contenido 2"/>
          <p:cNvSpPr>
            <a:spLocks noGrp="1"/>
          </p:cNvSpPr>
          <p:nvPr>
            <p:ph sz="quarter" idx="12"/>
          </p:nvPr>
        </p:nvSpPr>
        <p:spPr>
          <a:xfrm>
            <a:off x="360608" y="1867437"/>
            <a:ext cx="8461419" cy="4031087"/>
          </a:xfrm>
          <a:solidFill>
            <a:schemeClr val="bg1"/>
          </a:solidFill>
        </p:spPr>
        <p:txBody>
          <a:bodyPr anchor="ctr"/>
          <a:lstStyle/>
          <a:p>
            <a:pPr algn="ctr"/>
            <a:r>
              <a:rPr lang="es-CL" sz="5400" b="1" dirty="0" smtClean="0">
                <a:solidFill>
                  <a:schemeClr val="tx2">
                    <a:lumMod val="60000"/>
                    <a:lumOff val="40000"/>
                  </a:schemeClr>
                </a:solidFill>
              </a:rPr>
              <a:t>Apoyo </a:t>
            </a:r>
          </a:p>
          <a:p>
            <a:pPr algn="ctr"/>
            <a:r>
              <a:rPr lang="es-CL" sz="5400" b="1" dirty="0" smtClean="0">
                <a:solidFill>
                  <a:schemeClr val="tx2">
                    <a:lumMod val="60000"/>
                    <a:lumOff val="40000"/>
                  </a:schemeClr>
                </a:solidFill>
              </a:rPr>
              <a:t>Administrativo</a:t>
            </a:r>
            <a:endParaRPr lang="es-CL" sz="5400" b="1" dirty="0">
              <a:solidFill>
                <a:schemeClr val="tx2">
                  <a:lumMod val="60000"/>
                  <a:lumOff val="40000"/>
                </a:schemeClr>
              </a:solidFill>
            </a:endParaRPr>
          </a:p>
        </p:txBody>
      </p:sp>
    </p:spTree>
    <p:extLst>
      <p:ext uri="{BB962C8B-B14F-4D97-AF65-F5344CB8AC3E}">
        <p14:creationId xmlns:p14="http://schemas.microsoft.com/office/powerpoint/2010/main" val="401376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87470"/>
          </a:xfrm>
          <a:noFill/>
          <a:ln w="9525">
            <a:noFill/>
            <a:miter lim="800000"/>
            <a:headEnd/>
            <a:tailEnd/>
          </a:ln>
        </p:spPr>
        <p:txBody>
          <a:bodyPr vert="horz" wrap="square" lIns="91440" tIns="45720" rIns="91440" bIns="45720" numCol="1" anchor="ctr" anchorCtr="0" compatLnSpc="1">
            <a:prstTxWarp prst="textNoShape">
              <a:avLst/>
            </a:prstTxWarp>
          </a:bodyPr>
          <a:lstStyle/>
          <a:p>
            <a:r>
              <a:rPr lang="es-CL" sz="2800" dirty="0" smtClean="0">
                <a:solidFill>
                  <a:schemeClr val="bg1"/>
                </a:solidFill>
                <a:ea typeface="ＭＳ Ｐゴシック" charset="-128"/>
                <a:cs typeface="ＭＳ Ｐゴシック" charset="-128"/>
              </a:rPr>
              <a:t>Apoyo </a:t>
            </a:r>
            <a:r>
              <a:rPr lang="es-CL" sz="2800" dirty="0">
                <a:solidFill>
                  <a:schemeClr val="bg1"/>
                </a:solidFill>
                <a:ea typeface="ＭＳ Ｐゴシック" charset="-128"/>
                <a:cs typeface="ＭＳ Ｐゴシック" charset="-128"/>
              </a:rPr>
              <a:t>administrativo a los </a:t>
            </a:r>
            <a:r>
              <a:rPr lang="es-CL" sz="2800" dirty="0" smtClean="0">
                <a:solidFill>
                  <a:schemeClr val="bg1"/>
                </a:solidFill>
                <a:ea typeface="ＭＳ Ｐゴシック" charset="-128"/>
                <a:cs typeface="ＭＳ Ｐゴシック" charset="-128"/>
              </a:rPr>
              <a:t>entes</a:t>
            </a:r>
            <a:endParaRPr lang="es-CL" sz="2800" dirty="0">
              <a:solidFill>
                <a:schemeClr val="bg1"/>
              </a:solidFill>
              <a:ea typeface="ＭＳ Ｐゴシック" charset="-128"/>
              <a:cs typeface="ＭＳ Ｐゴシック" charset="-128"/>
            </a:endParaRPr>
          </a:p>
        </p:txBody>
      </p:sp>
      <p:sp>
        <p:nvSpPr>
          <p:cNvPr id="9" name="CuadroTexto 8"/>
          <p:cNvSpPr txBox="1"/>
          <p:nvPr/>
        </p:nvSpPr>
        <p:spPr>
          <a:xfrm>
            <a:off x="413600" y="1156973"/>
            <a:ext cx="7184972" cy="400110"/>
          </a:xfrm>
          <a:prstGeom prst="rect">
            <a:avLst/>
          </a:prstGeom>
          <a:noFill/>
        </p:spPr>
        <p:txBody>
          <a:bodyPr wrap="square" rtlCol="0">
            <a:spAutoFit/>
          </a:bodyPr>
          <a:lstStyle/>
          <a:p>
            <a:r>
              <a:rPr lang="es-CL" sz="2000" dirty="0" smtClean="0">
                <a:solidFill>
                  <a:srgbClr val="FF0000"/>
                </a:solidFill>
                <a:latin typeface="+mj-lt"/>
                <a:cs typeface="Helvetica"/>
              </a:rPr>
              <a:t>Se apoyaron 30 actividades</a:t>
            </a:r>
            <a:endParaRPr lang="es-ES_tradnl" dirty="0">
              <a:solidFill>
                <a:srgbClr val="FF0000"/>
              </a:solidFill>
              <a:latin typeface="+mj-lt"/>
              <a:cs typeface="Helvetica"/>
            </a:endParaRPr>
          </a:p>
        </p:txBody>
      </p:sp>
      <p:graphicFrame>
        <p:nvGraphicFramePr>
          <p:cNvPr id="6" name="Tabla 5"/>
          <p:cNvGraphicFramePr>
            <a:graphicFrameLocks noGrp="1"/>
          </p:cNvGraphicFramePr>
          <p:nvPr>
            <p:extLst>
              <p:ext uri="{D42A27DB-BD31-4B8C-83A1-F6EECF244321}">
                <p14:modId xmlns:p14="http://schemas.microsoft.com/office/powerpoint/2010/main" val="1992457392"/>
              </p:ext>
            </p:extLst>
          </p:nvPr>
        </p:nvGraphicFramePr>
        <p:xfrm>
          <a:off x="404656" y="2288256"/>
          <a:ext cx="8316909" cy="2678128"/>
        </p:xfrm>
        <a:graphic>
          <a:graphicData uri="http://schemas.openxmlformats.org/drawingml/2006/table">
            <a:tbl>
              <a:tblPr/>
              <a:tblGrid>
                <a:gridCol w="1305083"/>
                <a:gridCol w="1243427"/>
                <a:gridCol w="719337"/>
                <a:gridCol w="1243427"/>
                <a:gridCol w="719337"/>
                <a:gridCol w="1120110"/>
                <a:gridCol w="719337"/>
                <a:gridCol w="1246851"/>
              </a:tblGrid>
              <a:tr h="392349">
                <a:tc rowSpan="3">
                  <a:txBody>
                    <a:bodyPr/>
                    <a:lstStyle/>
                    <a:p>
                      <a:pPr algn="ctr" fontAlgn="ctr"/>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ítem</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6">
                  <a:txBody>
                    <a:bodyPr/>
                    <a:lstStyle/>
                    <a:p>
                      <a:pPr algn="ctr" fontAlgn="ctr"/>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ORIGEN FINANCIERO</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75B5"/>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rowSpan="3">
                  <a:txBody>
                    <a:bodyPr/>
                    <a:lstStyle/>
                    <a:p>
                      <a:pPr algn="ctr" fontAlgn="ctr"/>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Totales </a:t>
                      </a:r>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Gastados</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r>
              <a:tr h="298721">
                <a:tc vMerge="1">
                  <a:txBody>
                    <a:bodyPr/>
                    <a:lstStyle/>
                    <a:p>
                      <a:endParaRPr lang="es-CL"/>
                    </a:p>
                  </a:txBody>
                  <a:tcPr/>
                </a:tc>
                <a:tc gridSpan="2">
                  <a:txBody>
                    <a:bodyPr/>
                    <a:lstStyle/>
                    <a:p>
                      <a:pPr algn="ctr" fontAlgn="ctr"/>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BID</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s-CL"/>
                    </a:p>
                  </a:txBody>
                  <a:tcPr/>
                </a:tc>
                <a:tc gridSpan="2">
                  <a:txBody>
                    <a:bodyPr/>
                    <a:lstStyle/>
                    <a:p>
                      <a:pPr algn="ctr" fontAlgn="ctr"/>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GIZ</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s-CL"/>
                    </a:p>
                  </a:txBody>
                  <a:tcPr/>
                </a:tc>
                <a:tc gridSpan="2">
                  <a:txBody>
                    <a:bodyPr/>
                    <a:lstStyle/>
                    <a:p>
                      <a:pPr algn="ctr" fontAlgn="ctr"/>
                      <a:r>
                        <a:rPr lang="es-CL" sz="1800" b="1" i="0" u="none" strike="noStrike">
                          <a:solidFill>
                            <a:srgbClr val="FFFFFF"/>
                          </a:solidFill>
                          <a:effectLst>
                            <a:outerShdw blurRad="38100" dist="38100" dir="2700000" algn="tl">
                              <a:srgbClr val="000000">
                                <a:alpha val="43137"/>
                              </a:srgbClr>
                            </a:outerShdw>
                          </a:effectLst>
                          <a:latin typeface="Calibri" panose="020F0502020204030204" pitchFamily="34" charset="0"/>
                        </a:rPr>
                        <a:t>OLACEFS</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s-CL"/>
                    </a:p>
                  </a:txBody>
                  <a:tcPr/>
                </a:tc>
                <a:tc vMerge="1">
                  <a:txBody>
                    <a:bodyPr/>
                    <a:lstStyle/>
                    <a:p>
                      <a:endParaRPr lang="es-CL"/>
                    </a:p>
                  </a:txBody>
                  <a:tcPr/>
                </a:tc>
              </a:tr>
              <a:tr h="298721">
                <a:tc vMerge="1">
                  <a:txBody>
                    <a:bodyPr/>
                    <a:lstStyle/>
                    <a:p>
                      <a:endParaRPr lang="es-CL"/>
                    </a:p>
                  </a:txBody>
                  <a:tcPr/>
                </a:tc>
                <a:tc>
                  <a:txBody>
                    <a:bodyPr/>
                    <a:lstStyle/>
                    <a:p>
                      <a:pPr algn="ctr" fontAlgn="ctr"/>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US$</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fontAlgn="ctr"/>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fontAlgn="ctr"/>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US$</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fontAlgn="ctr"/>
                      <a:r>
                        <a:rPr lang="es-CL" sz="1800" b="1" i="0" u="none" strike="noStrike">
                          <a:solidFill>
                            <a:srgbClr val="FFFFFF"/>
                          </a:solidFill>
                          <a:effectLst>
                            <a:outerShdw blurRad="38100" dist="38100" dir="2700000" algn="tl">
                              <a:srgbClr val="000000">
                                <a:alpha val="43137"/>
                              </a:srgbClr>
                            </a:outerShdw>
                          </a:effectLst>
                          <a:latin typeface="Calibri" panose="020F0502020204030204" pitchFamily="34" charset="0"/>
                        </a:rPr>
                        <a:t>%</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fontAlgn="ctr"/>
                      <a:r>
                        <a:rPr lang="es-CL" sz="1800" b="1" i="0" u="none" strike="noStrike">
                          <a:solidFill>
                            <a:srgbClr val="FFFFFF"/>
                          </a:solidFill>
                          <a:effectLst>
                            <a:outerShdw blurRad="38100" dist="38100" dir="2700000" algn="tl">
                              <a:srgbClr val="000000">
                                <a:alpha val="43137"/>
                              </a:srgbClr>
                            </a:outerShdw>
                          </a:effectLst>
                          <a:latin typeface="Calibri" panose="020F0502020204030204" pitchFamily="34" charset="0"/>
                        </a:rPr>
                        <a:t>US$</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fontAlgn="ctr"/>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vMerge="1">
                  <a:txBody>
                    <a:bodyPr/>
                    <a:lstStyle/>
                    <a:p>
                      <a:endParaRPr lang="es-CL"/>
                    </a:p>
                  </a:txBody>
                  <a:tcPr/>
                </a:tc>
              </a:tr>
              <a:tr h="408712">
                <a:tc>
                  <a:txBody>
                    <a:bodyPr/>
                    <a:lstStyle/>
                    <a:p>
                      <a:pPr algn="ctr" fontAlgn="b"/>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Alojamiento</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smtClean="0">
                          <a:solidFill>
                            <a:srgbClr val="000000"/>
                          </a:solidFill>
                          <a:effectLst/>
                          <a:latin typeface="Calibri" panose="020F0502020204030204" pitchFamily="34" charset="0"/>
                        </a:rPr>
                        <a:t>5.916,00</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7,1%</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50.540,83</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60,2%</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27.463,94</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32,7%</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chemeClr val="bg1"/>
                          </a:solidFill>
                          <a:effectLst>
                            <a:outerShdw blurRad="38100" dist="38100" dir="2700000" algn="tl">
                              <a:srgbClr val="000000">
                                <a:alpha val="43137"/>
                              </a:srgbClr>
                            </a:outerShdw>
                          </a:effectLst>
                          <a:latin typeface="Calibri" panose="020F0502020204030204" pitchFamily="34" charset="0"/>
                        </a:rPr>
                        <a:t>83.920,77</a:t>
                      </a:r>
                      <a:endParaRPr lang="es-CL" sz="1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r>
              <a:tr h="358094">
                <a:tc>
                  <a:txBody>
                    <a:bodyPr/>
                    <a:lstStyle/>
                    <a:p>
                      <a:pPr algn="ctr" fontAlgn="b"/>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Pasaje</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smtClean="0">
                          <a:solidFill>
                            <a:srgbClr val="000000"/>
                          </a:solidFill>
                          <a:effectLst/>
                          <a:latin typeface="Calibri" panose="020F0502020204030204" pitchFamily="34" charset="0"/>
                        </a:rPr>
                        <a:t>10.648,82</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8,8%</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64.300,16</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53,3%</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45.758,98</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37,9%</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chemeClr val="bg1"/>
                          </a:solidFill>
                          <a:effectLst>
                            <a:outerShdw blurRad="38100" dist="38100" dir="2700000" algn="tl">
                              <a:srgbClr val="000000">
                                <a:alpha val="43137"/>
                              </a:srgbClr>
                            </a:outerShdw>
                          </a:effectLst>
                          <a:latin typeface="Calibri" panose="020F0502020204030204" pitchFamily="34" charset="0"/>
                        </a:rPr>
                        <a:t>120.707,96</a:t>
                      </a:r>
                      <a:endParaRPr lang="es-CL" sz="1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r>
              <a:tr h="270284">
                <a:tc>
                  <a:txBody>
                    <a:bodyPr/>
                    <a:lstStyle/>
                    <a:p>
                      <a:pPr algn="ctr" fontAlgn="b"/>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Evento</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smtClean="0">
                          <a:solidFill>
                            <a:srgbClr val="000000"/>
                          </a:solidFill>
                          <a:effectLst/>
                          <a:latin typeface="Calibri" panose="020F0502020204030204" pitchFamily="34" charset="0"/>
                        </a:rPr>
                        <a:t>0,00</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0%</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26.053,39</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48,7%</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27.397,50</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rgbClr val="000000"/>
                          </a:solidFill>
                          <a:effectLst/>
                          <a:latin typeface="Calibri" panose="020F0502020204030204" pitchFamily="34" charset="0"/>
                        </a:rPr>
                        <a:t>51,3</a:t>
                      </a:r>
                      <a:endParaRPr lang="es-CL" sz="1800" b="1" i="0" u="none" strike="noStrike" dirty="0">
                        <a:solidFill>
                          <a:srgbClr val="000000"/>
                        </a:solidFill>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s-CL" sz="1800" b="1" i="0" u="none" strike="noStrike" dirty="0" smtClean="0">
                          <a:solidFill>
                            <a:schemeClr val="bg1"/>
                          </a:solidFill>
                          <a:effectLst>
                            <a:outerShdw blurRad="38100" dist="38100" dir="2700000" algn="tl">
                              <a:srgbClr val="000000">
                                <a:alpha val="43137"/>
                              </a:srgbClr>
                            </a:outerShdw>
                          </a:effectLst>
                          <a:latin typeface="Calibri" panose="020F0502020204030204" pitchFamily="34" charset="0"/>
                        </a:rPr>
                        <a:t>53.450,89</a:t>
                      </a:r>
                      <a:endParaRPr lang="es-CL" sz="1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r>
              <a:tr h="340803">
                <a:tc>
                  <a:txBody>
                    <a:bodyPr/>
                    <a:lstStyle/>
                    <a:p>
                      <a:pPr algn="ctr" fontAlgn="b"/>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Varios</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algn="r" defTabSz="457200" rtl="0" eaLnBrk="1" fontAlgn="b" latinLnBrk="0" hangingPunct="1"/>
                      <a:r>
                        <a:rPr lang="es-CL" sz="1800" b="1" i="0" u="none" strike="noStrike" kern="1200" dirty="0" smtClean="0">
                          <a:solidFill>
                            <a:srgbClr val="000000"/>
                          </a:solidFill>
                          <a:effectLst/>
                          <a:latin typeface="Calibri" panose="020F0502020204030204" pitchFamily="34" charset="0"/>
                          <a:ea typeface="+mn-ea"/>
                          <a:cs typeface="+mn-cs"/>
                        </a:rPr>
                        <a:t>1.070,00</a:t>
                      </a:r>
                      <a:endParaRPr lang="es-CL" sz="1800" b="1" i="0" u="none" strike="noStrike" kern="1200" dirty="0">
                        <a:solidFill>
                          <a:srgbClr val="000000"/>
                        </a:solidFill>
                        <a:effectLst/>
                        <a:latin typeface="Calibri" panose="020F0502020204030204" pitchFamily="34" charset="0"/>
                        <a:ea typeface="+mn-ea"/>
                        <a:cs typeface="+mn-cs"/>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r" defTabSz="457200" rtl="0" eaLnBrk="1" fontAlgn="b" latinLnBrk="0" hangingPunct="1"/>
                      <a:r>
                        <a:rPr lang="es-CL" sz="1800" b="1" i="0" u="none" strike="noStrike" kern="1200" dirty="0" smtClean="0">
                          <a:solidFill>
                            <a:srgbClr val="000000"/>
                          </a:solidFill>
                          <a:effectLst/>
                          <a:latin typeface="Calibri" panose="020F0502020204030204" pitchFamily="34" charset="0"/>
                          <a:ea typeface="+mn-ea"/>
                          <a:cs typeface="+mn-cs"/>
                        </a:rPr>
                        <a:t>4,7%</a:t>
                      </a:r>
                      <a:endParaRPr lang="es-CL" sz="1800" b="1" i="0" u="none" strike="noStrike" kern="1200" dirty="0">
                        <a:solidFill>
                          <a:srgbClr val="000000"/>
                        </a:solidFill>
                        <a:effectLst/>
                        <a:latin typeface="Calibri" panose="020F0502020204030204" pitchFamily="34" charset="0"/>
                        <a:ea typeface="+mn-ea"/>
                        <a:cs typeface="+mn-cs"/>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r" defTabSz="457200" rtl="0" eaLnBrk="1" fontAlgn="b" latinLnBrk="0" hangingPunct="1"/>
                      <a:r>
                        <a:rPr lang="es-CL" sz="1800" b="1" i="0" u="none" strike="noStrike" kern="1200" dirty="0" smtClean="0">
                          <a:solidFill>
                            <a:srgbClr val="000000"/>
                          </a:solidFill>
                          <a:effectLst/>
                          <a:latin typeface="Calibri" panose="020F0502020204030204" pitchFamily="34" charset="0"/>
                          <a:ea typeface="+mn-ea"/>
                          <a:cs typeface="+mn-cs"/>
                        </a:rPr>
                        <a:t>18.127,68</a:t>
                      </a:r>
                      <a:endParaRPr lang="es-CL" sz="1800" b="1" i="0" u="none" strike="noStrike" kern="1200" dirty="0">
                        <a:solidFill>
                          <a:srgbClr val="000000"/>
                        </a:solidFill>
                        <a:effectLst/>
                        <a:latin typeface="Calibri" panose="020F0502020204030204" pitchFamily="34" charset="0"/>
                        <a:ea typeface="+mn-ea"/>
                        <a:cs typeface="+mn-cs"/>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r" defTabSz="457200" rtl="0" eaLnBrk="1" fontAlgn="b" latinLnBrk="0" hangingPunct="1"/>
                      <a:r>
                        <a:rPr lang="es-CL" sz="1800" b="1" i="0" u="none" strike="noStrike" kern="1200" dirty="0" smtClean="0">
                          <a:solidFill>
                            <a:srgbClr val="000000"/>
                          </a:solidFill>
                          <a:effectLst/>
                          <a:latin typeface="Calibri" panose="020F0502020204030204" pitchFamily="34" charset="0"/>
                          <a:ea typeface="+mn-ea"/>
                          <a:cs typeface="+mn-cs"/>
                        </a:rPr>
                        <a:t>80,2%</a:t>
                      </a:r>
                      <a:endParaRPr lang="es-CL" sz="1800" b="1" i="0" u="none" strike="noStrike" kern="1200" dirty="0">
                        <a:solidFill>
                          <a:srgbClr val="000000"/>
                        </a:solidFill>
                        <a:effectLst/>
                        <a:latin typeface="Calibri" panose="020F0502020204030204" pitchFamily="34" charset="0"/>
                        <a:ea typeface="+mn-ea"/>
                        <a:cs typeface="+mn-cs"/>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r" defTabSz="457200" rtl="0" eaLnBrk="1" fontAlgn="b" latinLnBrk="0" hangingPunct="1"/>
                      <a:r>
                        <a:rPr lang="es-CL" sz="1800" b="1" i="0" u="none" strike="noStrike" kern="1200" dirty="0" smtClean="0">
                          <a:solidFill>
                            <a:srgbClr val="000000"/>
                          </a:solidFill>
                          <a:effectLst/>
                          <a:latin typeface="Calibri" panose="020F0502020204030204" pitchFamily="34" charset="0"/>
                          <a:ea typeface="+mn-ea"/>
                          <a:cs typeface="+mn-cs"/>
                        </a:rPr>
                        <a:t>3.419,67</a:t>
                      </a:r>
                      <a:endParaRPr lang="es-CL" sz="1800" b="1" i="0" u="none" strike="noStrike" kern="1200" dirty="0">
                        <a:solidFill>
                          <a:srgbClr val="000000"/>
                        </a:solidFill>
                        <a:effectLst/>
                        <a:latin typeface="Calibri" panose="020F0502020204030204" pitchFamily="34" charset="0"/>
                        <a:ea typeface="+mn-ea"/>
                        <a:cs typeface="+mn-cs"/>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r" defTabSz="457200" rtl="0" eaLnBrk="1" fontAlgn="b" latinLnBrk="0" hangingPunct="1"/>
                      <a:r>
                        <a:rPr lang="es-CL" sz="1800" b="1" i="0" u="none" strike="noStrike" kern="1200" dirty="0" smtClean="0">
                          <a:solidFill>
                            <a:srgbClr val="000000"/>
                          </a:solidFill>
                          <a:effectLst/>
                          <a:latin typeface="Calibri" panose="020F0502020204030204" pitchFamily="34" charset="0"/>
                          <a:ea typeface="+mn-ea"/>
                          <a:cs typeface="+mn-cs"/>
                        </a:rPr>
                        <a:t>15,1%</a:t>
                      </a:r>
                      <a:endParaRPr lang="es-CL" sz="1800" b="1" i="0" u="none" strike="noStrike" kern="1200" dirty="0">
                        <a:solidFill>
                          <a:srgbClr val="000000"/>
                        </a:solidFill>
                        <a:effectLst/>
                        <a:latin typeface="Calibri" panose="020F0502020204030204" pitchFamily="34" charset="0"/>
                        <a:ea typeface="+mn-ea"/>
                        <a:cs typeface="+mn-cs"/>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r" defTabSz="457200" rtl="0" eaLnBrk="1" fontAlgn="b" latinLnBrk="0" hangingPunct="1"/>
                      <a:r>
                        <a:rPr lang="es-CL" sz="1800" b="1" i="0" u="none" strike="noStrike" kern="1200" dirty="0" smtClean="0">
                          <a:solidFill>
                            <a:schemeClr val="bg1"/>
                          </a:solidFill>
                          <a:effectLst>
                            <a:outerShdw blurRad="38100" dist="38100" dir="2700000" algn="tl">
                              <a:srgbClr val="000000">
                                <a:alpha val="43137"/>
                              </a:srgbClr>
                            </a:outerShdw>
                          </a:effectLst>
                          <a:latin typeface="Calibri" panose="020F0502020204030204" pitchFamily="34" charset="0"/>
                          <a:ea typeface="+mn-ea"/>
                          <a:cs typeface="+mn-cs"/>
                        </a:rPr>
                        <a:t>22.617,35</a:t>
                      </a:r>
                      <a:endParaRPr lang="es-CL" sz="1800" b="1" i="0" u="none" strike="noStrike" kern="12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r>
              <a:tr h="298721">
                <a:tc>
                  <a:txBody>
                    <a:bodyPr/>
                    <a:lstStyle/>
                    <a:p>
                      <a:pPr algn="ctr" fontAlgn="b"/>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Totales</a:t>
                      </a: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     17.634,82 </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 </a:t>
                      </a:r>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6,3% </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159.022,06     </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 </a:t>
                      </a:r>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56,7% </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104.040,09        </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 </a:t>
                      </a:r>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37% </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r" fontAlgn="b"/>
                      <a:r>
                        <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  </a:t>
                      </a:r>
                      <a:r>
                        <a:rPr lang="es-CL" sz="1800" b="1" i="0" u="none" strike="noStrike" dirty="0" smtClean="0">
                          <a:solidFill>
                            <a:srgbClr val="FFFFFF"/>
                          </a:solidFill>
                          <a:effectLst>
                            <a:outerShdw blurRad="38100" dist="38100" dir="2700000" algn="tl">
                              <a:srgbClr val="000000">
                                <a:alpha val="43137"/>
                              </a:srgbClr>
                            </a:outerShdw>
                          </a:effectLst>
                          <a:latin typeface="Calibri" panose="020F0502020204030204" pitchFamily="34" charset="0"/>
                        </a:rPr>
                        <a:t>280.696,97</a:t>
                      </a:r>
                      <a:endParaRPr lang="es-CL" sz="18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7687" marR="7687" marT="768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r>
            </a:tbl>
          </a:graphicData>
        </a:graphic>
      </p:graphicFrame>
      <p:sp>
        <p:nvSpPr>
          <p:cNvPr id="7" name="CuadroTexto 6"/>
          <p:cNvSpPr txBox="1"/>
          <p:nvPr/>
        </p:nvSpPr>
        <p:spPr>
          <a:xfrm>
            <a:off x="325999" y="1895033"/>
            <a:ext cx="7492181" cy="369332"/>
          </a:xfrm>
          <a:prstGeom prst="rect">
            <a:avLst/>
          </a:prstGeom>
          <a:noFill/>
        </p:spPr>
        <p:txBody>
          <a:bodyPr wrap="square" rtlCol="0">
            <a:spAutoFit/>
          </a:bodyPr>
          <a:lstStyle/>
          <a:p>
            <a:r>
              <a:rPr lang="es-CL" dirty="0">
                <a:solidFill>
                  <a:srgbClr val="3366FF"/>
                </a:solidFill>
              </a:rPr>
              <a:t>Gastos ejecutados en </a:t>
            </a:r>
            <a:r>
              <a:rPr lang="es-CL" dirty="0" smtClean="0">
                <a:solidFill>
                  <a:srgbClr val="3366FF"/>
                </a:solidFill>
              </a:rPr>
              <a:t>las diversas actividades de apoyo realizadas:</a:t>
            </a:r>
            <a:endParaRPr lang="es-CL" b="1" dirty="0"/>
          </a:p>
        </p:txBody>
      </p:sp>
      <p:sp>
        <p:nvSpPr>
          <p:cNvPr id="11" name="CuadroTexto 10"/>
          <p:cNvSpPr txBox="1"/>
          <p:nvPr/>
        </p:nvSpPr>
        <p:spPr>
          <a:xfrm>
            <a:off x="413600" y="5024960"/>
            <a:ext cx="8307966" cy="830997"/>
          </a:xfrm>
          <a:prstGeom prst="rect">
            <a:avLst/>
          </a:prstGeom>
          <a:noFill/>
        </p:spPr>
        <p:txBody>
          <a:bodyPr wrap="square" rtlCol="0">
            <a:spAutoFit/>
          </a:bodyPr>
          <a:lstStyle/>
          <a:p>
            <a:pPr marL="171450" indent="-171450">
              <a:buFont typeface="Wingdings" panose="05000000000000000000" pitchFamily="2" charset="2"/>
              <a:buChar char="§"/>
            </a:pPr>
            <a:r>
              <a:rPr lang="es-CL" sz="1200" dirty="0" smtClean="0">
                <a:solidFill>
                  <a:srgbClr val="3366FF"/>
                </a:solidFill>
              </a:rPr>
              <a:t>Alojamiento considera 684 </a:t>
            </a:r>
            <a:r>
              <a:rPr lang="es-CL" sz="1200" dirty="0">
                <a:solidFill>
                  <a:srgbClr val="3366FF"/>
                </a:solidFill>
              </a:rPr>
              <a:t>noches de hotel x </a:t>
            </a:r>
            <a:r>
              <a:rPr lang="es-CL" sz="1200" dirty="0" smtClean="0">
                <a:solidFill>
                  <a:srgbClr val="3366FF"/>
                </a:solidFill>
              </a:rPr>
              <a:t>US$122,69 </a:t>
            </a:r>
            <a:r>
              <a:rPr lang="es-CL" sz="1200" dirty="0">
                <a:solidFill>
                  <a:srgbClr val="3366FF"/>
                </a:solidFill>
              </a:rPr>
              <a:t>precio </a:t>
            </a:r>
            <a:r>
              <a:rPr lang="es-CL" sz="1200" dirty="0" smtClean="0">
                <a:solidFill>
                  <a:srgbClr val="3366FF"/>
                </a:solidFill>
              </a:rPr>
              <a:t>promedio (incremento de USD$ 12)</a:t>
            </a:r>
            <a:endParaRPr lang="es-CL" sz="1200" dirty="0">
              <a:solidFill>
                <a:srgbClr val="3366FF"/>
              </a:solidFill>
            </a:endParaRPr>
          </a:p>
          <a:p>
            <a:pPr marL="171450" indent="-171450">
              <a:buFont typeface="Wingdings" panose="05000000000000000000" pitchFamily="2" charset="2"/>
              <a:buChar char="§"/>
            </a:pPr>
            <a:r>
              <a:rPr lang="es-CL" sz="1200" dirty="0" smtClean="0">
                <a:solidFill>
                  <a:srgbClr val="3366FF"/>
                </a:solidFill>
              </a:rPr>
              <a:t>Pasaje </a:t>
            </a:r>
            <a:r>
              <a:rPr lang="es-CL" sz="1200" dirty="0">
                <a:solidFill>
                  <a:srgbClr val="3366FF"/>
                </a:solidFill>
              </a:rPr>
              <a:t>considera </a:t>
            </a:r>
            <a:r>
              <a:rPr lang="es-CL" sz="1200" dirty="0" smtClean="0">
                <a:solidFill>
                  <a:srgbClr val="3366FF"/>
                </a:solidFill>
              </a:rPr>
              <a:t>142 </a:t>
            </a:r>
            <a:r>
              <a:rPr lang="es-CL" sz="1200" dirty="0">
                <a:solidFill>
                  <a:srgbClr val="3366FF"/>
                </a:solidFill>
              </a:rPr>
              <a:t>pasajes aéreos x </a:t>
            </a:r>
            <a:r>
              <a:rPr lang="es-CL" sz="1200" dirty="0" smtClean="0">
                <a:solidFill>
                  <a:srgbClr val="3366FF"/>
                </a:solidFill>
              </a:rPr>
              <a:t>US$850 </a:t>
            </a:r>
            <a:r>
              <a:rPr lang="es-CL" sz="1200" dirty="0">
                <a:solidFill>
                  <a:srgbClr val="3366FF"/>
                </a:solidFill>
              </a:rPr>
              <a:t>promedio</a:t>
            </a:r>
          </a:p>
          <a:p>
            <a:pPr marL="171450" indent="-171450">
              <a:buFont typeface="Wingdings" panose="05000000000000000000" pitchFamily="2" charset="2"/>
              <a:buChar char="§"/>
            </a:pPr>
            <a:r>
              <a:rPr lang="es-CL" sz="1200" dirty="0" smtClean="0">
                <a:solidFill>
                  <a:srgbClr val="3366FF"/>
                </a:solidFill>
              </a:rPr>
              <a:t>Evento </a:t>
            </a:r>
            <a:r>
              <a:rPr lang="es-CL" sz="1200" dirty="0">
                <a:solidFill>
                  <a:srgbClr val="3366FF"/>
                </a:solidFill>
              </a:rPr>
              <a:t>considera gastos por conceptos de </a:t>
            </a:r>
            <a:r>
              <a:rPr lang="es-CL" sz="1200" dirty="0" err="1">
                <a:solidFill>
                  <a:srgbClr val="3366FF"/>
                </a:solidFill>
              </a:rPr>
              <a:t>coffe</a:t>
            </a:r>
            <a:r>
              <a:rPr lang="es-CL" sz="1200" dirty="0">
                <a:solidFill>
                  <a:srgbClr val="3366FF"/>
                </a:solidFill>
              </a:rPr>
              <a:t> break, almuerzos, cenas, arriendo de salones, equipos audiovisuales, agua, </a:t>
            </a:r>
            <a:r>
              <a:rPr lang="es-CL" sz="1200" dirty="0" smtClean="0">
                <a:solidFill>
                  <a:srgbClr val="3366FF"/>
                </a:solidFill>
              </a:rPr>
              <a:t>etc.</a:t>
            </a:r>
          </a:p>
          <a:p>
            <a:pPr marL="171450" indent="-171450">
              <a:buFont typeface="Wingdings" panose="05000000000000000000" pitchFamily="2" charset="2"/>
              <a:buChar char="§"/>
            </a:pPr>
            <a:r>
              <a:rPr lang="es-CL" sz="1200" dirty="0" smtClean="0">
                <a:solidFill>
                  <a:srgbClr val="3366FF"/>
                </a:solidFill>
              </a:rPr>
              <a:t>Varios considera gastos por consultorías, traducciones, licencias del portal OLACEFS, impresiones de documentos, etc.</a:t>
            </a:r>
          </a:p>
        </p:txBody>
      </p:sp>
    </p:spTree>
    <p:extLst>
      <p:ext uri="{BB962C8B-B14F-4D97-AF65-F5344CB8AC3E}">
        <p14:creationId xmlns:p14="http://schemas.microsoft.com/office/powerpoint/2010/main" val="300265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Marcador de contenido 2"/>
          <p:cNvSpPr>
            <a:spLocks noGrp="1"/>
          </p:cNvSpPr>
          <p:nvPr>
            <p:ph sz="quarter" idx="12"/>
          </p:nvPr>
        </p:nvSpPr>
        <p:spPr>
          <a:xfrm>
            <a:off x="360608" y="1867437"/>
            <a:ext cx="8461419" cy="4031087"/>
          </a:xfrm>
          <a:solidFill>
            <a:schemeClr val="bg1"/>
          </a:solidFill>
        </p:spPr>
        <p:txBody>
          <a:bodyPr anchor="ctr"/>
          <a:lstStyle/>
          <a:p>
            <a:pPr algn="ctr"/>
            <a:r>
              <a:rPr lang="es-CL" sz="5400" b="1" dirty="0" err="1" smtClean="0">
                <a:solidFill>
                  <a:schemeClr val="tx2">
                    <a:lumMod val="60000"/>
                    <a:lumOff val="40000"/>
                  </a:schemeClr>
                </a:solidFill>
              </a:rPr>
              <a:t>Grant</a:t>
            </a:r>
            <a:r>
              <a:rPr lang="es-CL" sz="5400" b="1" dirty="0" smtClean="0">
                <a:solidFill>
                  <a:schemeClr val="tx2">
                    <a:lumMod val="60000"/>
                    <a:lumOff val="40000"/>
                  </a:schemeClr>
                </a:solidFill>
              </a:rPr>
              <a:t> </a:t>
            </a:r>
            <a:r>
              <a:rPr lang="es-CL" sz="5400" b="1" dirty="0" err="1">
                <a:solidFill>
                  <a:schemeClr val="tx2">
                    <a:lumMod val="60000"/>
                    <a:lumOff val="40000"/>
                  </a:schemeClr>
                </a:solidFill>
              </a:rPr>
              <a:t>Agreement</a:t>
            </a:r>
            <a:r>
              <a:rPr lang="es-CL" sz="5400" b="1" dirty="0">
                <a:solidFill>
                  <a:schemeClr val="tx2">
                    <a:lumMod val="60000"/>
                    <a:lumOff val="40000"/>
                  </a:schemeClr>
                </a:solidFill>
              </a:rPr>
              <a:t> OLACEFS-GIZ</a:t>
            </a:r>
          </a:p>
        </p:txBody>
      </p:sp>
    </p:spTree>
    <p:extLst>
      <p:ext uri="{BB962C8B-B14F-4D97-AF65-F5344CB8AC3E}">
        <p14:creationId xmlns:p14="http://schemas.microsoft.com/office/powerpoint/2010/main" val="2251436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87470"/>
          </a:xfrm>
          <a:noFill/>
          <a:ln w="9525">
            <a:noFill/>
            <a:miter lim="800000"/>
            <a:headEnd/>
            <a:tailEnd/>
          </a:ln>
        </p:spPr>
        <p:txBody>
          <a:bodyPr vert="horz" wrap="square" lIns="91440" tIns="45720" rIns="91440" bIns="45720" numCol="1" anchor="ctr" anchorCtr="0" compatLnSpc="1">
            <a:prstTxWarp prst="textNoShape">
              <a:avLst/>
            </a:prstTxWarp>
          </a:bodyPr>
          <a:lstStyle/>
          <a:p>
            <a:pPr algn="just" fontAlgn="ctr">
              <a:lnSpc>
                <a:spcPct val="100000"/>
              </a:lnSpc>
              <a:spcBef>
                <a:spcPts val="600"/>
              </a:spcBef>
              <a:spcAft>
                <a:spcPts val="600"/>
              </a:spcAft>
              <a:buClr>
                <a:srgbClr val="008000"/>
              </a:buClr>
            </a:pPr>
            <a:r>
              <a:rPr lang="es-CL" sz="2800" dirty="0" smtClean="0">
                <a:solidFill>
                  <a:schemeClr val="bg1"/>
                </a:solidFill>
              </a:rPr>
              <a:t>Primer </a:t>
            </a:r>
            <a:r>
              <a:rPr lang="es-CL" sz="2800" dirty="0" err="1">
                <a:solidFill>
                  <a:schemeClr val="bg1"/>
                </a:solidFill>
              </a:rPr>
              <a:t>Grant</a:t>
            </a:r>
            <a:r>
              <a:rPr lang="es-CL" sz="2800" dirty="0">
                <a:solidFill>
                  <a:schemeClr val="bg1"/>
                </a:solidFill>
              </a:rPr>
              <a:t> </a:t>
            </a:r>
            <a:r>
              <a:rPr lang="es-CL" sz="2800" dirty="0" err="1">
                <a:solidFill>
                  <a:schemeClr val="bg1"/>
                </a:solidFill>
              </a:rPr>
              <a:t>Agreement</a:t>
            </a:r>
            <a:r>
              <a:rPr lang="es-CL" sz="2800" dirty="0">
                <a:solidFill>
                  <a:schemeClr val="bg1"/>
                </a:solidFill>
              </a:rPr>
              <a:t> OLACEFS-GIZ</a:t>
            </a:r>
          </a:p>
        </p:txBody>
      </p:sp>
      <p:sp>
        <p:nvSpPr>
          <p:cNvPr id="2" name="CuadroTexto 1"/>
          <p:cNvSpPr txBox="1"/>
          <p:nvPr/>
        </p:nvSpPr>
        <p:spPr>
          <a:xfrm>
            <a:off x="342774" y="1986382"/>
            <a:ext cx="8378791" cy="4154984"/>
          </a:xfrm>
          <a:prstGeom prst="rect">
            <a:avLst/>
          </a:prstGeom>
          <a:noFill/>
        </p:spPr>
        <p:txBody>
          <a:bodyPr wrap="square" rtlCol="0">
            <a:spAutoFit/>
          </a:bodyPr>
          <a:lstStyle/>
          <a:p>
            <a:pPr marL="800100" lvl="1" indent="-342900" algn="just">
              <a:lnSpc>
                <a:spcPct val="110000"/>
              </a:lnSpc>
              <a:buClr>
                <a:srgbClr val="008000"/>
              </a:buClr>
              <a:buFont typeface="Wingdings" charset="2"/>
              <a:buChar char="§"/>
            </a:pPr>
            <a:r>
              <a:rPr lang="es-CL" sz="2400" dirty="0" smtClean="0">
                <a:solidFill>
                  <a:srgbClr val="3366FF"/>
                </a:solidFill>
              </a:rPr>
              <a:t>Planificación </a:t>
            </a:r>
            <a:r>
              <a:rPr lang="es-CL" sz="2400" dirty="0">
                <a:solidFill>
                  <a:srgbClr val="3366FF"/>
                </a:solidFill>
              </a:rPr>
              <a:t>del Proyecto de Fortalecimiento del Control Externo en el Área Ambiental OLACEFS-GIZ;</a:t>
            </a:r>
          </a:p>
          <a:p>
            <a:pPr marL="800100" lvl="1" indent="-342900" algn="just">
              <a:lnSpc>
                <a:spcPct val="110000"/>
              </a:lnSpc>
              <a:buClr>
                <a:srgbClr val="008000"/>
              </a:buClr>
              <a:buFont typeface="Wingdings" charset="2"/>
              <a:buChar char="§"/>
            </a:pPr>
            <a:r>
              <a:rPr lang="es-CL" sz="2400" dirty="0" smtClean="0">
                <a:solidFill>
                  <a:srgbClr val="3366FF"/>
                </a:solidFill>
              </a:rPr>
              <a:t>Taller </a:t>
            </a:r>
            <a:r>
              <a:rPr lang="es-CL" sz="2400" dirty="0">
                <a:solidFill>
                  <a:srgbClr val="3366FF"/>
                </a:solidFill>
              </a:rPr>
              <a:t>de Lanzamiento del Proyecto EIP en OLACEFS;</a:t>
            </a:r>
          </a:p>
          <a:p>
            <a:pPr marL="800100" lvl="1" indent="-342900" algn="just">
              <a:lnSpc>
                <a:spcPct val="110000"/>
              </a:lnSpc>
              <a:buClr>
                <a:srgbClr val="008000"/>
              </a:buClr>
              <a:buFont typeface="Wingdings" charset="2"/>
              <a:buChar char="§"/>
            </a:pPr>
            <a:r>
              <a:rPr lang="es-CL" sz="2400" dirty="0" smtClean="0">
                <a:solidFill>
                  <a:srgbClr val="3366FF"/>
                </a:solidFill>
              </a:rPr>
              <a:t>Taller </a:t>
            </a:r>
            <a:r>
              <a:rPr lang="es-CL" sz="2400" dirty="0">
                <a:solidFill>
                  <a:srgbClr val="3366FF"/>
                </a:solidFill>
              </a:rPr>
              <a:t>de trabajo sobre el Objetivo de Desarrollo Sostenible (ODS) 16: Paz, Justicia e Instituciones Fuertes, a desarrollar en el mes de diciembre de 2016; y</a:t>
            </a:r>
          </a:p>
          <a:p>
            <a:pPr marL="800100" lvl="1" indent="-342900" algn="just">
              <a:lnSpc>
                <a:spcPct val="110000"/>
              </a:lnSpc>
              <a:buClr>
                <a:srgbClr val="008000"/>
              </a:buClr>
              <a:buFont typeface="Wingdings" charset="2"/>
              <a:buChar char="§"/>
            </a:pPr>
            <a:r>
              <a:rPr lang="es-CL" sz="2400" dirty="0" smtClean="0">
                <a:solidFill>
                  <a:srgbClr val="3366FF"/>
                </a:solidFill>
              </a:rPr>
              <a:t>Taller </a:t>
            </a:r>
            <a:r>
              <a:rPr lang="es-CL" sz="2400" dirty="0">
                <a:solidFill>
                  <a:srgbClr val="3366FF"/>
                </a:solidFill>
              </a:rPr>
              <a:t>de innovación en el área de control fiscal de la Administración Pública en materia medioambiental</a:t>
            </a:r>
            <a:r>
              <a:rPr lang="es-CL" sz="2400" dirty="0" smtClean="0">
                <a:solidFill>
                  <a:srgbClr val="3366FF"/>
                </a:solidFill>
              </a:rPr>
              <a:t>.</a:t>
            </a:r>
          </a:p>
          <a:p>
            <a:pPr lvl="1" algn="just">
              <a:lnSpc>
                <a:spcPct val="110000"/>
              </a:lnSpc>
              <a:buClr>
                <a:srgbClr val="008000"/>
              </a:buClr>
            </a:pPr>
            <a:r>
              <a:rPr lang="es-CL" sz="1200" dirty="0" smtClean="0">
                <a:solidFill>
                  <a:srgbClr val="3366FF"/>
                </a:solidFill>
              </a:rPr>
              <a:t>  </a:t>
            </a:r>
            <a:endParaRPr lang="es-CL" sz="2000" dirty="0" smtClean="0">
              <a:solidFill>
                <a:srgbClr val="3366FF"/>
              </a:solidFill>
            </a:endParaRPr>
          </a:p>
          <a:p>
            <a:pPr algn="ctr">
              <a:lnSpc>
                <a:spcPct val="110000"/>
              </a:lnSpc>
              <a:buClr>
                <a:srgbClr val="008000"/>
              </a:buClr>
            </a:pPr>
            <a:r>
              <a:rPr lang="es-CL" sz="2800" b="1" dirty="0" smtClean="0">
                <a:solidFill>
                  <a:srgbClr val="3366FF"/>
                </a:solidFill>
              </a:rPr>
              <a:t>Apoyo financiero por USD$ 123.118.- </a:t>
            </a:r>
          </a:p>
        </p:txBody>
      </p:sp>
    </p:spTree>
    <p:extLst>
      <p:ext uri="{BB962C8B-B14F-4D97-AF65-F5344CB8AC3E}">
        <p14:creationId xmlns:p14="http://schemas.microsoft.com/office/powerpoint/2010/main" val="4278200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Marcador de contenido 2"/>
          <p:cNvSpPr>
            <a:spLocks noGrp="1"/>
          </p:cNvSpPr>
          <p:nvPr>
            <p:ph sz="quarter" idx="12"/>
          </p:nvPr>
        </p:nvSpPr>
        <p:spPr>
          <a:xfrm>
            <a:off x="360608" y="1867437"/>
            <a:ext cx="8461419" cy="4031087"/>
          </a:xfrm>
          <a:solidFill>
            <a:schemeClr val="bg1"/>
          </a:solidFill>
        </p:spPr>
        <p:txBody>
          <a:bodyPr anchor="ctr"/>
          <a:lstStyle/>
          <a:p>
            <a:pPr algn="ctr"/>
            <a:r>
              <a:rPr lang="es-CL" sz="5400" b="1" dirty="0" smtClean="0">
                <a:solidFill>
                  <a:schemeClr val="tx2">
                    <a:lumMod val="60000"/>
                    <a:lumOff val="40000"/>
                  </a:schemeClr>
                </a:solidFill>
              </a:rPr>
              <a:t>Pequeños </a:t>
            </a:r>
          </a:p>
          <a:p>
            <a:pPr algn="ctr"/>
            <a:r>
              <a:rPr lang="es-CL" sz="5400" b="1" dirty="0" smtClean="0">
                <a:solidFill>
                  <a:schemeClr val="tx2">
                    <a:lumMod val="60000"/>
                    <a:lumOff val="40000"/>
                  </a:schemeClr>
                </a:solidFill>
              </a:rPr>
              <a:t>Proyectos</a:t>
            </a:r>
            <a:endParaRPr lang="es-CL" sz="5400" b="1" dirty="0">
              <a:solidFill>
                <a:schemeClr val="tx2">
                  <a:lumMod val="60000"/>
                  <a:lumOff val="40000"/>
                </a:schemeClr>
              </a:solidFill>
            </a:endParaRPr>
          </a:p>
        </p:txBody>
      </p:sp>
    </p:spTree>
    <p:extLst>
      <p:ext uri="{BB962C8B-B14F-4D97-AF65-F5344CB8AC3E}">
        <p14:creationId xmlns:p14="http://schemas.microsoft.com/office/powerpoint/2010/main" val="3501279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265" name="Título 1"/>
          <p:cNvSpPr>
            <a:spLocks noGrp="1"/>
          </p:cNvSpPr>
          <p:nvPr>
            <p:ph type="title"/>
          </p:nvPr>
        </p:nvSpPr>
        <p:spPr>
          <a:xfrm>
            <a:off x="404656" y="369503"/>
            <a:ext cx="8316910" cy="787470"/>
          </a:xfrm>
          <a:noFill/>
          <a:ln w="9525">
            <a:noFill/>
            <a:miter lim="800000"/>
            <a:headEnd/>
            <a:tailEnd/>
          </a:ln>
        </p:spPr>
        <p:txBody>
          <a:bodyPr vert="horz" wrap="square" lIns="91440" tIns="45720" rIns="91440" bIns="45720" numCol="1" anchor="ctr" anchorCtr="0" compatLnSpc="1">
            <a:prstTxWarp prst="textNoShape">
              <a:avLst/>
            </a:prstTxWarp>
          </a:bodyPr>
          <a:lstStyle/>
          <a:p>
            <a:r>
              <a:rPr lang="es-CL" sz="2800" dirty="0" smtClean="0">
                <a:solidFill>
                  <a:schemeClr val="bg1"/>
                </a:solidFill>
                <a:ea typeface="ＭＳ Ｐゴシック" charset="-128"/>
                <a:cs typeface="ＭＳ Ｐゴシック" charset="-128"/>
              </a:rPr>
              <a:t>Solicitud de informar</a:t>
            </a:r>
            <a:endParaRPr lang="es-CL" sz="2800" dirty="0">
              <a:solidFill>
                <a:schemeClr val="bg1"/>
              </a:solidFill>
              <a:ea typeface="ＭＳ Ｐゴシック" charset="-128"/>
              <a:cs typeface="ＭＳ Ｐゴシック" charset="-128"/>
            </a:endParaRPr>
          </a:p>
        </p:txBody>
      </p:sp>
      <p:graphicFrame>
        <p:nvGraphicFramePr>
          <p:cNvPr id="4" name="Tabla 3"/>
          <p:cNvGraphicFramePr>
            <a:graphicFrameLocks noGrp="1"/>
          </p:cNvGraphicFramePr>
          <p:nvPr>
            <p:extLst>
              <p:ext uri="{D42A27DB-BD31-4B8C-83A1-F6EECF244321}">
                <p14:modId xmlns:p14="http://schemas.microsoft.com/office/powerpoint/2010/main" val="2706385783"/>
              </p:ext>
            </p:extLst>
          </p:nvPr>
        </p:nvGraphicFramePr>
        <p:xfrm>
          <a:off x="4471566" y="1728962"/>
          <a:ext cx="4250000" cy="4259115"/>
        </p:xfrm>
        <a:graphic>
          <a:graphicData uri="http://schemas.openxmlformats.org/drawingml/2006/table">
            <a:tbl>
              <a:tblPr>
                <a:tableStyleId>{D03447BB-5D67-496B-8E87-E561075AD55C}</a:tableStyleId>
              </a:tblPr>
              <a:tblGrid>
                <a:gridCol w="1351081"/>
                <a:gridCol w="2898919"/>
              </a:tblGrid>
              <a:tr h="506937">
                <a:tc>
                  <a:txBody>
                    <a:bodyPr/>
                    <a:lstStyle/>
                    <a:p>
                      <a:pPr algn="ctr" fontAlgn="ctr"/>
                      <a:r>
                        <a:rPr lang="es-ES" sz="1200" b="1" u="none" strike="noStrike" dirty="0">
                          <a:solidFill>
                            <a:srgbClr val="000090"/>
                          </a:solidFill>
                          <a:effectLst/>
                          <a:latin typeface="Helvetica"/>
                          <a:cs typeface="Helvetica"/>
                        </a:rPr>
                        <a:t>EFS SOLICITANTE </a:t>
                      </a:r>
                      <a:endParaRPr lang="es-ES" sz="1200" b="1"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tcPr>
                </a:tc>
                <a:tc>
                  <a:txBody>
                    <a:bodyPr/>
                    <a:lstStyle/>
                    <a:p>
                      <a:pPr algn="ctr" fontAlgn="ctr"/>
                      <a:r>
                        <a:rPr lang="es-ES" sz="1200" b="1" u="none" strike="noStrike" dirty="0" smtClean="0">
                          <a:solidFill>
                            <a:srgbClr val="000090"/>
                          </a:solidFill>
                          <a:effectLst/>
                          <a:latin typeface="Helvetica"/>
                          <a:cs typeface="Helvetica"/>
                        </a:rPr>
                        <a:t>PEQUEÑOS PROYECTOS 2015</a:t>
                      </a:r>
                      <a:endParaRPr lang="es-ES" sz="1200" b="1"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tcPr>
                </a:tc>
              </a:tr>
              <a:tr h="625363">
                <a:tc>
                  <a:txBody>
                    <a:bodyPr/>
                    <a:lstStyle/>
                    <a:p>
                      <a:pPr algn="ctr" fontAlgn="ctr"/>
                      <a:r>
                        <a:rPr lang="es-ES" sz="1400" b="0" u="none" strike="noStrike" dirty="0" smtClean="0">
                          <a:solidFill>
                            <a:srgbClr val="000090"/>
                          </a:solidFill>
                          <a:effectLst/>
                          <a:latin typeface="Helvetica"/>
                          <a:cs typeface="Helvetica"/>
                        </a:rPr>
                        <a:t>CGR Chile</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c>
                  <a:txBody>
                    <a:bodyPr/>
                    <a:lstStyle/>
                    <a:p>
                      <a:pPr algn="ctr" fontAlgn="ctr"/>
                      <a:r>
                        <a:rPr lang="es-ES" sz="1400" b="0" u="none" strike="noStrike" dirty="0">
                          <a:solidFill>
                            <a:srgbClr val="000090"/>
                          </a:solidFill>
                          <a:effectLst/>
                          <a:latin typeface="Helvetica"/>
                          <a:cs typeface="Helvetica"/>
                        </a:rPr>
                        <a:t>Potenciar </a:t>
                      </a:r>
                      <a:r>
                        <a:rPr lang="es-ES" sz="1400" b="0" u="none" strike="noStrike" dirty="0" smtClean="0">
                          <a:solidFill>
                            <a:srgbClr val="000090"/>
                          </a:solidFill>
                          <a:effectLst/>
                          <a:latin typeface="Helvetica"/>
                          <a:cs typeface="Helvetica"/>
                        </a:rPr>
                        <a:t>UAI CGR-Chile</a:t>
                      </a: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r>
              <a:tr h="625363">
                <a:tc>
                  <a:txBody>
                    <a:bodyPr/>
                    <a:lstStyle/>
                    <a:p>
                      <a:pPr algn="ctr" fontAlgn="ctr"/>
                      <a:r>
                        <a:rPr lang="es-ES" sz="1400" b="0" u="none" strike="noStrike" dirty="0" smtClean="0">
                          <a:solidFill>
                            <a:srgbClr val="000090"/>
                          </a:solidFill>
                          <a:effectLst/>
                          <a:latin typeface="Helvetica"/>
                          <a:cs typeface="Helvetica"/>
                        </a:rPr>
                        <a:t>CGR Chile</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c>
                  <a:txBody>
                    <a:bodyPr/>
                    <a:lstStyle/>
                    <a:p>
                      <a:pPr algn="ctr" fontAlgn="ctr"/>
                      <a:r>
                        <a:rPr lang="es-ES" sz="1400" b="0" i="0" u="none" strike="noStrike" dirty="0" smtClean="0">
                          <a:solidFill>
                            <a:srgbClr val="000090"/>
                          </a:solidFill>
                          <a:effectLst/>
                          <a:latin typeface="Helvetica"/>
                          <a:cs typeface="Helvetica"/>
                        </a:rPr>
                        <a:t>Buenas prácticas Comunicaciones</a:t>
                      </a: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r>
              <a:tr h="625363">
                <a:tc>
                  <a:txBody>
                    <a:bodyPr/>
                    <a:lstStyle/>
                    <a:p>
                      <a:pPr algn="ctr" fontAlgn="ctr"/>
                      <a:r>
                        <a:rPr lang="es-ES" sz="1400" b="0" u="none" strike="noStrike" dirty="0" smtClean="0">
                          <a:solidFill>
                            <a:srgbClr val="000090"/>
                          </a:solidFill>
                          <a:effectLst/>
                          <a:latin typeface="Helvetica"/>
                          <a:cs typeface="Helvetica"/>
                        </a:rPr>
                        <a:t>CGR Perú </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c>
                  <a:txBody>
                    <a:bodyPr/>
                    <a:lstStyle/>
                    <a:p>
                      <a:pPr algn="ctr" fontAlgn="ctr"/>
                      <a:r>
                        <a:rPr lang="es-ES" sz="1400" b="0" u="none" strike="noStrike" dirty="0">
                          <a:solidFill>
                            <a:srgbClr val="000090"/>
                          </a:solidFill>
                          <a:effectLst/>
                          <a:latin typeface="Helvetica"/>
                          <a:cs typeface="Helvetica"/>
                        </a:rPr>
                        <a:t>Auditoría Forense Computacional </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r>
              <a:tr h="625363">
                <a:tc>
                  <a:txBody>
                    <a:bodyPr/>
                    <a:lstStyle/>
                    <a:p>
                      <a:pPr algn="ctr" fontAlgn="ctr"/>
                      <a:r>
                        <a:rPr lang="es-ES" sz="1400" b="0" u="none" strike="noStrike" dirty="0" smtClean="0">
                          <a:solidFill>
                            <a:srgbClr val="000090"/>
                          </a:solidFill>
                          <a:effectLst/>
                          <a:latin typeface="Helvetica"/>
                          <a:cs typeface="Helvetica"/>
                        </a:rPr>
                        <a:t>CCR </a:t>
                      </a:r>
                      <a:r>
                        <a:rPr lang="es-ES" sz="1400" b="0" u="none" strike="noStrike" dirty="0">
                          <a:solidFill>
                            <a:srgbClr val="000090"/>
                          </a:solidFill>
                          <a:effectLst/>
                          <a:latin typeface="Helvetica"/>
                          <a:cs typeface="Helvetica"/>
                        </a:rPr>
                        <a:t>El Salvador</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c>
                  <a:txBody>
                    <a:bodyPr/>
                    <a:lstStyle/>
                    <a:p>
                      <a:pPr algn="ctr" fontAlgn="ctr"/>
                      <a:r>
                        <a:rPr lang="es-ES" sz="1400" b="0" u="none" strike="noStrike" dirty="0">
                          <a:solidFill>
                            <a:srgbClr val="000090"/>
                          </a:solidFill>
                          <a:effectLst/>
                          <a:latin typeface="Helvetica"/>
                          <a:cs typeface="Helvetica"/>
                        </a:rPr>
                        <a:t>Auditoria </a:t>
                      </a:r>
                      <a:r>
                        <a:rPr lang="es-ES" sz="1400" b="0" u="none" strike="noStrike" dirty="0" smtClean="0">
                          <a:solidFill>
                            <a:srgbClr val="000090"/>
                          </a:solidFill>
                          <a:effectLst/>
                          <a:latin typeface="Helvetica"/>
                          <a:cs typeface="Helvetica"/>
                        </a:rPr>
                        <a:t>Desempeño (enfoque </a:t>
                      </a:r>
                      <a:r>
                        <a:rPr lang="es-ES" sz="1400" b="0" u="none" strike="noStrike" dirty="0">
                          <a:solidFill>
                            <a:srgbClr val="000090"/>
                          </a:solidFill>
                          <a:effectLst/>
                          <a:latin typeface="Helvetica"/>
                          <a:cs typeface="Helvetica"/>
                        </a:rPr>
                        <a:t>en </a:t>
                      </a:r>
                      <a:r>
                        <a:rPr lang="es-ES" sz="1400" b="0" u="none" strike="noStrike" dirty="0" smtClean="0">
                          <a:solidFill>
                            <a:srgbClr val="000090"/>
                          </a:solidFill>
                          <a:effectLst/>
                          <a:latin typeface="Helvetica"/>
                          <a:cs typeface="Helvetica"/>
                        </a:rPr>
                        <a:t>ingresos tributarios)</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r>
              <a:tr h="625363">
                <a:tc>
                  <a:txBody>
                    <a:bodyPr/>
                    <a:lstStyle/>
                    <a:p>
                      <a:pPr algn="ctr" fontAlgn="ctr"/>
                      <a:r>
                        <a:rPr lang="es-ES" sz="1400" b="0" u="none" strike="noStrike" dirty="0" smtClean="0">
                          <a:solidFill>
                            <a:srgbClr val="000090"/>
                          </a:solidFill>
                          <a:effectLst/>
                          <a:latin typeface="Helvetica"/>
                          <a:cs typeface="Helvetica"/>
                        </a:rPr>
                        <a:t>TSC </a:t>
                      </a:r>
                      <a:r>
                        <a:rPr lang="es-ES" sz="1400" b="0" u="none" strike="noStrike" dirty="0">
                          <a:solidFill>
                            <a:srgbClr val="000090"/>
                          </a:solidFill>
                          <a:effectLst/>
                          <a:latin typeface="Helvetica"/>
                          <a:cs typeface="Helvetica"/>
                        </a:rPr>
                        <a:t>Honduras </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c>
                  <a:txBody>
                    <a:bodyPr/>
                    <a:lstStyle/>
                    <a:p>
                      <a:pPr algn="ctr" fontAlgn="ctr"/>
                      <a:r>
                        <a:rPr lang="es-ES" sz="1400" b="0" u="none" strike="noStrike" dirty="0" smtClean="0">
                          <a:solidFill>
                            <a:srgbClr val="000090"/>
                          </a:solidFill>
                          <a:effectLst/>
                          <a:latin typeface="Helvetica"/>
                          <a:cs typeface="Helvetica"/>
                        </a:rPr>
                        <a:t>Auditoría OO.PP.</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r>
              <a:tr h="625363">
                <a:tc>
                  <a:txBody>
                    <a:bodyPr/>
                    <a:lstStyle/>
                    <a:p>
                      <a:pPr algn="ctr" fontAlgn="ctr"/>
                      <a:r>
                        <a:rPr lang="es-ES" sz="1400" b="0" i="0" u="none" strike="noStrike" dirty="0" smtClean="0">
                          <a:solidFill>
                            <a:srgbClr val="000090"/>
                          </a:solidFill>
                          <a:effectLst/>
                          <a:latin typeface="Helvetica"/>
                          <a:cs typeface="Helvetica"/>
                        </a:rPr>
                        <a:t>CGR Paraguay</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ES" sz="1400" b="0" dirty="0" smtClean="0">
                          <a:solidFill>
                            <a:srgbClr val="000090"/>
                          </a:solidFill>
                          <a:effectLst/>
                          <a:latin typeface="Helvetica"/>
                          <a:ea typeface="Calibri"/>
                          <a:cs typeface="Helvetica"/>
                        </a:rPr>
                        <a:t>Taller de comunicación</a:t>
                      </a:r>
                      <a:endParaRPr lang="es-ES" sz="1400" b="0" i="0" u="none" strike="noStrike" dirty="0">
                        <a:solidFill>
                          <a:srgbClr val="000090"/>
                        </a:solidFill>
                        <a:effectLst/>
                        <a:latin typeface="Helvetica"/>
                        <a:cs typeface="Helvetica"/>
                      </a:endParaRPr>
                    </a:p>
                  </a:txBody>
                  <a:tcPr marL="4609" marR="4609" marT="4609" marB="0" anchor="ctr">
                    <a:lnL w="3175" cap="flat" cmpd="sng" algn="ctr">
                      <a:solidFill>
                        <a:srgbClr val="000090"/>
                      </a:solidFill>
                      <a:prstDash val="solid"/>
                      <a:round/>
                      <a:headEnd type="none" w="med" len="med"/>
                      <a:tailEnd type="none" w="med" len="med"/>
                    </a:lnL>
                    <a:lnR w="3175" cap="flat" cmpd="sng" algn="ctr">
                      <a:solidFill>
                        <a:srgbClr val="000090"/>
                      </a:solidFill>
                      <a:prstDash val="solid"/>
                      <a:round/>
                      <a:headEnd type="none" w="med" len="med"/>
                      <a:tailEnd type="none" w="med" len="med"/>
                    </a:lnR>
                    <a:lnT w="3175" cap="flat" cmpd="sng" algn="ctr">
                      <a:solidFill>
                        <a:srgbClr val="000090"/>
                      </a:solidFill>
                      <a:prstDash val="solid"/>
                      <a:round/>
                      <a:headEnd type="none" w="med" len="med"/>
                      <a:tailEnd type="none" w="med" len="med"/>
                    </a:lnT>
                    <a:lnB w="3175" cap="flat" cmpd="sng" algn="ctr">
                      <a:solidFill>
                        <a:srgbClr val="000090"/>
                      </a:solidFill>
                      <a:prstDash val="solid"/>
                      <a:round/>
                      <a:headEnd type="none" w="med" len="med"/>
                      <a:tailEnd type="none" w="med" len="med"/>
                    </a:lnB>
                    <a:solidFill>
                      <a:schemeClr val="accent3">
                        <a:lumMod val="60000"/>
                        <a:lumOff val="40000"/>
                      </a:schemeClr>
                    </a:solidFill>
                  </a:tcPr>
                </a:tc>
              </a:tr>
            </a:tbl>
          </a:graphicData>
        </a:graphic>
      </p:graphicFrame>
      <p:pic>
        <p:nvPicPr>
          <p:cNvPr id="3" name="Imagen 2"/>
          <p:cNvPicPr>
            <a:picLocks noChangeAspect="1"/>
          </p:cNvPicPr>
          <p:nvPr/>
        </p:nvPicPr>
        <p:blipFill>
          <a:blip r:embed="rId4"/>
          <a:stretch>
            <a:fillRect/>
          </a:stretch>
        </p:blipFill>
        <p:spPr>
          <a:xfrm>
            <a:off x="404656" y="1728962"/>
            <a:ext cx="3067050" cy="4259115"/>
          </a:xfrm>
          <a:prstGeom prst="rect">
            <a:avLst/>
          </a:prstGeom>
          <a:effectLst>
            <a:innerShdw blurRad="63500" dist="50800" dir="2700000">
              <a:prstClr val="black">
                <a:alpha val="50000"/>
              </a:prstClr>
            </a:innerShdw>
          </a:effectLst>
        </p:spPr>
      </p:pic>
      <p:sp>
        <p:nvSpPr>
          <p:cNvPr id="5" name="CuadroTexto 4"/>
          <p:cNvSpPr txBox="1"/>
          <p:nvPr/>
        </p:nvSpPr>
        <p:spPr>
          <a:xfrm>
            <a:off x="404656" y="2311879"/>
            <a:ext cx="3067050" cy="3385542"/>
          </a:xfrm>
          <a:prstGeom prst="rect">
            <a:avLst/>
          </a:prstGeom>
          <a:noFill/>
        </p:spPr>
        <p:txBody>
          <a:bodyPr wrap="square" rtlCol="0">
            <a:spAutoFit/>
          </a:bodyPr>
          <a:lstStyle/>
          <a:p>
            <a:pPr algn="ctr"/>
            <a:r>
              <a:rPr lang="es-CL" sz="2400" b="1" dirty="0" smtClean="0">
                <a:solidFill>
                  <a:srgbClr val="3366FF"/>
                </a:solidFill>
              </a:rPr>
              <a:t>Carta </a:t>
            </a:r>
          </a:p>
          <a:p>
            <a:pPr algn="ctr"/>
            <a:r>
              <a:rPr lang="es-CL" sz="2400" b="1" dirty="0" smtClean="0">
                <a:solidFill>
                  <a:srgbClr val="3366FF"/>
                </a:solidFill>
              </a:rPr>
              <a:t>OLACEFS-SE 48-2016 (19/08/16)</a:t>
            </a:r>
          </a:p>
          <a:p>
            <a:pPr algn="ctr"/>
            <a:endParaRPr lang="es-CL" sz="2400" b="1" dirty="0">
              <a:solidFill>
                <a:srgbClr val="3366FF"/>
              </a:solidFill>
            </a:endParaRPr>
          </a:p>
          <a:p>
            <a:pPr marL="342900" indent="-342900">
              <a:buClr>
                <a:srgbClr val="008000"/>
              </a:buClr>
              <a:buFont typeface="Wingdings" panose="05000000000000000000" pitchFamily="2" charset="2"/>
              <a:buChar char="§"/>
            </a:pPr>
            <a:r>
              <a:rPr lang="es-CL" sz="2000" dirty="0">
                <a:solidFill>
                  <a:srgbClr val="3366FF"/>
                </a:solidFill>
              </a:rPr>
              <a:t>Resultados del proyecto</a:t>
            </a:r>
          </a:p>
          <a:p>
            <a:pPr marL="342900" indent="-342900">
              <a:buClr>
                <a:srgbClr val="008000"/>
              </a:buClr>
              <a:buFont typeface="Wingdings" panose="05000000000000000000" pitchFamily="2" charset="2"/>
              <a:buChar char="§"/>
            </a:pPr>
            <a:r>
              <a:rPr lang="es-CL" sz="2000" dirty="0">
                <a:solidFill>
                  <a:srgbClr val="3366FF"/>
                </a:solidFill>
              </a:rPr>
              <a:t>Eventuales buenas prácticas y/o lecciones aprendidas identificadas. </a:t>
            </a:r>
          </a:p>
          <a:p>
            <a:endParaRPr lang="en-US" dirty="0"/>
          </a:p>
        </p:txBody>
      </p:sp>
      <p:sp>
        <p:nvSpPr>
          <p:cNvPr id="6" name="Flecha derecha 5"/>
          <p:cNvSpPr/>
          <p:nvPr/>
        </p:nvSpPr>
        <p:spPr>
          <a:xfrm>
            <a:off x="3471706" y="3581956"/>
            <a:ext cx="999860" cy="845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937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Marcador de contenido 2"/>
          <p:cNvSpPr>
            <a:spLocks noGrp="1"/>
          </p:cNvSpPr>
          <p:nvPr>
            <p:ph sz="quarter" idx="12"/>
          </p:nvPr>
        </p:nvSpPr>
        <p:spPr>
          <a:xfrm>
            <a:off x="360608" y="1867437"/>
            <a:ext cx="8461419" cy="4031087"/>
          </a:xfrm>
          <a:solidFill>
            <a:schemeClr val="bg1"/>
          </a:solidFill>
        </p:spPr>
        <p:txBody>
          <a:bodyPr anchor="ctr"/>
          <a:lstStyle/>
          <a:p>
            <a:pPr lvl="0" algn="ctr"/>
            <a:r>
              <a:rPr lang="es-CL" sz="5400" b="1" dirty="0" smtClean="0">
                <a:solidFill>
                  <a:schemeClr val="tx2">
                    <a:lumMod val="60000"/>
                    <a:lumOff val="40000"/>
                  </a:schemeClr>
                </a:solidFill>
              </a:rPr>
              <a:t>Planificación </a:t>
            </a:r>
            <a:r>
              <a:rPr lang="es-CL" sz="5400" b="1" dirty="0">
                <a:solidFill>
                  <a:schemeClr val="tx2">
                    <a:lumMod val="60000"/>
                    <a:lumOff val="40000"/>
                  </a:schemeClr>
                </a:solidFill>
              </a:rPr>
              <a:t>organizacional, </a:t>
            </a:r>
            <a:r>
              <a:rPr lang="es-CL" sz="5400" b="1" dirty="0" smtClean="0">
                <a:solidFill>
                  <a:schemeClr val="tx2">
                    <a:lumMod val="60000"/>
                    <a:lumOff val="40000"/>
                  </a:schemeClr>
                </a:solidFill>
              </a:rPr>
              <a:t>reporte </a:t>
            </a:r>
            <a:r>
              <a:rPr lang="es-CL" sz="5400" b="1" dirty="0">
                <a:solidFill>
                  <a:schemeClr val="tx2">
                    <a:lumMod val="60000"/>
                    <a:lumOff val="40000"/>
                  </a:schemeClr>
                </a:solidFill>
              </a:rPr>
              <a:t>y seguimiento</a:t>
            </a:r>
          </a:p>
        </p:txBody>
      </p:sp>
    </p:spTree>
    <p:extLst>
      <p:ext uri="{BB962C8B-B14F-4D97-AF65-F5344CB8AC3E}">
        <p14:creationId xmlns:p14="http://schemas.microsoft.com/office/powerpoint/2010/main" val="806855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Contralor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tem 1 colum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TemplateContraloria.pot</Template>
  <TotalTime>4366</TotalTime>
  <Words>756</Words>
  <Application>Microsoft Office PowerPoint</Application>
  <PresentationFormat>Presentación en pantalla (4:3)</PresentationFormat>
  <Paragraphs>166</Paragraphs>
  <Slides>18</Slides>
  <Notes>16</Notes>
  <HiddenSlides>0</HiddenSlides>
  <MMClips>0</MMClips>
  <ScaleCrop>false</ScaleCrop>
  <HeadingPairs>
    <vt:vector size="6" baseType="variant">
      <vt:variant>
        <vt:lpstr>Fuentes usadas</vt:lpstr>
      </vt:variant>
      <vt:variant>
        <vt:i4>6</vt:i4>
      </vt:variant>
      <vt:variant>
        <vt:lpstr>Tema</vt:lpstr>
      </vt:variant>
      <vt:variant>
        <vt:i4>6</vt:i4>
      </vt:variant>
      <vt:variant>
        <vt:lpstr>Títulos de diapositiva</vt:lpstr>
      </vt:variant>
      <vt:variant>
        <vt:i4>18</vt:i4>
      </vt:variant>
    </vt:vector>
  </HeadingPairs>
  <TitlesOfParts>
    <vt:vector size="30" baseType="lpstr">
      <vt:lpstr>ＭＳ Ｐゴシック</vt:lpstr>
      <vt:lpstr>Arial</vt:lpstr>
      <vt:lpstr>Arial (Cuerpo)</vt:lpstr>
      <vt:lpstr>Calibri</vt:lpstr>
      <vt:lpstr>Helvetica</vt:lpstr>
      <vt:lpstr>Wingdings</vt:lpstr>
      <vt:lpstr>TemplateContraloria</vt:lpstr>
      <vt:lpstr>Item 1 columna</vt:lpstr>
      <vt:lpstr>1_Diseño personalizado</vt:lpstr>
      <vt:lpstr>2_Diseño personalizado</vt:lpstr>
      <vt:lpstr>3_Diseño personalizado</vt:lpstr>
      <vt:lpstr>4_Diseño personalizado</vt:lpstr>
      <vt:lpstr>Informe de Actividades de la Secretaría Ejecutiva</vt:lpstr>
      <vt:lpstr>Informe de actividades 2016</vt:lpstr>
      <vt:lpstr>Presentación de PowerPoint</vt:lpstr>
      <vt:lpstr>Apoyo administrativo a los entes</vt:lpstr>
      <vt:lpstr>Presentación de PowerPoint</vt:lpstr>
      <vt:lpstr>Primer Grant Agreement OLACEFS-GIZ</vt:lpstr>
      <vt:lpstr>Presentación de PowerPoint</vt:lpstr>
      <vt:lpstr>Solicitud de informar</vt:lpstr>
      <vt:lpstr>Presentación de PowerPoint</vt:lpstr>
      <vt:lpstr>Planificación operativa y sistema de seguimiento</vt:lpstr>
      <vt:lpstr>Cumplimiento de las actividades del POA 2016</vt:lpstr>
      <vt:lpstr>Presentación de PowerPoint</vt:lpstr>
      <vt:lpstr>Informe financiero auditado al 31/12/2016</vt:lpstr>
      <vt:lpstr>Presentación de PowerPoint</vt:lpstr>
      <vt:lpstr>Otras Funciones</vt:lpstr>
      <vt:lpstr>Otras Funciones</vt:lpstr>
      <vt:lpstr>Wikipedia</vt:lpstr>
      <vt:lpstr>Presentación de PowerPoint</vt:lpstr>
    </vt:vector>
  </TitlesOfParts>
  <Company>Contraloria General de la Republica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soporte computacional</dc:creator>
  <cp:lastModifiedBy>MAURICIO TAPIA DONOSO</cp:lastModifiedBy>
  <cp:revision>142</cp:revision>
  <dcterms:created xsi:type="dcterms:W3CDTF">2014-09-22T20:45:04Z</dcterms:created>
  <dcterms:modified xsi:type="dcterms:W3CDTF">2016-10-17T11:23:26Z</dcterms:modified>
</cp:coreProperties>
</file>