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4" r:id="rId3"/>
    <p:sldId id="265" r:id="rId4"/>
    <p:sldId id="266" r:id="rId5"/>
    <p:sldId id="267" r:id="rId6"/>
    <p:sldId id="261" r:id="rId7"/>
    <p:sldId id="262" r:id="rId8"/>
    <p:sldId id="263" r:id="rId9"/>
    <p:sldId id="268" r:id="rId10"/>
    <p:sldId id="269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3A865D-FB97-4CCE-8405-8A141CF4EC4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F2E5999-5AA9-40F8-976C-488B7E163A85}">
      <dgm:prSet phldrT="[Texto]"/>
      <dgm:spPr/>
      <dgm:t>
        <a:bodyPr/>
        <a:lstStyle/>
        <a:p>
          <a:r>
            <a:rPr lang="es-MX" dirty="0" smtClean="0"/>
            <a:t>2011-2012</a:t>
          </a:r>
        </a:p>
        <a:p>
          <a:r>
            <a:rPr lang="es-MX" dirty="0" smtClean="0"/>
            <a:t>Diseño e inicio</a:t>
          </a:r>
          <a:endParaRPr lang="es-MX" dirty="0"/>
        </a:p>
      </dgm:t>
    </dgm:pt>
    <dgm:pt modelId="{45F1A4DB-711E-40A9-893B-D8C7BAE1C5C1}" type="parTrans" cxnId="{EE6FDE29-7525-46CB-A779-4C9164EC6947}">
      <dgm:prSet/>
      <dgm:spPr/>
      <dgm:t>
        <a:bodyPr/>
        <a:lstStyle/>
        <a:p>
          <a:endParaRPr lang="es-MX"/>
        </a:p>
      </dgm:t>
    </dgm:pt>
    <dgm:pt modelId="{DA758201-472B-4FC3-8F70-CA5BA945490C}" type="sibTrans" cxnId="{EE6FDE29-7525-46CB-A779-4C9164EC6947}">
      <dgm:prSet/>
      <dgm:spPr/>
      <dgm:t>
        <a:bodyPr/>
        <a:lstStyle/>
        <a:p>
          <a:endParaRPr lang="es-MX"/>
        </a:p>
      </dgm:t>
    </dgm:pt>
    <dgm:pt modelId="{04870265-98B1-42ED-B322-C6D03787A9E2}">
      <dgm:prSet phldrT="[Texto]"/>
      <dgm:spPr/>
      <dgm:t>
        <a:bodyPr/>
        <a:lstStyle/>
        <a:p>
          <a:r>
            <a:rPr lang="es-MX" dirty="0" smtClean="0"/>
            <a:t>2013-2015</a:t>
          </a:r>
        </a:p>
        <a:p>
          <a:r>
            <a:rPr lang="es-MX" dirty="0" smtClean="0"/>
            <a:t>Implementación</a:t>
          </a:r>
          <a:endParaRPr lang="es-MX" dirty="0"/>
        </a:p>
      </dgm:t>
    </dgm:pt>
    <dgm:pt modelId="{B3101E8B-8E77-4BC4-A2DC-27AB2B121172}" type="parTrans" cxnId="{00B399BE-5C10-4332-8E26-5CB5A3ED5698}">
      <dgm:prSet/>
      <dgm:spPr/>
      <dgm:t>
        <a:bodyPr/>
        <a:lstStyle/>
        <a:p>
          <a:endParaRPr lang="es-MX"/>
        </a:p>
      </dgm:t>
    </dgm:pt>
    <dgm:pt modelId="{07F78347-DD28-4C3A-AF78-65DD26D01E52}" type="sibTrans" cxnId="{00B399BE-5C10-4332-8E26-5CB5A3ED5698}">
      <dgm:prSet/>
      <dgm:spPr/>
      <dgm:t>
        <a:bodyPr/>
        <a:lstStyle/>
        <a:p>
          <a:endParaRPr lang="es-MX"/>
        </a:p>
      </dgm:t>
    </dgm:pt>
    <dgm:pt modelId="{7300CFD1-7DEC-47A1-90D8-92BA0A5475ED}">
      <dgm:prSet phldrT="[Texto]"/>
      <dgm:spPr/>
      <dgm:t>
        <a:bodyPr/>
        <a:lstStyle/>
        <a:p>
          <a:r>
            <a:rPr lang="es-MX" dirty="0" smtClean="0"/>
            <a:t>2016-2017</a:t>
          </a:r>
        </a:p>
        <a:p>
          <a:endParaRPr lang="es-MX" dirty="0" smtClean="0"/>
        </a:p>
        <a:p>
          <a:r>
            <a:rPr lang="es-MX" dirty="0" smtClean="0"/>
            <a:t>Consolidación</a:t>
          </a:r>
          <a:endParaRPr lang="es-MX" dirty="0"/>
        </a:p>
      </dgm:t>
    </dgm:pt>
    <dgm:pt modelId="{415FF516-1EC5-4CFA-8655-4DEB5309982E}" type="parTrans" cxnId="{EBD4979A-8DB8-43CF-ABAC-B36358CFA70C}">
      <dgm:prSet/>
      <dgm:spPr/>
      <dgm:t>
        <a:bodyPr/>
        <a:lstStyle/>
        <a:p>
          <a:endParaRPr lang="es-MX"/>
        </a:p>
      </dgm:t>
    </dgm:pt>
    <dgm:pt modelId="{D491396F-D1EE-43C1-95E0-780AC9E7C65D}" type="sibTrans" cxnId="{EBD4979A-8DB8-43CF-ABAC-B36358CFA70C}">
      <dgm:prSet/>
      <dgm:spPr/>
      <dgm:t>
        <a:bodyPr/>
        <a:lstStyle/>
        <a:p>
          <a:endParaRPr lang="es-MX"/>
        </a:p>
      </dgm:t>
    </dgm:pt>
    <dgm:pt modelId="{1E3CE83E-74FF-40A0-AD10-03AF138F04C6}" type="pres">
      <dgm:prSet presAssocID="{243A865D-FB97-4CCE-8405-8A141CF4EC44}" presName="arrowDiagram" presStyleCnt="0">
        <dgm:presLayoutVars>
          <dgm:chMax val="5"/>
          <dgm:dir/>
          <dgm:resizeHandles val="exact"/>
        </dgm:presLayoutVars>
      </dgm:prSet>
      <dgm:spPr/>
    </dgm:pt>
    <dgm:pt modelId="{50BC468F-69CC-4D0B-80E1-68FFCC5C4B03}" type="pres">
      <dgm:prSet presAssocID="{243A865D-FB97-4CCE-8405-8A141CF4EC44}" presName="arrow" presStyleLbl="bgShp" presStyleIdx="0" presStyleCnt="1"/>
      <dgm:spPr/>
    </dgm:pt>
    <dgm:pt modelId="{7FD9B9B0-7881-4AA0-91DE-2E1870C55022}" type="pres">
      <dgm:prSet presAssocID="{243A865D-FB97-4CCE-8405-8A141CF4EC44}" presName="arrowDiagram3" presStyleCnt="0"/>
      <dgm:spPr/>
    </dgm:pt>
    <dgm:pt modelId="{0AEDE4C2-9562-4A6D-BB7C-C6FF097DB24A}" type="pres">
      <dgm:prSet presAssocID="{2F2E5999-5AA9-40F8-976C-488B7E163A85}" presName="bullet3a" presStyleLbl="node1" presStyleIdx="0" presStyleCnt="3"/>
      <dgm:spPr/>
    </dgm:pt>
    <dgm:pt modelId="{78CB6F53-EED7-43A2-BB34-4C1E686FD80E}" type="pres">
      <dgm:prSet presAssocID="{2F2E5999-5AA9-40F8-976C-488B7E163A85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09E1421-8FDE-4943-9A5D-9FCA44226E91}" type="pres">
      <dgm:prSet presAssocID="{04870265-98B1-42ED-B322-C6D03787A9E2}" presName="bullet3b" presStyleLbl="node1" presStyleIdx="1" presStyleCnt="3"/>
      <dgm:spPr/>
    </dgm:pt>
    <dgm:pt modelId="{B5F53745-53D2-41ED-82F4-D1AE1993927D}" type="pres">
      <dgm:prSet presAssocID="{04870265-98B1-42ED-B322-C6D03787A9E2}" presName="textBox3b" presStyleLbl="revTx" presStyleIdx="1" presStyleCnt="3">
        <dgm:presLayoutVars>
          <dgm:bulletEnabled val="1"/>
        </dgm:presLayoutVars>
      </dgm:prSet>
      <dgm:spPr/>
    </dgm:pt>
    <dgm:pt modelId="{F6DF2A82-24C4-4BC9-A601-AB045E32F6A3}" type="pres">
      <dgm:prSet presAssocID="{7300CFD1-7DEC-47A1-90D8-92BA0A5475ED}" presName="bullet3c" presStyleLbl="node1" presStyleIdx="2" presStyleCnt="3"/>
      <dgm:spPr/>
    </dgm:pt>
    <dgm:pt modelId="{C06D06DA-19F9-4015-824E-BE3737C7A1B5}" type="pres">
      <dgm:prSet presAssocID="{7300CFD1-7DEC-47A1-90D8-92BA0A5475ED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BD4979A-8DB8-43CF-ABAC-B36358CFA70C}" srcId="{243A865D-FB97-4CCE-8405-8A141CF4EC44}" destId="{7300CFD1-7DEC-47A1-90D8-92BA0A5475ED}" srcOrd="2" destOrd="0" parTransId="{415FF516-1EC5-4CFA-8655-4DEB5309982E}" sibTransId="{D491396F-D1EE-43C1-95E0-780AC9E7C65D}"/>
    <dgm:cxn modelId="{AA38C40B-61FC-4A56-AF5A-054DE9EDC121}" type="presOf" srcId="{7300CFD1-7DEC-47A1-90D8-92BA0A5475ED}" destId="{C06D06DA-19F9-4015-824E-BE3737C7A1B5}" srcOrd="0" destOrd="0" presId="urn:microsoft.com/office/officeart/2005/8/layout/arrow2"/>
    <dgm:cxn modelId="{E1A0CE4A-B5AD-47AC-B0E4-09F30FEDBE1C}" type="presOf" srcId="{2F2E5999-5AA9-40F8-976C-488B7E163A85}" destId="{78CB6F53-EED7-43A2-BB34-4C1E686FD80E}" srcOrd="0" destOrd="0" presId="urn:microsoft.com/office/officeart/2005/8/layout/arrow2"/>
    <dgm:cxn modelId="{BF2E9F2A-306D-4D35-98EE-66ACD851EB10}" type="presOf" srcId="{04870265-98B1-42ED-B322-C6D03787A9E2}" destId="{B5F53745-53D2-41ED-82F4-D1AE1993927D}" srcOrd="0" destOrd="0" presId="urn:microsoft.com/office/officeart/2005/8/layout/arrow2"/>
    <dgm:cxn modelId="{00B399BE-5C10-4332-8E26-5CB5A3ED5698}" srcId="{243A865D-FB97-4CCE-8405-8A141CF4EC44}" destId="{04870265-98B1-42ED-B322-C6D03787A9E2}" srcOrd="1" destOrd="0" parTransId="{B3101E8B-8E77-4BC4-A2DC-27AB2B121172}" sibTransId="{07F78347-DD28-4C3A-AF78-65DD26D01E52}"/>
    <dgm:cxn modelId="{63AB7F74-CC7B-4E4D-BC84-B6E6DAAD1E45}" type="presOf" srcId="{243A865D-FB97-4CCE-8405-8A141CF4EC44}" destId="{1E3CE83E-74FF-40A0-AD10-03AF138F04C6}" srcOrd="0" destOrd="0" presId="urn:microsoft.com/office/officeart/2005/8/layout/arrow2"/>
    <dgm:cxn modelId="{EE6FDE29-7525-46CB-A779-4C9164EC6947}" srcId="{243A865D-FB97-4CCE-8405-8A141CF4EC44}" destId="{2F2E5999-5AA9-40F8-976C-488B7E163A85}" srcOrd="0" destOrd="0" parTransId="{45F1A4DB-711E-40A9-893B-D8C7BAE1C5C1}" sibTransId="{DA758201-472B-4FC3-8F70-CA5BA945490C}"/>
    <dgm:cxn modelId="{6A7D5C2D-3D1F-446F-8A93-231B07C835D0}" type="presParOf" srcId="{1E3CE83E-74FF-40A0-AD10-03AF138F04C6}" destId="{50BC468F-69CC-4D0B-80E1-68FFCC5C4B03}" srcOrd="0" destOrd="0" presId="urn:microsoft.com/office/officeart/2005/8/layout/arrow2"/>
    <dgm:cxn modelId="{D05EDBE4-BF9D-4B7B-99BA-1625BC973997}" type="presParOf" srcId="{1E3CE83E-74FF-40A0-AD10-03AF138F04C6}" destId="{7FD9B9B0-7881-4AA0-91DE-2E1870C55022}" srcOrd="1" destOrd="0" presId="urn:microsoft.com/office/officeart/2005/8/layout/arrow2"/>
    <dgm:cxn modelId="{E4645CFC-1BBD-431E-9B3B-B5F36489BD43}" type="presParOf" srcId="{7FD9B9B0-7881-4AA0-91DE-2E1870C55022}" destId="{0AEDE4C2-9562-4A6D-BB7C-C6FF097DB24A}" srcOrd="0" destOrd="0" presId="urn:microsoft.com/office/officeart/2005/8/layout/arrow2"/>
    <dgm:cxn modelId="{1E026DB7-6E15-41C5-B58F-8DB8496FC6A0}" type="presParOf" srcId="{7FD9B9B0-7881-4AA0-91DE-2E1870C55022}" destId="{78CB6F53-EED7-43A2-BB34-4C1E686FD80E}" srcOrd="1" destOrd="0" presId="urn:microsoft.com/office/officeart/2005/8/layout/arrow2"/>
    <dgm:cxn modelId="{2474E7F5-96BD-4E57-BAD8-8EF74A943F73}" type="presParOf" srcId="{7FD9B9B0-7881-4AA0-91DE-2E1870C55022}" destId="{209E1421-8FDE-4943-9A5D-9FCA44226E91}" srcOrd="2" destOrd="0" presId="urn:microsoft.com/office/officeart/2005/8/layout/arrow2"/>
    <dgm:cxn modelId="{7C763BD0-B442-494F-80DB-22D85251BE25}" type="presParOf" srcId="{7FD9B9B0-7881-4AA0-91DE-2E1870C55022}" destId="{B5F53745-53D2-41ED-82F4-D1AE1993927D}" srcOrd="3" destOrd="0" presId="urn:microsoft.com/office/officeart/2005/8/layout/arrow2"/>
    <dgm:cxn modelId="{2E6C6D7F-DDB1-4A95-9564-83A03F51934F}" type="presParOf" srcId="{7FD9B9B0-7881-4AA0-91DE-2E1870C55022}" destId="{F6DF2A82-24C4-4BC9-A601-AB045E32F6A3}" srcOrd="4" destOrd="0" presId="urn:microsoft.com/office/officeart/2005/8/layout/arrow2"/>
    <dgm:cxn modelId="{175C2BA6-1192-48F8-8259-C65666702AA1}" type="presParOf" srcId="{7FD9B9B0-7881-4AA0-91DE-2E1870C55022}" destId="{C06D06DA-19F9-4015-824E-BE3737C7A1B5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11C932-71E1-49E6-9547-E9253E788F59}" type="doc">
      <dgm:prSet loTypeId="urn:microsoft.com/office/officeart/2009/3/layout/IncreasingArrows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5785C51E-DD37-4E6D-8E88-B3C46F8D6A9D}">
      <dgm:prSet phldrT="[Texto]" custT="1"/>
      <dgm:spPr/>
      <dgm:t>
        <a:bodyPr/>
        <a:lstStyle/>
        <a:p>
          <a:r>
            <a:rPr lang="es-MX" sz="2400" b="0" dirty="0" smtClean="0">
              <a:latin typeface="Arial Narrow" panose="020B0606020202030204" pitchFamily="34" charset="0"/>
            </a:rPr>
            <a:t>  Conocimiento Técnico</a:t>
          </a:r>
          <a:endParaRPr lang="es-MX" sz="2400" b="0" dirty="0">
            <a:latin typeface="Arial Narrow" panose="020B0606020202030204" pitchFamily="34" charset="0"/>
          </a:endParaRPr>
        </a:p>
      </dgm:t>
    </dgm:pt>
    <dgm:pt modelId="{56AB195E-F5C0-406C-8119-E31A80C3C83E}" type="parTrans" cxnId="{C7CCD611-6849-4D67-BCBC-CDBE18F8D486}">
      <dgm:prSet/>
      <dgm:spPr/>
      <dgm:t>
        <a:bodyPr/>
        <a:lstStyle/>
        <a:p>
          <a:endParaRPr lang="es-MX"/>
        </a:p>
      </dgm:t>
    </dgm:pt>
    <dgm:pt modelId="{D50BE10E-9BE0-4678-990D-C4CE21304E7B}" type="sibTrans" cxnId="{C7CCD611-6849-4D67-BCBC-CDBE18F8D486}">
      <dgm:prSet/>
      <dgm:spPr/>
      <dgm:t>
        <a:bodyPr/>
        <a:lstStyle/>
        <a:p>
          <a:endParaRPr lang="es-MX"/>
        </a:p>
      </dgm:t>
    </dgm:pt>
    <dgm:pt modelId="{61C9C2BA-FB87-4715-A82D-A4D3F2DEB749}">
      <dgm:prSet phldrT="[Texto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MX" sz="2400" b="0" dirty="0" smtClean="0">
              <a:latin typeface="Arial Narrow" panose="020B0606020202030204" pitchFamily="34" charset="0"/>
            </a:rPr>
            <a:t>                 Actitudes</a:t>
          </a:r>
          <a:endParaRPr lang="es-MX" sz="2400" b="0" dirty="0">
            <a:latin typeface="Arial Narrow" panose="020B0606020202030204" pitchFamily="34" charset="0"/>
          </a:endParaRPr>
        </a:p>
      </dgm:t>
    </dgm:pt>
    <dgm:pt modelId="{8B64CA75-CA32-4D65-820F-022D7ECD1049}" type="parTrans" cxnId="{C6E46C6B-5A44-4C71-A3D3-B6ACD406A709}">
      <dgm:prSet/>
      <dgm:spPr/>
      <dgm:t>
        <a:bodyPr/>
        <a:lstStyle/>
        <a:p>
          <a:endParaRPr lang="es-MX"/>
        </a:p>
      </dgm:t>
    </dgm:pt>
    <dgm:pt modelId="{A181C092-CD7C-4FB5-AEEB-62E428073025}" type="sibTrans" cxnId="{C6E46C6B-5A44-4C71-A3D3-B6ACD406A709}">
      <dgm:prSet/>
      <dgm:spPr/>
      <dgm:t>
        <a:bodyPr/>
        <a:lstStyle/>
        <a:p>
          <a:endParaRPr lang="es-MX"/>
        </a:p>
      </dgm:t>
    </dgm:pt>
    <dgm:pt modelId="{0A88E240-7AA0-499E-B247-58E249570C5D}">
      <dgm:prSet phldrT="[Texto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MX" sz="2600" b="0" dirty="0" smtClean="0">
              <a:latin typeface="Arial Narrow" panose="020B0606020202030204" pitchFamily="34" charset="0"/>
            </a:rPr>
            <a:t>              Habilidades</a:t>
          </a:r>
          <a:endParaRPr lang="es-MX" sz="2600" b="0" dirty="0">
            <a:latin typeface="Arial Narrow" panose="020B0606020202030204" pitchFamily="34" charset="0"/>
          </a:endParaRPr>
        </a:p>
      </dgm:t>
    </dgm:pt>
    <dgm:pt modelId="{4416BE96-F29E-408A-824B-FB2AF6D0BF18}" type="parTrans" cxnId="{0A13899D-CE40-4507-BCB5-1411FE4D483C}">
      <dgm:prSet/>
      <dgm:spPr/>
      <dgm:t>
        <a:bodyPr/>
        <a:lstStyle/>
        <a:p>
          <a:endParaRPr lang="es-MX"/>
        </a:p>
      </dgm:t>
    </dgm:pt>
    <dgm:pt modelId="{2B60E828-B861-4292-AA1B-C8A6C845E330}" type="sibTrans" cxnId="{0A13899D-CE40-4507-BCB5-1411FE4D483C}">
      <dgm:prSet/>
      <dgm:spPr/>
      <dgm:t>
        <a:bodyPr/>
        <a:lstStyle/>
        <a:p>
          <a:endParaRPr lang="es-MX"/>
        </a:p>
      </dgm:t>
    </dgm:pt>
    <dgm:pt modelId="{7FF105E2-1D0F-426D-AF64-B441A7851CDD}" type="pres">
      <dgm:prSet presAssocID="{C811C932-71E1-49E6-9547-E9253E788F59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9AB80DB4-1F2E-4994-ACFE-8D49E4DB5A59}" type="pres">
      <dgm:prSet presAssocID="{5785C51E-DD37-4E6D-8E88-B3C46F8D6A9D}" presName="parentText1" presStyleLbl="node1" presStyleIdx="0" presStyleCnt="3" custScaleX="77848" custScaleY="189524" custLinFactNeighborX="12493" custLinFactNeighborY="-486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177D114-6AA1-4E31-90DB-A8F3B0F3A719}" type="pres">
      <dgm:prSet presAssocID="{61C9C2BA-FB87-4715-A82D-A4D3F2DEB749}" presName="parentText2" presStyleLbl="node1" presStyleIdx="1" presStyleCnt="3" custScaleX="110564" custScaleY="157079" custLinFactNeighborX="-3235" custLinFactNeighborY="2702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7441893-F05D-4F4A-9911-9D1732A123FB}" type="pres">
      <dgm:prSet presAssocID="{0A88E240-7AA0-499E-B247-58E249570C5D}" presName="parentText3" presStyleLbl="node1" presStyleIdx="2" presStyleCnt="3" custScaleX="191448" custScaleY="151406" custLinFactNeighborX="-41498" custLinFactNeighborY="6368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8686995-EDF1-4E36-96AB-B0E51E771C4F}" type="presOf" srcId="{0A88E240-7AA0-499E-B247-58E249570C5D}" destId="{67441893-F05D-4F4A-9911-9D1732A123FB}" srcOrd="0" destOrd="0" presId="urn:microsoft.com/office/officeart/2009/3/layout/IncreasingArrowsProcess"/>
    <dgm:cxn modelId="{C6E46C6B-5A44-4C71-A3D3-B6ACD406A709}" srcId="{C811C932-71E1-49E6-9547-E9253E788F59}" destId="{61C9C2BA-FB87-4715-A82D-A4D3F2DEB749}" srcOrd="1" destOrd="0" parTransId="{8B64CA75-CA32-4D65-820F-022D7ECD1049}" sibTransId="{A181C092-CD7C-4FB5-AEEB-62E428073025}"/>
    <dgm:cxn modelId="{C7CCD611-6849-4D67-BCBC-CDBE18F8D486}" srcId="{C811C932-71E1-49E6-9547-E9253E788F59}" destId="{5785C51E-DD37-4E6D-8E88-B3C46F8D6A9D}" srcOrd="0" destOrd="0" parTransId="{56AB195E-F5C0-406C-8119-E31A80C3C83E}" sibTransId="{D50BE10E-9BE0-4678-990D-C4CE21304E7B}"/>
    <dgm:cxn modelId="{0A13899D-CE40-4507-BCB5-1411FE4D483C}" srcId="{C811C932-71E1-49E6-9547-E9253E788F59}" destId="{0A88E240-7AA0-499E-B247-58E249570C5D}" srcOrd="2" destOrd="0" parTransId="{4416BE96-F29E-408A-824B-FB2AF6D0BF18}" sibTransId="{2B60E828-B861-4292-AA1B-C8A6C845E330}"/>
    <dgm:cxn modelId="{46E6BBEF-08D3-45A7-887D-92B0B75831AA}" type="presOf" srcId="{C811C932-71E1-49E6-9547-E9253E788F59}" destId="{7FF105E2-1D0F-426D-AF64-B441A7851CDD}" srcOrd="0" destOrd="0" presId="urn:microsoft.com/office/officeart/2009/3/layout/IncreasingArrowsProcess"/>
    <dgm:cxn modelId="{19688D5B-1C06-4596-9878-A180D1A2E44A}" type="presOf" srcId="{5785C51E-DD37-4E6D-8E88-B3C46F8D6A9D}" destId="{9AB80DB4-1F2E-4994-ACFE-8D49E4DB5A59}" srcOrd="0" destOrd="0" presId="urn:microsoft.com/office/officeart/2009/3/layout/IncreasingArrowsProcess"/>
    <dgm:cxn modelId="{19E94652-6EAA-4B42-9218-89BBDDDCD3D2}" type="presOf" srcId="{61C9C2BA-FB87-4715-A82D-A4D3F2DEB749}" destId="{7177D114-6AA1-4E31-90DB-A8F3B0F3A719}" srcOrd="0" destOrd="0" presId="urn:microsoft.com/office/officeart/2009/3/layout/IncreasingArrowsProcess"/>
    <dgm:cxn modelId="{5AA60828-D252-40A6-80E0-59758F89335B}" type="presParOf" srcId="{7FF105E2-1D0F-426D-AF64-B441A7851CDD}" destId="{9AB80DB4-1F2E-4994-ACFE-8D49E4DB5A59}" srcOrd="0" destOrd="0" presId="urn:microsoft.com/office/officeart/2009/3/layout/IncreasingArrowsProcess"/>
    <dgm:cxn modelId="{A048516D-2368-4F22-A1E7-5D881BA49317}" type="presParOf" srcId="{7FF105E2-1D0F-426D-AF64-B441A7851CDD}" destId="{7177D114-6AA1-4E31-90DB-A8F3B0F3A719}" srcOrd="1" destOrd="0" presId="urn:microsoft.com/office/officeart/2009/3/layout/IncreasingArrowsProcess"/>
    <dgm:cxn modelId="{A50923ED-EE86-4745-BC12-A584D927752E}" type="presParOf" srcId="{7FF105E2-1D0F-426D-AF64-B441A7851CDD}" destId="{67441893-F05D-4F4A-9911-9D1732A123FB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C468F-69CC-4D0B-80E1-68FFCC5C4B03}">
      <dsp:nvSpPr>
        <dsp:cNvPr id="0" name=""/>
        <dsp:cNvSpPr/>
      </dsp:nvSpPr>
      <dsp:spPr>
        <a:xfrm>
          <a:off x="0" y="49204"/>
          <a:ext cx="8075240" cy="504702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DE4C2-9562-4A6D-BB7C-C6FF097DB24A}">
      <dsp:nvSpPr>
        <dsp:cNvPr id="0" name=""/>
        <dsp:cNvSpPr/>
      </dsp:nvSpPr>
      <dsp:spPr>
        <a:xfrm>
          <a:off x="1025555" y="3532661"/>
          <a:ext cx="209956" cy="2099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B6F53-EED7-43A2-BB34-4C1E686FD80E}">
      <dsp:nvSpPr>
        <dsp:cNvPr id="0" name=""/>
        <dsp:cNvSpPr/>
      </dsp:nvSpPr>
      <dsp:spPr>
        <a:xfrm>
          <a:off x="1130533" y="3637639"/>
          <a:ext cx="1881530" cy="1458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5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2011-2012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Diseño e inicio</a:t>
          </a:r>
          <a:endParaRPr lang="es-MX" sz="2000" kern="1200" dirty="0"/>
        </a:p>
      </dsp:txBody>
      <dsp:txXfrm>
        <a:off x="1130533" y="3637639"/>
        <a:ext cx="1881530" cy="1458590"/>
      </dsp:txXfrm>
    </dsp:sp>
    <dsp:sp modelId="{209E1421-8FDE-4943-9A5D-9FCA44226E91}">
      <dsp:nvSpPr>
        <dsp:cNvPr id="0" name=""/>
        <dsp:cNvSpPr/>
      </dsp:nvSpPr>
      <dsp:spPr>
        <a:xfrm>
          <a:off x="2878823" y="2160880"/>
          <a:ext cx="379536" cy="3795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F53745-53D2-41ED-82F4-D1AE1993927D}">
      <dsp:nvSpPr>
        <dsp:cNvPr id="0" name=""/>
        <dsp:cNvSpPr/>
      </dsp:nvSpPr>
      <dsp:spPr>
        <a:xfrm>
          <a:off x="3068591" y="2350648"/>
          <a:ext cx="1938057" cy="2745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10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2013-2015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Implementación</a:t>
          </a:r>
          <a:endParaRPr lang="es-MX" sz="2000" kern="1200" dirty="0"/>
        </a:p>
      </dsp:txBody>
      <dsp:txXfrm>
        <a:off x="3068591" y="2350648"/>
        <a:ext cx="1938057" cy="2745581"/>
      </dsp:txXfrm>
    </dsp:sp>
    <dsp:sp modelId="{F6DF2A82-24C4-4BC9-A601-AB045E32F6A3}">
      <dsp:nvSpPr>
        <dsp:cNvPr id="0" name=""/>
        <dsp:cNvSpPr/>
      </dsp:nvSpPr>
      <dsp:spPr>
        <a:xfrm>
          <a:off x="5107589" y="1326102"/>
          <a:ext cx="524890" cy="524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D06DA-19F9-4015-824E-BE3737C7A1B5}">
      <dsp:nvSpPr>
        <dsp:cNvPr id="0" name=""/>
        <dsp:cNvSpPr/>
      </dsp:nvSpPr>
      <dsp:spPr>
        <a:xfrm>
          <a:off x="5370034" y="1588547"/>
          <a:ext cx="1938057" cy="3507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12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2016-2017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Consolidación</a:t>
          </a:r>
          <a:endParaRPr lang="es-MX" sz="2000" kern="1200" dirty="0"/>
        </a:p>
      </dsp:txBody>
      <dsp:txXfrm>
        <a:off x="5370034" y="1588547"/>
        <a:ext cx="1938057" cy="3507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80DB4-1F2E-4994-ACFE-8D49E4DB5A59}">
      <dsp:nvSpPr>
        <dsp:cNvPr id="0" name=""/>
        <dsp:cNvSpPr/>
      </dsp:nvSpPr>
      <dsp:spPr>
        <a:xfrm>
          <a:off x="390438" y="718834"/>
          <a:ext cx="3285226" cy="1164815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9756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0" kern="1200" dirty="0" smtClean="0">
              <a:latin typeface="Arial Narrow" panose="020B0606020202030204" pitchFamily="34" charset="0"/>
            </a:rPr>
            <a:t>  Conocimiento Técnico</a:t>
          </a:r>
          <a:endParaRPr lang="es-MX" sz="2400" b="0" kern="1200" dirty="0">
            <a:latin typeface="Arial Narrow" panose="020B0606020202030204" pitchFamily="34" charset="0"/>
          </a:endParaRPr>
        </a:p>
      </dsp:txBody>
      <dsp:txXfrm>
        <a:off x="390438" y="1010038"/>
        <a:ext cx="2994022" cy="582407"/>
      </dsp:txXfrm>
    </dsp:sp>
    <dsp:sp modelId="{7177D114-6AA1-4E31-90DB-A8F3B0F3A719}">
      <dsp:nvSpPr>
        <dsp:cNvPr id="0" name=""/>
        <dsp:cNvSpPr/>
      </dsp:nvSpPr>
      <dsp:spPr>
        <a:xfrm>
          <a:off x="446870" y="1219400"/>
          <a:ext cx="3228773" cy="965408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254000" bIns="9756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0" kern="1200" dirty="0" smtClean="0">
              <a:latin typeface="Arial Narrow" panose="020B0606020202030204" pitchFamily="34" charset="0"/>
            </a:rPr>
            <a:t>                 Actitudes</a:t>
          </a:r>
          <a:endParaRPr lang="es-MX" sz="2400" b="0" kern="1200" dirty="0">
            <a:latin typeface="Arial Narrow" panose="020B0606020202030204" pitchFamily="34" charset="0"/>
          </a:endParaRPr>
        </a:p>
      </dsp:txBody>
      <dsp:txXfrm>
        <a:off x="446870" y="1460752"/>
        <a:ext cx="2987421" cy="482704"/>
      </dsp:txXfrm>
    </dsp:sp>
    <dsp:sp modelId="{67441893-F05D-4F4A-9911-9D1732A123FB}">
      <dsp:nvSpPr>
        <dsp:cNvPr id="0" name=""/>
        <dsp:cNvSpPr/>
      </dsp:nvSpPr>
      <dsp:spPr>
        <a:xfrm>
          <a:off x="581934" y="1667031"/>
          <a:ext cx="3102414" cy="930542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9060" tIns="99060" rIns="254000" bIns="97568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b="0" kern="1200" dirty="0" smtClean="0">
              <a:latin typeface="Arial Narrow" panose="020B0606020202030204" pitchFamily="34" charset="0"/>
            </a:rPr>
            <a:t>              Habilidades</a:t>
          </a:r>
          <a:endParaRPr lang="es-MX" sz="2600" b="0" kern="1200" dirty="0">
            <a:latin typeface="Arial Narrow" panose="020B0606020202030204" pitchFamily="34" charset="0"/>
          </a:endParaRPr>
        </a:p>
      </dsp:txBody>
      <dsp:txXfrm>
        <a:off x="581934" y="1899667"/>
        <a:ext cx="2869779" cy="465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583DD-B99B-408E-AAFF-38D0DDBB0CB1}" type="datetimeFigureOut">
              <a:rPr lang="es-MX" smtClean="0"/>
              <a:t>25/11/2015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8266F-208E-4AEC-B989-438B46B94C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4215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949CE-6B07-484F-9F4F-0077E6299E2C}" type="slidenum">
              <a:rPr lang="es-MX" smtClean="0"/>
              <a:t>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1377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microsoft.com/office/2007/relationships/hdphoto" Target="../media/hdphoto2.wdp"/><Relationship Id="rId7" Type="http://schemas.openxmlformats.org/officeDocument/2006/relationships/image" Target="../media/image6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wmf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 preferRelativeResize="0">
            <a:picLocks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8389"/>
            <a:ext cx="9144000" cy="1366995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160219"/>
            <a:ext cx="2133600" cy="365125"/>
          </a:xfrm>
        </p:spPr>
        <p:txBody>
          <a:bodyPr/>
          <a:lstStyle>
            <a:lvl1pPr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3FE9AAA0-C98D-41ED-951B-1679CD654A68}" type="datetimeFigureOut">
              <a:rPr lang="es-MX" smtClean="0"/>
              <a:pPr/>
              <a:t>25/11/2015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160219"/>
            <a:ext cx="2895600" cy="365125"/>
          </a:xfrm>
        </p:spPr>
        <p:txBody>
          <a:bodyPr/>
          <a:lstStyle>
            <a:lvl1pPr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160219"/>
            <a:ext cx="2133600" cy="365125"/>
          </a:xfrm>
        </p:spPr>
        <p:txBody>
          <a:bodyPr/>
          <a:lstStyle>
            <a:lvl1pPr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6F15AF60-DAE0-4A98-8F0B-1725B74E8E11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349093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241326"/>
            <a:ext cx="5398368" cy="2331690"/>
          </a:xfrm>
        </p:spPr>
        <p:txBody>
          <a:bodyPr>
            <a:normAutofit/>
          </a:bodyPr>
          <a:lstStyle>
            <a:lvl1pPr>
              <a:defRPr sz="4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5400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MX" dirty="0"/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0136"/>
            <a:ext cx="1584176" cy="553151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149080"/>
            <a:ext cx="2172568" cy="17610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4664"/>
            <a:ext cx="1372663" cy="6956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AAA0-C98D-41ED-951B-1679CD654A68}" type="datetimeFigureOut">
              <a:rPr lang="es-MX" smtClean="0"/>
              <a:pPr/>
              <a:t>25/11/2015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AF60-DAE0-4A98-8F0B-1725B74E8E1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08720"/>
            <a:ext cx="2057400" cy="5217443"/>
          </a:xfrm>
        </p:spPr>
        <p:txBody>
          <a:bodyPr vert="eaVert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08720"/>
            <a:ext cx="6019800" cy="521744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AAA0-C98D-41ED-951B-1679CD654A68}" type="datetimeFigureOut">
              <a:rPr lang="es-MX" smtClean="0"/>
              <a:pPr/>
              <a:t>25/11/2015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AF60-DAE0-4A98-8F0B-1725B74E8E1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37312"/>
            <a:ext cx="2133600" cy="365125"/>
          </a:xfrm>
        </p:spPr>
        <p:txBody>
          <a:bodyPr/>
          <a:lstStyle>
            <a:lvl1pPr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3FE9AAA0-C98D-41ED-951B-1679CD654A68}" type="datetimeFigureOut">
              <a:rPr lang="es-MX" smtClean="0"/>
              <a:pPr/>
              <a:t>25/11/2015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37312"/>
            <a:ext cx="2895600" cy="365125"/>
          </a:xfrm>
        </p:spPr>
        <p:txBody>
          <a:bodyPr/>
          <a:lstStyle>
            <a:lvl1pPr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133600" cy="365125"/>
          </a:xfrm>
        </p:spPr>
        <p:txBody>
          <a:bodyPr/>
          <a:lstStyle>
            <a:lvl1pPr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6F15AF60-DAE0-4A98-8F0B-1725B74E8E1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349093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573016"/>
            <a:ext cx="7772400" cy="83388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160219"/>
            <a:ext cx="2133600" cy="365125"/>
          </a:xfrm>
        </p:spPr>
        <p:txBody>
          <a:bodyPr/>
          <a:lstStyle>
            <a:lvl1pPr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3FE9AAA0-C98D-41ED-951B-1679CD654A68}" type="datetimeFigureOut">
              <a:rPr lang="es-MX" smtClean="0"/>
              <a:pPr/>
              <a:t>25/11/2015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160219"/>
            <a:ext cx="2895600" cy="365125"/>
          </a:xfrm>
        </p:spPr>
        <p:txBody>
          <a:bodyPr/>
          <a:lstStyle>
            <a:lvl1pPr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160219"/>
            <a:ext cx="2133600" cy="365125"/>
          </a:xfrm>
        </p:spPr>
        <p:txBody>
          <a:bodyPr/>
          <a:lstStyle>
            <a:lvl1pPr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6F15AF60-DAE0-4A98-8F0B-1725B74E8E11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9793"/>
            <a:ext cx="1584176" cy="553151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7299"/>
            <a:ext cx="1372663" cy="695645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720" y="1700808"/>
            <a:ext cx="2172568" cy="17610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936104"/>
          </a:xfrm>
        </p:spPr>
        <p:txBody>
          <a:bodyPr>
            <a:noAutofit/>
          </a:bodyPr>
          <a:lstStyle>
            <a:lvl1pPr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027981"/>
            <a:ext cx="4038600" cy="3993307"/>
          </a:xfrm>
        </p:spPr>
        <p:txBody>
          <a:bodyPr>
            <a:normAutofit/>
          </a:bodyPr>
          <a:lstStyle>
            <a:lvl1pPr>
              <a:defRPr sz="1700">
                <a:latin typeface="Arial" pitchFamily="34" charset="0"/>
                <a:cs typeface="Arial" pitchFamily="34" charset="0"/>
              </a:defRPr>
            </a:lvl1pPr>
            <a:lvl2pPr>
              <a:defRPr sz="1700">
                <a:latin typeface="Arial" pitchFamily="34" charset="0"/>
                <a:cs typeface="Arial" pitchFamily="34" charset="0"/>
              </a:defRPr>
            </a:lvl2pPr>
            <a:lvl3pPr>
              <a:defRPr sz="1700">
                <a:latin typeface="Arial" pitchFamily="34" charset="0"/>
                <a:cs typeface="Arial" pitchFamily="34" charset="0"/>
              </a:defRPr>
            </a:lvl3pPr>
            <a:lvl4pPr>
              <a:defRPr sz="1700">
                <a:latin typeface="Arial" pitchFamily="34" charset="0"/>
                <a:cs typeface="Arial" pitchFamily="34" charset="0"/>
              </a:defRPr>
            </a:lvl4pPr>
            <a:lvl5pPr>
              <a:defRPr sz="17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027981"/>
            <a:ext cx="4038600" cy="3993307"/>
          </a:xfrm>
        </p:spPr>
        <p:txBody>
          <a:bodyPr>
            <a:normAutofit/>
          </a:bodyPr>
          <a:lstStyle>
            <a:lvl1pPr>
              <a:defRPr sz="1700">
                <a:latin typeface="Arial" pitchFamily="34" charset="0"/>
                <a:cs typeface="Arial" pitchFamily="34" charset="0"/>
              </a:defRPr>
            </a:lvl1pPr>
            <a:lvl2pPr>
              <a:defRPr sz="1700">
                <a:latin typeface="Arial" pitchFamily="34" charset="0"/>
                <a:cs typeface="Arial" pitchFamily="34" charset="0"/>
              </a:defRPr>
            </a:lvl2pPr>
            <a:lvl3pPr>
              <a:defRPr sz="1700">
                <a:latin typeface="Arial" pitchFamily="34" charset="0"/>
                <a:cs typeface="Arial" pitchFamily="34" charset="0"/>
              </a:defRPr>
            </a:lvl3pPr>
            <a:lvl4pPr>
              <a:defRPr sz="1700">
                <a:latin typeface="Arial" pitchFamily="34" charset="0"/>
                <a:cs typeface="Arial" pitchFamily="34" charset="0"/>
              </a:defRPr>
            </a:lvl4pPr>
            <a:lvl5pPr>
              <a:defRPr sz="17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AAA0-C98D-41ED-951B-1679CD654A68}" type="datetimeFigureOut">
              <a:rPr lang="es-MX" smtClean="0"/>
              <a:pPr/>
              <a:t>25/11/2015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AF60-DAE0-4A98-8F0B-1725B74E8E1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720080"/>
          </a:xfrm>
        </p:spPr>
        <p:txBody>
          <a:bodyPr>
            <a:noAutofit/>
          </a:bodyPr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92896"/>
            <a:ext cx="4040188" cy="3672408"/>
          </a:xfrm>
        </p:spPr>
        <p:txBody>
          <a:bodyPr>
            <a:normAutofit/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772816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92896"/>
            <a:ext cx="4041775" cy="3672408"/>
          </a:xfrm>
        </p:spPr>
        <p:txBody>
          <a:bodyPr>
            <a:normAutofit/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AAA0-C98D-41ED-951B-1679CD654A68}" type="datetimeFigureOut">
              <a:rPr lang="es-MX" smtClean="0"/>
              <a:pPr/>
              <a:t>25/11/2015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AF60-DAE0-4A98-8F0B-1725B74E8E1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AAA0-C98D-41ED-951B-1679CD654A68}" type="datetimeFigureOut">
              <a:rPr lang="es-MX" smtClean="0"/>
              <a:pPr/>
              <a:t>25/11/2015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AF60-DAE0-4A98-8F0B-1725B74E8E1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AAA0-C98D-41ED-951B-1679CD654A68}" type="datetimeFigureOut">
              <a:rPr lang="es-MX" smtClean="0"/>
              <a:pPr/>
              <a:t>25/11/2015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AF60-DAE0-4A98-8F0B-1725B74E8E1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80728"/>
            <a:ext cx="3008313" cy="1030436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980728"/>
            <a:ext cx="5111750" cy="5145435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060848"/>
            <a:ext cx="3008313" cy="4065315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AAA0-C98D-41ED-951B-1679CD654A68}" type="datetimeFigureOut">
              <a:rPr lang="es-MX" smtClean="0"/>
              <a:pPr/>
              <a:t>25/11/2015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AF60-DAE0-4A98-8F0B-1725B74E8E1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AAA0-C98D-41ED-951B-1679CD654A68}" type="datetimeFigureOut">
              <a:rPr lang="es-MX" smtClean="0"/>
              <a:pPr/>
              <a:t>25/11/2015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AF60-DAE0-4A98-8F0B-1725B74E8E1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 preferRelativeResize="0">
            <a:picLocks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8389"/>
            <a:ext cx="9144000" cy="1366995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204864"/>
            <a:ext cx="8229600" cy="392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E9AAA0-C98D-41ED-951B-1679CD654A68}" type="datetimeFigureOut">
              <a:rPr lang="es-MX" smtClean="0"/>
              <a:pPr/>
              <a:t>25/11/2015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F15AF60-DAE0-4A98-8F0B-1725B74E8E11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3561"/>
            <a:ext cx="1584176" cy="553151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16632"/>
            <a:ext cx="1372663" cy="6956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396552" y="1484784"/>
            <a:ext cx="7952928" cy="1440159"/>
          </a:xfrm>
        </p:spPr>
        <p:txBody>
          <a:bodyPr>
            <a:noAutofit/>
          </a:bodyPr>
          <a:lstStyle/>
          <a:p>
            <a:r>
              <a:rPr lang="es-MX" sz="2000" dirty="0" smtClean="0"/>
              <a:t>La Certificación en Fiscalización Superior Profesional </a:t>
            </a:r>
            <a:br>
              <a:rPr lang="es-MX" sz="2000" dirty="0" smtClean="0"/>
            </a:br>
            <a:r>
              <a:rPr lang="es-MX" sz="2000" dirty="0" smtClean="0"/>
              <a:t>de la </a:t>
            </a:r>
            <a:br>
              <a:rPr lang="es-MX" sz="2000" dirty="0" smtClean="0"/>
            </a:br>
            <a:r>
              <a:rPr lang="es-MX" sz="2000" dirty="0" smtClean="0"/>
              <a:t>Auditoría Superior de la Federación-México</a:t>
            </a:r>
            <a:r>
              <a:rPr lang="es-MX" sz="2800" dirty="0" smtClean="0"/>
              <a:t/>
            </a:r>
            <a:br>
              <a:rPr lang="es-MX" sz="2800" dirty="0" smtClean="0"/>
            </a:br>
            <a:endParaRPr lang="es-MX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4653136"/>
            <a:ext cx="6400800" cy="17526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es-ES_tradnl" sz="2600" dirty="0"/>
              <a:t>Panel de Expertos sobre Desarrollos Globales con miras a la Certificación Profesional en el área de fiscalización y </a:t>
            </a:r>
            <a:r>
              <a:rPr lang="es-ES_tradnl" sz="2600" dirty="0" smtClean="0"/>
              <a:t>control</a:t>
            </a:r>
          </a:p>
          <a:p>
            <a:pPr algn="r"/>
            <a:endParaRPr lang="es-ES_tradnl" sz="2600" dirty="0" smtClean="0"/>
          </a:p>
          <a:p>
            <a:pPr algn="r"/>
            <a:endParaRPr lang="es-ES_tradnl" sz="2600" dirty="0"/>
          </a:p>
          <a:p>
            <a:pPr algn="r"/>
            <a:r>
              <a:rPr lang="es-ES_tradnl" sz="2600" dirty="0"/>
              <a:t> </a:t>
            </a:r>
            <a:r>
              <a:rPr lang="es-ES_tradnl" sz="2300" dirty="0" smtClean="0"/>
              <a:t>Santiago de Querétaro, </a:t>
            </a:r>
            <a:r>
              <a:rPr lang="es-ES_tradnl" sz="2300" dirty="0" smtClean="0"/>
              <a:t>25 </a:t>
            </a:r>
            <a:r>
              <a:rPr lang="es-ES_tradnl" sz="2300" dirty="0" smtClean="0"/>
              <a:t>de noviembre de 2015</a:t>
            </a:r>
          </a:p>
          <a:p>
            <a:pPr algn="r"/>
            <a:endParaRPr lang="es-ES_tradnl" sz="2300" dirty="0"/>
          </a:p>
          <a:p>
            <a:pPr algn="r"/>
            <a:endParaRPr lang="es-MX" sz="2600" dirty="0"/>
          </a:p>
          <a:p>
            <a:endParaRPr lang="es-MX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5572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dirty="0" smtClean="0"/>
              <a:t>Gracias por su atención</a:t>
            </a:r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dirty="0" smtClean="0"/>
              <a:t>Haime Figueroa Neri</a:t>
            </a:r>
          </a:p>
          <a:p>
            <a:pPr marL="0" indent="0" algn="ctr">
              <a:buNone/>
            </a:pPr>
            <a:r>
              <a:rPr lang="es-MX" dirty="0" smtClean="0"/>
              <a:t>Instituto de Capacitación </a:t>
            </a:r>
          </a:p>
          <a:p>
            <a:pPr marL="0" indent="0" algn="ctr">
              <a:buNone/>
            </a:pPr>
            <a:r>
              <a:rPr lang="es-MX" dirty="0" smtClean="0"/>
              <a:t>y Desarrollo en Fiscalización Superior-ASF</a:t>
            </a:r>
          </a:p>
          <a:p>
            <a:pPr marL="0" indent="0" algn="ctr">
              <a:buNone/>
            </a:pPr>
            <a:r>
              <a:rPr lang="es-MX" dirty="0" smtClean="0"/>
              <a:t>hfigueroa@asf.gob.mx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6671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857552"/>
              </p:ext>
            </p:extLst>
          </p:nvPr>
        </p:nvGraphicFramePr>
        <p:xfrm>
          <a:off x="611560" y="980728"/>
          <a:ext cx="8075240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259632" y="227687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Apoyo del Banco Mundial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358631" y="2996952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Órganos decisores </a:t>
            </a:r>
          </a:p>
          <a:p>
            <a:r>
              <a:rPr lang="es-MX" dirty="0" smtClean="0"/>
              <a:t>Trabajo colegiado</a:t>
            </a:r>
          </a:p>
          <a:p>
            <a:r>
              <a:rPr lang="es-MX" dirty="0" smtClean="0"/>
              <a:t>Reglas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4427984" y="76470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Actualización cognitiva y evaluación externa</a:t>
            </a:r>
            <a:endParaRPr lang="es-MX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9106" y="4486450"/>
            <a:ext cx="4224894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6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3316242" y="2030088"/>
            <a:ext cx="1951608" cy="1013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Marco de </a:t>
            </a:r>
            <a:r>
              <a:rPr lang="es-MX" sz="2200" b="1" dirty="0" smtClean="0">
                <a:solidFill>
                  <a:srgbClr val="002060"/>
                </a:solidFill>
                <a:latin typeface="Arial Narrow" panose="020B0606020202030204" pitchFamily="34" charset="0"/>
                <a:hlinkClick r:id="" action="ppaction://noaction"/>
              </a:rPr>
              <a:t>Competencias</a:t>
            </a:r>
            <a:endParaRPr lang="es-MX" sz="2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1" y="-194012"/>
            <a:ext cx="7128792" cy="913281"/>
          </a:xfrm>
        </p:spPr>
        <p:txBody>
          <a:bodyPr>
            <a:noAutofit/>
          </a:bodyPr>
          <a:lstStyle/>
          <a:p>
            <a:r>
              <a:rPr lang="es-MX" sz="2400" b="1" dirty="0"/>
              <a:t>Desarrollo de Competencias del Personal de la ASF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-363077" y="708734"/>
          <a:ext cx="4220052" cy="2954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mbo 5"/>
          <p:cNvSpPr/>
          <p:nvPr/>
        </p:nvSpPr>
        <p:spPr>
          <a:xfrm>
            <a:off x="2339752" y="480421"/>
            <a:ext cx="1584000" cy="1080000"/>
          </a:xfrm>
          <a:prstGeom prst="diamond">
            <a:avLst/>
          </a:prstGeom>
          <a:solidFill>
            <a:srgbClr val="F0F5FA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DNC</a:t>
            </a:r>
            <a:endParaRPr lang="es-MX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Más 8"/>
          <p:cNvSpPr/>
          <p:nvPr/>
        </p:nvSpPr>
        <p:spPr>
          <a:xfrm>
            <a:off x="4111877" y="762703"/>
            <a:ext cx="411145" cy="433002"/>
          </a:xfrm>
          <a:prstGeom prst="mathPlus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44000">
                <a:schemeClr val="accent1">
                  <a:lumMod val="20000"/>
                  <a:lumOff val="80000"/>
                </a:schemeClr>
              </a:gs>
              <a:gs pos="26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/>
          <p:cNvSpPr/>
          <p:nvPr/>
        </p:nvSpPr>
        <p:spPr>
          <a:xfrm>
            <a:off x="7264962" y="2278699"/>
            <a:ext cx="1863960" cy="676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Alto Desempeño</a:t>
            </a:r>
            <a:endParaRPr lang="es-MX" sz="20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067037" y="2898803"/>
            <a:ext cx="1627460" cy="8448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dirty="0" smtClean="0">
                <a:latin typeface="Arial Narrow" panose="020B0606020202030204" pitchFamily="34" charset="0"/>
              </a:rPr>
              <a:t>Conocimiento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Arial Narrow" panose="020B0606020202030204" pitchFamily="34" charset="0"/>
              </a:rPr>
              <a:t>Común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Arial Narrow" panose="020B0606020202030204" pitchFamily="34" charset="0"/>
              </a:rPr>
              <a:t>Particular </a:t>
            </a:r>
            <a:endParaRPr lang="es-MX" dirty="0">
              <a:latin typeface="Arial Narrow" panose="020B060602020203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164288" y="4363709"/>
            <a:ext cx="1879037" cy="5714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s-MX" dirty="0" smtClean="0">
                <a:latin typeface="Arial Narrow" panose="020B0606020202030204" pitchFamily="34" charset="0"/>
              </a:rPr>
              <a:t>Puesto / funciones</a:t>
            </a:r>
            <a:endParaRPr lang="es-MX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016236" y="5661248"/>
            <a:ext cx="1804381" cy="6870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s-MX" sz="22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hlinkClick r:id="" action="ppaction://noaction"/>
              </a:rPr>
              <a:t>Capacitación</a:t>
            </a:r>
            <a:endParaRPr lang="es-MX" sz="2200" b="1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MX" sz="22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Institucional</a:t>
            </a:r>
            <a:endParaRPr lang="es-MX" sz="22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804819" y="3501280"/>
            <a:ext cx="544062" cy="2448000"/>
          </a:xfrm>
          <a:prstGeom prst="rect">
            <a:avLst/>
          </a:prstGeom>
          <a:solidFill>
            <a:srgbClr val="FFF2E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wordArtVert" rtlCol="0" anchor="ctr" anchorCtr="0"/>
          <a:lstStyle/>
          <a:p>
            <a:pPr algn="ctr"/>
            <a:r>
              <a:rPr lang="es-MX" dirty="0" smtClean="0">
                <a:latin typeface="Arial Narrow" panose="020B0606020202030204" pitchFamily="34" charset="0"/>
              </a:rPr>
              <a:t>Gestión</a:t>
            </a:r>
            <a:endParaRPr lang="es-MX" dirty="0">
              <a:latin typeface="Arial Narrow" panose="020B060602020203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63438" y="4178917"/>
            <a:ext cx="1850452" cy="1092726"/>
          </a:xfrm>
          <a:prstGeom prst="rect">
            <a:avLst/>
          </a:prstGeom>
          <a:solidFill>
            <a:srgbClr val="FFF2E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Arial Narrow" panose="020B0606020202030204" pitchFamily="34" charset="0"/>
              </a:rPr>
              <a:t>Individuales</a:t>
            </a:r>
          </a:p>
          <a:p>
            <a:pPr algn="ctr"/>
            <a:r>
              <a:rPr lang="es-MX" dirty="0" smtClean="0">
                <a:latin typeface="Arial Narrow" panose="020B0606020202030204" pitchFamily="34" charset="0"/>
              </a:rPr>
              <a:t>Equipos</a:t>
            </a:r>
          </a:p>
          <a:p>
            <a:pPr algn="ctr"/>
            <a:r>
              <a:rPr lang="es-MX" dirty="0" smtClean="0">
                <a:latin typeface="Arial Narrow" panose="020B0606020202030204" pitchFamily="34" charset="0"/>
              </a:rPr>
              <a:t>Unidades / Áreas </a:t>
            </a:r>
          </a:p>
          <a:p>
            <a:pPr algn="ctr"/>
            <a:r>
              <a:rPr lang="es-MX" dirty="0" smtClean="0">
                <a:latin typeface="Arial Narrow" panose="020B0606020202030204" pitchFamily="34" charset="0"/>
              </a:rPr>
              <a:t>Institucionales</a:t>
            </a:r>
            <a:endParaRPr lang="es-MX" dirty="0">
              <a:latin typeface="Arial Narrow" panose="020B0606020202030204" pitchFamily="34" charset="0"/>
            </a:endParaRPr>
          </a:p>
        </p:txBody>
      </p:sp>
      <p:sp>
        <p:nvSpPr>
          <p:cNvPr id="19" name="Rombo 18"/>
          <p:cNvSpPr/>
          <p:nvPr/>
        </p:nvSpPr>
        <p:spPr>
          <a:xfrm>
            <a:off x="4792066" y="476672"/>
            <a:ext cx="1584000" cy="1080000"/>
          </a:xfrm>
          <a:prstGeom prst="diamond">
            <a:avLst/>
          </a:prstGeom>
          <a:solidFill>
            <a:srgbClr val="F0F5FA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s-MX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Revisión Perfiles de Puesto</a:t>
            </a:r>
            <a:endParaRPr lang="es-MX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Flecha abajo 20"/>
          <p:cNvSpPr/>
          <p:nvPr/>
        </p:nvSpPr>
        <p:spPr>
          <a:xfrm>
            <a:off x="4059139" y="1458094"/>
            <a:ext cx="361676" cy="571994"/>
          </a:xfrm>
          <a:prstGeom prst="downArrow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44000">
                <a:schemeClr val="accent1">
                  <a:lumMod val="20000"/>
                  <a:lumOff val="80000"/>
                </a:schemeClr>
              </a:gs>
              <a:gs pos="26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23" name="Conector recto de flecha 22"/>
          <p:cNvCxnSpPr/>
          <p:nvPr/>
        </p:nvCxnSpPr>
        <p:spPr>
          <a:xfrm>
            <a:off x="5434848" y="2636912"/>
            <a:ext cx="1445919" cy="773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0" name="CuadroTexto 99"/>
          <p:cNvSpPr txBox="1"/>
          <p:nvPr/>
        </p:nvSpPr>
        <p:spPr>
          <a:xfrm>
            <a:off x="-134731" y="5850100"/>
            <a:ext cx="29269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dirty="0" smtClean="0"/>
              <a:t>Elaboración con base en INTOSAI.</a:t>
            </a:r>
          </a:p>
          <a:p>
            <a:pPr algn="r"/>
            <a:r>
              <a:rPr lang="es-MX" sz="1100" dirty="0" err="1" smtClean="0"/>
              <a:t>Intosai</a:t>
            </a:r>
            <a:r>
              <a:rPr lang="es-MX" sz="1100" dirty="0" smtClean="0"/>
              <a:t> </a:t>
            </a:r>
            <a:r>
              <a:rPr lang="es-MX" sz="1100" dirty="0" err="1" smtClean="0"/>
              <a:t>Competency</a:t>
            </a:r>
            <a:r>
              <a:rPr lang="es-MX" sz="1100" dirty="0" smtClean="0"/>
              <a:t> Framework </a:t>
            </a:r>
            <a:r>
              <a:rPr lang="es-MX" sz="1100" dirty="0" err="1" smtClean="0"/>
              <a:t>for</a:t>
            </a:r>
            <a:r>
              <a:rPr lang="es-MX" sz="1100" dirty="0" smtClean="0"/>
              <a:t> </a:t>
            </a:r>
            <a:r>
              <a:rPr lang="es-MX" sz="1100" dirty="0" err="1" smtClean="0"/>
              <a:t>Auditors</a:t>
            </a:r>
            <a:r>
              <a:rPr lang="es-MX" sz="1100" dirty="0" smtClean="0"/>
              <a:t>.</a:t>
            </a:r>
          </a:p>
          <a:p>
            <a:pPr algn="r"/>
            <a:r>
              <a:rPr lang="es-MX" sz="1100" dirty="0" smtClean="0"/>
              <a:t> Workshop. Oslo, Noruega, 17-19 de Junio 2015</a:t>
            </a:r>
            <a:endParaRPr lang="es-MX" sz="1100" dirty="0"/>
          </a:p>
        </p:txBody>
      </p:sp>
      <p:sp>
        <p:nvSpPr>
          <p:cNvPr id="32" name="Rectángulo 31"/>
          <p:cNvSpPr/>
          <p:nvPr/>
        </p:nvSpPr>
        <p:spPr>
          <a:xfrm>
            <a:off x="5163048" y="3444501"/>
            <a:ext cx="543600" cy="24468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wordArtVert" lIns="0" tIns="0" rIns="0" bIns="0" rtlCol="0" anchor="ctr"/>
          <a:lstStyle/>
          <a:p>
            <a:pPr algn="ctr"/>
            <a:r>
              <a:rPr lang="es-MX" dirty="0" smtClean="0">
                <a:latin typeface="Arial Narrow" panose="020B0606020202030204" pitchFamily="34" charset="0"/>
              </a:rPr>
              <a:t>Técnicas</a:t>
            </a:r>
          </a:p>
        </p:txBody>
      </p:sp>
      <p:sp>
        <p:nvSpPr>
          <p:cNvPr id="48" name="Flecha doblada 47"/>
          <p:cNvSpPr/>
          <p:nvPr/>
        </p:nvSpPr>
        <p:spPr>
          <a:xfrm rot="10800000" flipH="1">
            <a:off x="4291264" y="2938957"/>
            <a:ext cx="856800" cy="221738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  <a:gradFill>
            <a:gsLst>
              <a:gs pos="33000">
                <a:schemeClr val="accent5">
                  <a:lumMod val="60000"/>
                  <a:lumOff val="40000"/>
                </a:schemeClr>
              </a:gs>
              <a:gs pos="9000">
                <a:schemeClr val="accent5">
                  <a:lumMod val="60000"/>
                  <a:lumOff val="40000"/>
                </a:schemeClr>
              </a:gs>
              <a:gs pos="38000">
                <a:schemeClr val="accent5">
                  <a:lumMod val="60000"/>
                  <a:lumOff val="40000"/>
                </a:schemeClr>
              </a:gs>
              <a:gs pos="23000">
                <a:schemeClr val="accent5">
                  <a:lumMod val="60000"/>
                  <a:lumOff val="40000"/>
                </a:schemeClr>
              </a:gs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  <a:gs pos="81000">
                <a:srgbClr val="B5DDE7"/>
              </a:gs>
              <a:gs pos="45968">
                <a:srgbClr val="93CDDD"/>
              </a:gs>
              <a:gs pos="5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57" name="Flecha doblada 56"/>
          <p:cNvSpPr/>
          <p:nvPr/>
        </p:nvSpPr>
        <p:spPr>
          <a:xfrm rot="10800000">
            <a:off x="3393961" y="2938958"/>
            <a:ext cx="856186" cy="221983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  <a:gradFill>
            <a:gsLst>
              <a:gs pos="97000">
                <a:schemeClr val="accent6">
                  <a:tint val="50000"/>
                  <a:satMod val="300000"/>
                </a:schemeClr>
              </a:gs>
              <a:gs pos="26000">
                <a:schemeClr val="accent6">
                  <a:tint val="37000"/>
                  <a:satMod val="300000"/>
                </a:schemeClr>
              </a:gs>
              <a:gs pos="2000">
                <a:schemeClr val="accent6">
                  <a:tint val="15000"/>
                  <a:satMod val="350000"/>
                </a:schemeClr>
              </a:gs>
            </a:gsLst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cxnSp>
        <p:nvCxnSpPr>
          <p:cNvPr id="50" name="Conector recto de flecha 49"/>
          <p:cNvCxnSpPr>
            <a:stCxn id="16" idx="1"/>
            <a:endCxn id="17" idx="3"/>
          </p:cNvCxnSpPr>
          <p:nvPr/>
        </p:nvCxnSpPr>
        <p:spPr>
          <a:xfrm flipH="1">
            <a:off x="2113890" y="4725280"/>
            <a:ext cx="69092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2" name="Conector angular 51"/>
          <p:cNvCxnSpPr>
            <a:stCxn id="13" idx="3"/>
            <a:endCxn id="14" idx="0"/>
          </p:cNvCxnSpPr>
          <p:nvPr/>
        </p:nvCxnSpPr>
        <p:spPr>
          <a:xfrm>
            <a:off x="7694497" y="3321204"/>
            <a:ext cx="409310" cy="104250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angular 69"/>
          <p:cNvCxnSpPr>
            <a:stCxn id="32" idx="0"/>
            <a:endCxn id="13" idx="1"/>
          </p:cNvCxnSpPr>
          <p:nvPr/>
        </p:nvCxnSpPr>
        <p:spPr>
          <a:xfrm rot="5400000" flipH="1" flipV="1">
            <a:off x="5689294" y="3066759"/>
            <a:ext cx="123297" cy="63218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ector angular 164"/>
          <p:cNvCxnSpPr>
            <a:stCxn id="14" idx="2"/>
            <a:endCxn id="15" idx="3"/>
          </p:cNvCxnSpPr>
          <p:nvPr/>
        </p:nvCxnSpPr>
        <p:spPr>
          <a:xfrm rot="5400000">
            <a:off x="7427401" y="5328359"/>
            <a:ext cx="1069623" cy="28319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ector angular 167"/>
          <p:cNvCxnSpPr>
            <a:stCxn id="15" idx="3"/>
            <a:endCxn id="14" idx="2"/>
          </p:cNvCxnSpPr>
          <p:nvPr/>
        </p:nvCxnSpPr>
        <p:spPr>
          <a:xfrm flipV="1">
            <a:off x="7820617" y="4935143"/>
            <a:ext cx="283190" cy="106962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ector angular 169"/>
          <p:cNvCxnSpPr>
            <a:stCxn id="32" idx="2"/>
            <a:endCxn id="15" idx="1"/>
          </p:cNvCxnSpPr>
          <p:nvPr/>
        </p:nvCxnSpPr>
        <p:spPr>
          <a:xfrm rot="16200000" flipH="1">
            <a:off x="5668827" y="5657356"/>
            <a:ext cx="113431" cy="58138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22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372" y="507701"/>
            <a:ext cx="8229600" cy="1143000"/>
          </a:xfrm>
        </p:spPr>
        <p:txBody>
          <a:bodyPr>
            <a:normAutofit fontScale="90000"/>
          </a:bodyPr>
          <a:lstStyle/>
          <a:p>
            <a:pPr lvl="0" algn="r"/>
            <a:r>
              <a:rPr lang="es-MX" sz="4000" dirty="0" smtClean="0"/>
              <a:t/>
            </a:r>
            <a:br>
              <a:rPr lang="es-MX" sz="4000" dirty="0" smtClean="0"/>
            </a:br>
            <a:r>
              <a:rPr lang="es-MX" sz="4000" dirty="0"/>
              <a:t/>
            </a:r>
            <a:br>
              <a:rPr lang="es-MX" sz="4000" dirty="0"/>
            </a:br>
            <a:r>
              <a:rPr lang="es-MX" sz="4000" dirty="0" smtClean="0"/>
              <a:t/>
            </a:r>
            <a:br>
              <a:rPr lang="es-MX" sz="4000" dirty="0" smtClean="0"/>
            </a:br>
            <a:r>
              <a:rPr lang="es-MX" sz="3600" dirty="0" smtClean="0"/>
              <a:t>Capacitación focalizada a la función laboral</a:t>
            </a:r>
            <a:br>
              <a:rPr lang="es-MX" sz="3600" dirty="0" smtClean="0"/>
            </a:b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166727">
            <a:off x="44243" y="1527633"/>
            <a:ext cx="4797520" cy="4525963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105C-C691-46E5-8187-CD2B949122AD}" type="slidenum">
              <a:rPr lang="es-MX" smtClean="0"/>
              <a:t>4</a:t>
            </a:fld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936" y="4387786"/>
            <a:ext cx="4752528" cy="182901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796136" y="3144283"/>
            <a:ext cx="2732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E-</a:t>
            </a:r>
            <a:r>
              <a:rPr lang="es-MX" b="1" dirty="0" err="1" smtClean="0"/>
              <a:t>learning</a:t>
            </a:r>
            <a:endParaRPr lang="es-MX" b="1" dirty="0"/>
          </a:p>
          <a:p>
            <a:endParaRPr lang="es-MX" b="1" dirty="0" smtClean="0"/>
          </a:p>
          <a:p>
            <a:r>
              <a:rPr lang="es-MX" b="1" dirty="0" smtClean="0"/>
              <a:t>Transferencia de conocimiento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79613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sz="3600" dirty="0" smtClean="0"/>
              <a:t>Personal certificado en las EFS </a:t>
            </a:r>
            <a:br>
              <a:rPr lang="es-MX" sz="3600" dirty="0" smtClean="0"/>
            </a:br>
            <a:r>
              <a:rPr lang="es-MX" sz="3600" dirty="0" smtClean="0"/>
              <a:t>(opciones)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Contratación personal previamente certificado por colegios profesionales o por otras instancias</a:t>
            </a:r>
          </a:p>
          <a:p>
            <a:pPr marL="0" indent="0">
              <a:buNone/>
            </a:pPr>
            <a:endParaRPr lang="es-MX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Celebración de convenios con instituciones externas de educación o capacitación, desarrollo de cursos </a:t>
            </a:r>
            <a:r>
              <a:rPr lang="es-MX" i="1" dirty="0" smtClean="0"/>
              <a:t>ad hoc </a:t>
            </a:r>
            <a:r>
              <a:rPr lang="es-MX" dirty="0" smtClean="0"/>
              <a:t>o certificación exclusiva</a:t>
            </a:r>
          </a:p>
          <a:p>
            <a:pPr marL="0" indent="0">
              <a:buNone/>
            </a:pPr>
            <a:endParaRPr lang="es-MX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Creación de una propia certificación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INTOSAI (2010) </a:t>
            </a:r>
            <a:r>
              <a:rPr lang="es-MX" dirty="0" err="1" smtClean="0"/>
              <a:t>Introducing</a:t>
            </a:r>
            <a:r>
              <a:rPr lang="es-MX" dirty="0" smtClean="0"/>
              <a:t> profesional </a:t>
            </a:r>
            <a:r>
              <a:rPr lang="es-MX" dirty="0" err="1" smtClean="0"/>
              <a:t>qualifications</a:t>
            </a:r>
            <a:r>
              <a:rPr lang="es-MX" dirty="0" smtClean="0"/>
              <a:t> por </a:t>
            </a:r>
            <a:r>
              <a:rPr lang="es-MX" dirty="0" err="1" smtClean="0"/>
              <a:t>Audit</a:t>
            </a:r>
            <a:r>
              <a:rPr lang="es-MX" dirty="0" smtClean="0"/>
              <a:t> Staff. A guide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Supreme</a:t>
            </a:r>
            <a:r>
              <a:rPr lang="es-MX" dirty="0" smtClean="0"/>
              <a:t> </a:t>
            </a:r>
            <a:r>
              <a:rPr lang="es-MX" dirty="0" err="1" smtClean="0"/>
              <a:t>Audit</a:t>
            </a:r>
            <a:r>
              <a:rPr lang="es-MX" dirty="0" smtClean="0"/>
              <a:t> </a:t>
            </a:r>
            <a:r>
              <a:rPr lang="es-MX" dirty="0" err="1" smtClean="0"/>
              <a:t>Institutions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6342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dirty="0" smtClean="0"/>
              <a:t>La CFSP-ASF</a:t>
            </a:r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¿</a:t>
            </a:r>
            <a:r>
              <a:rPr lang="es-MX" sz="2400" dirty="0" smtClean="0"/>
              <a:t>Qué es?</a:t>
            </a:r>
            <a:endParaRPr lang="es-MX" sz="2400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1800" dirty="0"/>
              <a:t>Proceso de formación y evaluación de los servidores públicos para acreditar su competencia técnica en normas y mejores prácticas internacionales en materia de </a:t>
            </a:r>
            <a:r>
              <a:rPr lang="es-MX" sz="1800" dirty="0" smtClean="0"/>
              <a:t>fiscalización superior</a:t>
            </a:r>
          </a:p>
          <a:p>
            <a:pPr marL="0" indent="0">
              <a:buNone/>
            </a:pPr>
            <a:endParaRPr lang="es-MX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MX" sz="1800" dirty="0" smtClean="0"/>
              <a:t>Se integra por 4 módulos de estudio y sus exámenes</a:t>
            </a:r>
          </a:p>
          <a:p>
            <a:pPr>
              <a:buFont typeface="Wingdings" panose="05000000000000000000" pitchFamily="2" charset="2"/>
              <a:buChar char="§"/>
            </a:pPr>
            <a:endParaRPr lang="es-MX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MX" sz="1800" dirty="0" smtClean="0"/>
              <a:t>Periodo para la obtención: 1 año (promedio 15 meses)</a:t>
            </a:r>
            <a:endParaRPr lang="es-MX" sz="1800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MX" sz="2400" dirty="0" smtClean="0"/>
              <a:t>Que no es:</a:t>
            </a:r>
            <a:endParaRPr lang="es-MX" sz="2400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s-MX" sz="1800" dirty="0" smtClean="0"/>
              <a:t>Habilitación profesional del servidor público para auditar</a:t>
            </a:r>
          </a:p>
          <a:p>
            <a:r>
              <a:rPr lang="es-MX" sz="1800" dirty="0" smtClean="0"/>
              <a:t>Acreditación de competencias técnicas particulares (auditoría gubernamental, interna, </a:t>
            </a:r>
            <a:r>
              <a:rPr lang="es-MX" sz="1800" dirty="0" smtClean="0"/>
              <a:t>forense, en </a:t>
            </a:r>
            <a:r>
              <a:rPr lang="es-MX" sz="1800" dirty="0" err="1" smtClean="0"/>
              <a:t>TICs</a:t>
            </a:r>
            <a:r>
              <a:rPr lang="es-MX" sz="1800" dirty="0" smtClean="0"/>
              <a:t>, etc</a:t>
            </a:r>
            <a:r>
              <a:rPr lang="es-MX" sz="1800" dirty="0" smtClean="0"/>
              <a:t>.)</a:t>
            </a:r>
          </a:p>
          <a:p>
            <a:r>
              <a:rPr lang="es-MX" sz="1800" dirty="0" smtClean="0"/>
              <a:t>Duplicidad de otras certificaciones</a:t>
            </a: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390166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910952" y="441239"/>
            <a:ext cx="8229600" cy="1080120"/>
          </a:xfrm>
        </p:spPr>
        <p:txBody>
          <a:bodyPr>
            <a:normAutofit/>
          </a:bodyPr>
          <a:lstStyle/>
          <a:p>
            <a:pPr algn="r"/>
            <a:r>
              <a:rPr lang="es-MX" sz="4000" dirty="0" smtClean="0"/>
              <a:t>Finalidad de la CFSP-ASF</a:t>
            </a:r>
            <a:endParaRPr lang="es-MX" sz="4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282" y="3933056"/>
            <a:ext cx="3051314" cy="248113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203848" y="1736572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Aumento y mejora de competencias técnicas de la ASF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5908094" y="3810311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Impacto positivo en funciones ASF</a:t>
            </a:r>
            <a:endParaRPr lang="es-MX" dirty="0"/>
          </a:p>
        </p:txBody>
      </p:sp>
      <p:sp>
        <p:nvSpPr>
          <p:cNvPr id="10" name="Flecha abajo 9"/>
          <p:cNvSpPr/>
          <p:nvPr/>
        </p:nvSpPr>
        <p:spPr>
          <a:xfrm>
            <a:off x="6657208" y="2710300"/>
            <a:ext cx="216024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/>
          <p:cNvSpPr txBox="1"/>
          <p:nvPr/>
        </p:nvSpPr>
        <p:spPr>
          <a:xfrm>
            <a:off x="1043608" y="3009726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Mejora de competencias individuales y grupales</a:t>
            </a:r>
            <a:endParaRPr lang="es-MX" dirty="0"/>
          </a:p>
        </p:txBody>
      </p:sp>
      <p:sp>
        <p:nvSpPr>
          <p:cNvPr id="12" name="Flecha derecha 11"/>
          <p:cNvSpPr/>
          <p:nvPr/>
        </p:nvSpPr>
        <p:spPr>
          <a:xfrm rot="20067921">
            <a:off x="2793023" y="2829898"/>
            <a:ext cx="1232871" cy="211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251" y="4435371"/>
            <a:ext cx="1952439" cy="15456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988" y="1442964"/>
            <a:ext cx="2376686" cy="124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1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548680" y="189993"/>
            <a:ext cx="8229600" cy="1080120"/>
          </a:xfrm>
        </p:spPr>
        <p:txBody>
          <a:bodyPr/>
          <a:lstStyle/>
          <a:p>
            <a:pPr algn="r"/>
            <a:r>
              <a:rPr lang="es-MX" dirty="0" smtClean="0"/>
              <a:t>Factores de éxito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Compromiso de la </a:t>
            </a:r>
            <a:r>
              <a:rPr lang="es-MX" dirty="0"/>
              <a:t>alta dirección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Apropiación colectiva del proyecto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dirty="0" smtClean="0"/>
              <a:t>Comité Técnico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dirty="0" smtClean="0"/>
              <a:t>Comisiones Académicas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dirty="0" smtClean="0"/>
              <a:t>Tutores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Vigilancia y mejora continua del </a:t>
            </a:r>
            <a:r>
              <a:rPr lang="es-MX" dirty="0"/>
              <a:t>proceso </a:t>
            </a:r>
            <a:r>
              <a:rPr lang="es-MX" dirty="0" smtClean="0"/>
              <a:t> (materiales, módulos de estudio y exámenes)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Colaboración del Banco Mundial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Compromiso individual de los participantes</a:t>
            </a:r>
            <a:endParaRPr lang="es-MX" dirty="0"/>
          </a:p>
          <a:p>
            <a:pPr>
              <a:buFont typeface="Wingdings" panose="05000000000000000000" pitchFamily="2" charset="2"/>
              <a:buChar char="ü"/>
            </a:pPr>
            <a:r>
              <a:rPr lang="es-MX" dirty="0"/>
              <a:t>Modelo </a:t>
            </a:r>
            <a:r>
              <a:rPr lang="es-MX" dirty="0" smtClean="0"/>
              <a:t>didáctico CFSP-ASF</a:t>
            </a:r>
          </a:p>
          <a:p>
            <a:pPr lvl="1"/>
            <a:r>
              <a:rPr lang="es-MX" dirty="0" err="1" smtClean="0"/>
              <a:t>Autogestivo</a:t>
            </a:r>
            <a:endParaRPr lang="es-MX" dirty="0" smtClean="0"/>
          </a:p>
          <a:p>
            <a:pPr lvl="1"/>
            <a:r>
              <a:rPr lang="es-MX" dirty="0" smtClean="0"/>
              <a:t>E-</a:t>
            </a:r>
            <a:r>
              <a:rPr lang="es-MX" dirty="0" err="1" smtClean="0"/>
              <a:t>learning</a:t>
            </a:r>
            <a:endParaRPr lang="es-MX" dirty="0" smtClean="0"/>
          </a:p>
          <a:p>
            <a:pPr lvl="1"/>
            <a:r>
              <a:rPr lang="es-MX" dirty="0" smtClean="0"/>
              <a:t>70/20/10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7387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Retos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Bajas del personal certificado</a:t>
            </a:r>
          </a:p>
          <a:p>
            <a:r>
              <a:rPr lang="es-MX" dirty="0" smtClean="0"/>
              <a:t>Extensión a nivel nacional o compatibilidad con certificaciones de EFSL</a:t>
            </a:r>
          </a:p>
          <a:p>
            <a:r>
              <a:rPr lang="es-MX" dirty="0" smtClean="0"/>
              <a:t>Actualización continua (recertificación)</a:t>
            </a:r>
          </a:p>
          <a:p>
            <a:r>
              <a:rPr lang="es-MX" i="1" dirty="0" smtClean="0"/>
              <a:t>Paciencia social</a:t>
            </a:r>
            <a:endParaRPr lang="es-MX" i="1" dirty="0"/>
          </a:p>
        </p:txBody>
      </p:sp>
    </p:spTree>
    <p:extLst>
      <p:ext uri="{BB962C8B-B14F-4D97-AF65-F5344CB8AC3E}">
        <p14:creationId xmlns:p14="http://schemas.microsoft.com/office/powerpoint/2010/main" val="203635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379</Words>
  <Application>Microsoft Office PowerPoint</Application>
  <PresentationFormat>Presentación en pantalla (4:3)</PresentationFormat>
  <Paragraphs>94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Wingdings</vt:lpstr>
      <vt:lpstr>Tema de Office</vt:lpstr>
      <vt:lpstr>La Certificación en Fiscalización Superior Profesional  de la  Auditoría Superior de la Federación-México </vt:lpstr>
      <vt:lpstr>Presentación de PowerPoint</vt:lpstr>
      <vt:lpstr>Desarrollo de Competencias del Personal de la ASF</vt:lpstr>
      <vt:lpstr>   Capacitación focalizada a la función laboral  </vt:lpstr>
      <vt:lpstr>Personal certificado en las EFS  (opciones)</vt:lpstr>
      <vt:lpstr>La CFSP-ASF</vt:lpstr>
      <vt:lpstr>Finalidad de la CFSP-ASF</vt:lpstr>
      <vt:lpstr>Factores de éxito</vt:lpstr>
      <vt:lpstr>Retos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amondragon</dc:creator>
  <cp:lastModifiedBy>Melissa Janeth Narro Saucedo</cp:lastModifiedBy>
  <cp:revision>43</cp:revision>
  <dcterms:created xsi:type="dcterms:W3CDTF">2011-08-16T22:47:02Z</dcterms:created>
  <dcterms:modified xsi:type="dcterms:W3CDTF">2015-11-25T17:41:23Z</dcterms:modified>
</cp:coreProperties>
</file>