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56" r:id="rId1"/>
  </p:sldMasterIdLst>
  <p:notesMasterIdLst>
    <p:notesMasterId r:id="rId20"/>
  </p:notesMasterIdLst>
  <p:handoutMasterIdLst>
    <p:handoutMasterId r:id="rId21"/>
  </p:handoutMasterIdLst>
  <p:sldIdLst>
    <p:sldId id="305" r:id="rId2"/>
    <p:sldId id="359" r:id="rId3"/>
    <p:sldId id="330" r:id="rId4"/>
    <p:sldId id="346" r:id="rId5"/>
    <p:sldId id="336" r:id="rId6"/>
    <p:sldId id="347" r:id="rId7"/>
    <p:sldId id="348" r:id="rId8"/>
    <p:sldId id="352" r:id="rId9"/>
    <p:sldId id="353" r:id="rId10"/>
    <p:sldId id="356" r:id="rId11"/>
    <p:sldId id="354" r:id="rId12"/>
    <p:sldId id="355" r:id="rId13"/>
    <p:sldId id="357" r:id="rId14"/>
    <p:sldId id="358" r:id="rId15"/>
    <p:sldId id="349" r:id="rId16"/>
    <p:sldId id="350" r:id="rId17"/>
    <p:sldId id="343" r:id="rId18"/>
    <p:sldId id="351" r:id="rId19"/>
  </p:sldIdLst>
  <p:sldSz cx="9144000" cy="6858000" type="screen4x3"/>
  <p:notesSz cx="6797675" cy="99282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BE2"/>
    <a:srgbClr val="7FC4FF"/>
    <a:srgbClr val="0D9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0431" autoAdjust="0"/>
    <p:restoredTop sz="95688" autoAdjust="0"/>
  </p:normalViewPr>
  <p:slideViewPr>
    <p:cSldViewPr>
      <p:cViewPr>
        <p:scale>
          <a:sx n="100" d="100"/>
          <a:sy n="100" d="100"/>
        </p:scale>
        <p:origin x="-72"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4958" cy="496888"/>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51098" y="0"/>
            <a:ext cx="2944958" cy="496888"/>
          </a:xfrm>
          <a:prstGeom prst="rect">
            <a:avLst/>
          </a:prstGeom>
        </p:spPr>
        <p:txBody>
          <a:bodyPr vert="horz" lIns="91440" tIns="45720" rIns="91440" bIns="45720" rtlCol="0"/>
          <a:lstStyle>
            <a:lvl1pPr algn="r">
              <a:defRPr sz="1200"/>
            </a:lvl1pPr>
          </a:lstStyle>
          <a:p>
            <a:fld id="{B42E4ED3-6BE5-4C4F-AE39-10ADAB3332DD}" type="datetimeFigureOut">
              <a:rPr lang="es-ES" smtClean="0"/>
              <a:t>11/11/2015</a:t>
            </a:fld>
            <a:endParaRPr lang="es-ES"/>
          </a:p>
        </p:txBody>
      </p:sp>
      <p:sp>
        <p:nvSpPr>
          <p:cNvPr id="4" name="3 Marcador de pie de página"/>
          <p:cNvSpPr>
            <a:spLocks noGrp="1"/>
          </p:cNvSpPr>
          <p:nvPr>
            <p:ph type="ftr" sz="quarter" idx="2"/>
          </p:nvPr>
        </p:nvSpPr>
        <p:spPr>
          <a:xfrm>
            <a:off x="0" y="9429750"/>
            <a:ext cx="2944958" cy="496888"/>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51098" y="9429750"/>
            <a:ext cx="2944958" cy="496888"/>
          </a:xfrm>
          <a:prstGeom prst="rect">
            <a:avLst/>
          </a:prstGeom>
        </p:spPr>
        <p:txBody>
          <a:bodyPr vert="horz" lIns="91440" tIns="45720" rIns="91440" bIns="45720" rtlCol="0" anchor="b"/>
          <a:lstStyle>
            <a:lvl1pPr algn="r">
              <a:defRPr sz="1200"/>
            </a:lvl1pPr>
          </a:lstStyle>
          <a:p>
            <a:fld id="{A0478F94-2F81-40BA-A803-0779A1AAB674}" type="slidenum">
              <a:rPr lang="es-ES" smtClean="0"/>
              <a:t>‹Nº›</a:t>
            </a:fld>
            <a:endParaRPr lang="es-ES"/>
          </a:p>
        </p:txBody>
      </p:sp>
    </p:spTree>
    <p:extLst>
      <p:ext uri="{BB962C8B-B14F-4D97-AF65-F5344CB8AC3E}">
        <p14:creationId xmlns:p14="http://schemas.microsoft.com/office/powerpoint/2010/main" val="4907219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2"/>
            <a:ext cx="2945659" cy="496411"/>
          </a:xfrm>
          <a:prstGeom prst="rect">
            <a:avLst/>
          </a:prstGeom>
        </p:spPr>
        <p:txBody>
          <a:bodyPr vert="horz" lIns="91433" tIns="45716" rIns="91433" bIns="45716" rtlCol="0"/>
          <a:lstStyle>
            <a:lvl1pPr algn="l">
              <a:defRPr sz="1200"/>
            </a:lvl1pPr>
          </a:lstStyle>
          <a:p>
            <a:endParaRPr lang="es-ES"/>
          </a:p>
        </p:txBody>
      </p:sp>
      <p:sp>
        <p:nvSpPr>
          <p:cNvPr id="3" name="2 Marcador de fecha"/>
          <p:cNvSpPr>
            <a:spLocks noGrp="1"/>
          </p:cNvSpPr>
          <p:nvPr>
            <p:ph type="dt" idx="1"/>
          </p:nvPr>
        </p:nvSpPr>
        <p:spPr>
          <a:xfrm>
            <a:off x="3850443" y="2"/>
            <a:ext cx="2945659" cy="496411"/>
          </a:xfrm>
          <a:prstGeom prst="rect">
            <a:avLst/>
          </a:prstGeom>
        </p:spPr>
        <p:txBody>
          <a:bodyPr vert="horz" lIns="91433" tIns="45716" rIns="91433" bIns="45716" rtlCol="0"/>
          <a:lstStyle>
            <a:lvl1pPr algn="r">
              <a:defRPr sz="1200"/>
            </a:lvl1pPr>
          </a:lstStyle>
          <a:p>
            <a:fld id="{36B3B191-89E7-457B-9C8E-7751620D322E}" type="datetimeFigureOut">
              <a:rPr lang="es-ES" smtClean="0"/>
              <a:pPr/>
              <a:t>11/11/2015</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3" tIns="45716" rIns="91433" bIns="45716" rtlCol="0" anchor="ctr"/>
          <a:lstStyle/>
          <a:p>
            <a:endParaRPr lang="es-ES"/>
          </a:p>
        </p:txBody>
      </p:sp>
      <p:sp>
        <p:nvSpPr>
          <p:cNvPr id="5" name="4 Marcador de notas"/>
          <p:cNvSpPr>
            <a:spLocks noGrp="1"/>
          </p:cNvSpPr>
          <p:nvPr>
            <p:ph type="body" sz="quarter" idx="3"/>
          </p:nvPr>
        </p:nvSpPr>
        <p:spPr>
          <a:xfrm>
            <a:off x="679768" y="4715909"/>
            <a:ext cx="5438140" cy="4467701"/>
          </a:xfrm>
          <a:prstGeom prst="rect">
            <a:avLst/>
          </a:prstGeom>
        </p:spPr>
        <p:txBody>
          <a:bodyPr vert="horz" lIns="91433" tIns="45716" rIns="91433" bIns="45716"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430092"/>
            <a:ext cx="2945659" cy="496411"/>
          </a:xfrm>
          <a:prstGeom prst="rect">
            <a:avLst/>
          </a:prstGeom>
        </p:spPr>
        <p:txBody>
          <a:bodyPr vert="horz" lIns="91433" tIns="45716" rIns="91433" bIns="45716"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3" y="9430092"/>
            <a:ext cx="2945659" cy="496411"/>
          </a:xfrm>
          <a:prstGeom prst="rect">
            <a:avLst/>
          </a:prstGeom>
        </p:spPr>
        <p:txBody>
          <a:bodyPr vert="horz" lIns="91433" tIns="45716" rIns="91433" bIns="45716" rtlCol="0" anchor="b"/>
          <a:lstStyle>
            <a:lvl1pPr algn="r">
              <a:defRPr sz="1200"/>
            </a:lvl1pPr>
          </a:lstStyle>
          <a:p>
            <a:fld id="{ADF469F2-92FF-413A-9D94-727CDF49C1A1}" type="slidenum">
              <a:rPr lang="es-ES" smtClean="0"/>
              <a:pPr/>
              <a:t>‹Nº›</a:t>
            </a:fld>
            <a:endParaRPr lang="es-ES"/>
          </a:p>
        </p:txBody>
      </p:sp>
    </p:spTree>
    <p:extLst>
      <p:ext uri="{BB962C8B-B14F-4D97-AF65-F5344CB8AC3E}">
        <p14:creationId xmlns:p14="http://schemas.microsoft.com/office/powerpoint/2010/main" val="703143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a:t>
            </a:fld>
            <a:endParaRPr lang="es-ES"/>
          </a:p>
        </p:txBody>
      </p:sp>
    </p:spTree>
    <p:extLst>
      <p:ext uri="{BB962C8B-B14F-4D97-AF65-F5344CB8AC3E}">
        <p14:creationId xmlns:p14="http://schemas.microsoft.com/office/powerpoint/2010/main" val="11073441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13</a:t>
            </a:fld>
            <a:endParaRPr lang="es-ES"/>
          </a:p>
        </p:txBody>
      </p:sp>
    </p:spTree>
    <p:extLst>
      <p:ext uri="{BB962C8B-B14F-4D97-AF65-F5344CB8AC3E}">
        <p14:creationId xmlns:p14="http://schemas.microsoft.com/office/powerpoint/2010/main" val="2062718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15</a:t>
            </a:fld>
            <a:endParaRPr lang="es-ES"/>
          </a:p>
        </p:txBody>
      </p:sp>
    </p:spTree>
    <p:extLst>
      <p:ext uri="{BB962C8B-B14F-4D97-AF65-F5344CB8AC3E}">
        <p14:creationId xmlns:p14="http://schemas.microsoft.com/office/powerpoint/2010/main" val="1715648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16</a:t>
            </a:fld>
            <a:endParaRPr lang="es-ES"/>
          </a:p>
        </p:txBody>
      </p:sp>
    </p:spTree>
    <p:extLst>
      <p:ext uri="{BB962C8B-B14F-4D97-AF65-F5344CB8AC3E}">
        <p14:creationId xmlns:p14="http://schemas.microsoft.com/office/powerpoint/2010/main" val="559378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17</a:t>
            </a:fld>
            <a:endParaRPr lang="es-ES"/>
          </a:p>
        </p:txBody>
      </p:sp>
    </p:spTree>
    <p:extLst>
      <p:ext uri="{BB962C8B-B14F-4D97-AF65-F5344CB8AC3E}">
        <p14:creationId xmlns:p14="http://schemas.microsoft.com/office/powerpoint/2010/main" val="3047133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18</a:t>
            </a:fld>
            <a:endParaRPr lang="es-ES"/>
          </a:p>
        </p:txBody>
      </p:sp>
    </p:spTree>
    <p:extLst>
      <p:ext uri="{BB962C8B-B14F-4D97-AF65-F5344CB8AC3E}">
        <p14:creationId xmlns:p14="http://schemas.microsoft.com/office/powerpoint/2010/main" val="1511898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3</a:t>
            </a:fld>
            <a:endParaRPr lang="es-ES"/>
          </a:p>
        </p:txBody>
      </p:sp>
    </p:spTree>
    <p:extLst>
      <p:ext uri="{BB962C8B-B14F-4D97-AF65-F5344CB8AC3E}">
        <p14:creationId xmlns:p14="http://schemas.microsoft.com/office/powerpoint/2010/main" val="3047133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4</a:t>
            </a:fld>
            <a:endParaRPr lang="es-ES"/>
          </a:p>
        </p:txBody>
      </p:sp>
    </p:spTree>
    <p:extLst>
      <p:ext uri="{BB962C8B-B14F-4D97-AF65-F5344CB8AC3E}">
        <p14:creationId xmlns:p14="http://schemas.microsoft.com/office/powerpoint/2010/main" val="851773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5</a:t>
            </a:fld>
            <a:endParaRPr lang="es-ES"/>
          </a:p>
        </p:txBody>
      </p:sp>
    </p:spTree>
    <p:extLst>
      <p:ext uri="{BB962C8B-B14F-4D97-AF65-F5344CB8AC3E}">
        <p14:creationId xmlns:p14="http://schemas.microsoft.com/office/powerpoint/2010/main" val="3047133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6</a:t>
            </a:fld>
            <a:endParaRPr lang="es-ES"/>
          </a:p>
        </p:txBody>
      </p:sp>
    </p:spTree>
    <p:extLst>
      <p:ext uri="{BB962C8B-B14F-4D97-AF65-F5344CB8AC3E}">
        <p14:creationId xmlns:p14="http://schemas.microsoft.com/office/powerpoint/2010/main" val="1785198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7</a:t>
            </a:fld>
            <a:endParaRPr lang="es-ES"/>
          </a:p>
        </p:txBody>
      </p:sp>
    </p:spTree>
    <p:extLst>
      <p:ext uri="{BB962C8B-B14F-4D97-AF65-F5344CB8AC3E}">
        <p14:creationId xmlns:p14="http://schemas.microsoft.com/office/powerpoint/2010/main" val="2062718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8</a:t>
            </a:fld>
            <a:endParaRPr lang="es-ES"/>
          </a:p>
        </p:txBody>
      </p:sp>
    </p:spTree>
    <p:extLst>
      <p:ext uri="{BB962C8B-B14F-4D97-AF65-F5344CB8AC3E}">
        <p14:creationId xmlns:p14="http://schemas.microsoft.com/office/powerpoint/2010/main" val="2062718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9</a:t>
            </a:fld>
            <a:endParaRPr lang="es-ES"/>
          </a:p>
        </p:txBody>
      </p:sp>
    </p:spTree>
    <p:extLst>
      <p:ext uri="{BB962C8B-B14F-4D97-AF65-F5344CB8AC3E}">
        <p14:creationId xmlns:p14="http://schemas.microsoft.com/office/powerpoint/2010/main" val="2062718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ADF469F2-92FF-413A-9D94-727CDF49C1A1}" type="slidenum">
              <a:rPr lang="es-ES" smtClean="0"/>
              <a:pPr/>
              <a:t>11</a:t>
            </a:fld>
            <a:endParaRPr lang="es-ES"/>
          </a:p>
        </p:txBody>
      </p:sp>
    </p:spTree>
    <p:extLst>
      <p:ext uri="{BB962C8B-B14F-4D97-AF65-F5344CB8AC3E}">
        <p14:creationId xmlns:p14="http://schemas.microsoft.com/office/powerpoint/2010/main" val="20627180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443711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4800" y="6391656"/>
            <a:ext cx="8838000"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4702914"/>
            <a:ext cx="6400800" cy="1512168"/>
          </a:xfrm>
        </p:spPr>
        <p:txBody>
          <a:bodyPr/>
          <a:lstStyle>
            <a:lvl1pPr marL="0" indent="0" algn="ctr">
              <a:buNone/>
              <a:defRPr sz="1600" b="1" cap="none" spc="250" baseline="0">
                <a:solidFill>
                  <a:schemeClr val="tx2">
                    <a:lumMod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dirty="0" smtClean="0"/>
              <a:t>Haga clic para modificar el estilo de subtítulo del patrón</a:t>
            </a:r>
            <a:endParaRPr kumimoji="0" lang="en-US" dirty="0"/>
          </a:p>
        </p:txBody>
      </p:sp>
      <p:sp>
        <p:nvSpPr>
          <p:cNvPr id="28" name="27 Marcador de fecha"/>
          <p:cNvSpPr>
            <a:spLocks noGrp="1"/>
          </p:cNvSpPr>
          <p:nvPr>
            <p:ph type="dt" sz="half" idx="10"/>
          </p:nvPr>
        </p:nvSpPr>
        <p:spPr>
          <a:xfrm>
            <a:off x="5791200" y="6404984"/>
            <a:ext cx="3044952" cy="365760"/>
          </a:xfrm>
          <a:prstGeom prst="rect">
            <a:avLst/>
          </a:prstGeom>
        </p:spPr>
        <p:txBody>
          <a:bodyPr/>
          <a:lstStyle>
            <a:lvl1pPr algn="r">
              <a:defRPr/>
            </a:lvl1pPr>
          </a:lstStyle>
          <a:p>
            <a:endParaRPr lang="es-ES" dirty="0"/>
          </a:p>
        </p:txBody>
      </p:sp>
      <p:sp>
        <p:nvSpPr>
          <p:cNvPr id="7" name="6 Conector recto"/>
          <p:cNvSpPr>
            <a:spLocks noChangeShapeType="1"/>
          </p:cNvSpPr>
          <p:nvPr/>
        </p:nvSpPr>
        <p:spPr bwMode="auto">
          <a:xfrm>
            <a:off x="179512" y="4437112"/>
            <a:ext cx="865359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4361688" y="4221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hasCustomPrompt="1"/>
          </p:nvPr>
        </p:nvSpPr>
        <p:spPr>
          <a:xfrm>
            <a:off x="685800" y="2420888"/>
            <a:ext cx="7772400" cy="1512168"/>
          </a:xfrm>
        </p:spPr>
        <p:txBody>
          <a:bodyPr anchor="b"/>
          <a:lstStyle>
            <a:lvl1pPr algn="ctr">
              <a:defRPr sz="2800" b="1">
                <a:solidFill>
                  <a:schemeClr val="accent1"/>
                </a:solidFill>
              </a:defRPr>
            </a:lvl1pPr>
          </a:lstStyle>
          <a:p>
            <a:r>
              <a:rPr kumimoji="0" lang="es-ES" dirty="0" smtClean="0"/>
              <a:t>HAGA CLIC PARA MODIFICAR EL ESTILO DE TÍTULO DEL PATRÓN</a:t>
            </a:r>
            <a:endParaRPr kumimoji="0" lang="en-US"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2800" y="158400"/>
            <a:ext cx="2714625" cy="71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928926" y="357166"/>
            <a:ext cx="6000792" cy="642942"/>
          </a:xfrm>
        </p:spPr>
        <p:txBody>
          <a:bodyPr/>
          <a:lstStyle>
            <a:lvl1pPr>
              <a:defRPr b="1">
                <a:solidFill>
                  <a:schemeClr val="tx2">
                    <a:lumMod val="50000"/>
                  </a:schemeClr>
                </a:solidFill>
              </a:defRPr>
            </a:lvl1pPr>
          </a:lstStyle>
          <a:p>
            <a:r>
              <a:rPr kumimoji="0" lang="es-ES" dirty="0" smtClean="0"/>
              <a:t>Haga clic para modificar el estilo de título del patrón</a:t>
            </a:r>
            <a:endParaRPr kumimoji="0" lang="en-US" dirty="0"/>
          </a:p>
        </p:txBody>
      </p:sp>
      <p:sp>
        <p:nvSpPr>
          <p:cNvPr id="8" name="7 Marcador de contenido"/>
          <p:cNvSpPr>
            <a:spLocks noGrp="1"/>
          </p:cNvSpPr>
          <p:nvPr>
            <p:ph sz="quarter" idx="1"/>
          </p:nvPr>
        </p:nvSpPr>
        <p:spPr>
          <a:xfrm>
            <a:off x="301752" y="1196752"/>
            <a:ext cx="8503920" cy="5232644"/>
          </a:xfrm>
        </p:spPr>
        <p:txBody>
          <a:bodyPr/>
          <a:lstStyle>
            <a:lvl1pPr>
              <a:defRPr>
                <a:solidFill>
                  <a:schemeClr val="tx1">
                    <a:lumMod val="95000"/>
                    <a:lumOff val="5000"/>
                  </a:schemeClr>
                </a:solidFill>
              </a:defRPr>
            </a:lvl1pPr>
            <a:lvl2pPr>
              <a:buClr>
                <a:srgbClr val="C00000"/>
              </a:buClr>
              <a:defRPr>
                <a:solidFill>
                  <a:schemeClr val="tx1">
                    <a:lumMod val="95000"/>
                    <a:lumOff val="5000"/>
                  </a:schemeClr>
                </a:solidFill>
              </a:defRPr>
            </a:lvl2pPr>
            <a:lvl3pPr>
              <a:buClr>
                <a:srgbClr val="C00000"/>
              </a:buClr>
              <a:defRPr>
                <a:solidFill>
                  <a:schemeClr val="tx1">
                    <a:lumMod val="95000"/>
                    <a:lumOff val="5000"/>
                  </a:schemeClr>
                </a:solidFill>
              </a:defRPr>
            </a:lvl3pPr>
            <a:lvl4pPr>
              <a:buClr>
                <a:srgbClr val="C00000"/>
              </a:buClr>
              <a:buFont typeface="Wingdings" pitchFamily="2" charset="2"/>
              <a:buChar char="ü"/>
              <a:defRPr>
                <a:solidFill>
                  <a:schemeClr val="tx1">
                    <a:lumMod val="95000"/>
                    <a:lumOff val="5000"/>
                  </a:schemeClr>
                </a:solidFill>
              </a:defRPr>
            </a:lvl4pPr>
            <a:lvl5pPr>
              <a:buClr>
                <a:srgbClr val="C00000"/>
              </a:buClr>
              <a:defRPr>
                <a:solidFill>
                  <a:schemeClr val="tx1">
                    <a:lumMod val="95000"/>
                    <a:lumOff val="5000"/>
                  </a:schemeClr>
                </a:solidFill>
              </a:defRPr>
            </a:lvl5pPr>
          </a:lstStyle>
          <a:p>
            <a:pPr lvl="0" eaLnBrk="1" latinLnBrk="0" hangingPunct="1"/>
            <a:r>
              <a:rPr lang="es-ES" dirty="0" smtClean="0"/>
              <a:t>Haga clic para modificar el estilo de texto del patrón</a:t>
            </a:r>
          </a:p>
          <a:p>
            <a:pPr lvl="1" eaLnBrk="1" latinLnBrk="0" hangingPunct="1"/>
            <a:r>
              <a:rPr lang="es-ES" dirty="0" smtClean="0"/>
              <a:t>Segundo nivel</a:t>
            </a:r>
          </a:p>
          <a:p>
            <a:pPr lvl="2" eaLnBrk="1" latinLnBrk="0" hangingPunct="1"/>
            <a:r>
              <a:rPr lang="es-ES" dirty="0" smtClean="0"/>
              <a:t>Tercer nivel</a:t>
            </a:r>
          </a:p>
          <a:p>
            <a:pPr lvl="3" eaLnBrk="1" latinLnBrk="0" hangingPunct="1"/>
            <a:r>
              <a:rPr lang="es-ES" dirty="0" smtClean="0"/>
              <a:t>Cuarto nivel</a:t>
            </a:r>
          </a:p>
          <a:p>
            <a:pPr lvl="4" eaLnBrk="1" latinLnBrk="0" hangingPunct="1"/>
            <a:r>
              <a:rPr lang="es-ES" dirty="0" smtClean="0"/>
              <a:t>Quinto nivel</a:t>
            </a:r>
            <a:endParaRPr kumimoji="0" lang="en-US" dirty="0"/>
          </a:p>
        </p:txBody>
      </p:sp>
      <p:sp>
        <p:nvSpPr>
          <p:cNvPr id="7" name="6 CuadroTexto"/>
          <p:cNvSpPr txBox="1"/>
          <p:nvPr userDrawn="1"/>
        </p:nvSpPr>
        <p:spPr>
          <a:xfrm>
            <a:off x="7956376" y="6500835"/>
            <a:ext cx="1116218" cy="276999"/>
          </a:xfrm>
          <a:prstGeom prst="rect">
            <a:avLst/>
          </a:prstGeom>
          <a:noFill/>
        </p:spPr>
        <p:txBody>
          <a:bodyPr wrap="square" rtlCol="0">
            <a:spAutoFit/>
          </a:bodyPr>
          <a:lstStyle/>
          <a:p>
            <a:fld id="{1E194DE0-D36E-4D26-AC31-4DAB134AF78D}" type="slidenum">
              <a:rPr lang="es-ES" sz="1200" smtClean="0">
                <a:latin typeface="Arial" pitchFamily="34" charset="0"/>
                <a:cs typeface="Arial" pitchFamily="34" charset="0"/>
              </a:rPr>
              <a:pPr/>
              <a:t>‹Nº›</a:t>
            </a:fld>
            <a:r>
              <a:rPr lang="es-ES" sz="1200" dirty="0" smtClean="0">
                <a:latin typeface="Arial" pitchFamily="34" charset="0"/>
                <a:cs typeface="Arial" pitchFamily="34" charset="0"/>
              </a:rPr>
              <a:t> de 18</a:t>
            </a:r>
            <a:endParaRPr lang="es-ES" sz="1200" dirty="0">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2857488" y="226800"/>
            <a:ext cx="6156000" cy="756000"/>
          </a:xfrm>
          <a:prstGeom prst="rect">
            <a:avLst/>
          </a:prstGeom>
          <a:solidFill>
            <a:schemeClr val="bg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Marcador de título"/>
          <p:cNvSpPr>
            <a:spLocks noGrp="1"/>
          </p:cNvSpPr>
          <p:nvPr>
            <p:ph type="title"/>
          </p:nvPr>
        </p:nvSpPr>
        <p:spPr>
          <a:xfrm>
            <a:off x="3000364" y="500042"/>
            <a:ext cx="5929354" cy="485756"/>
          </a:xfrm>
          <a:prstGeom prst="rect">
            <a:avLst/>
          </a:prstGeom>
        </p:spPr>
        <p:txBody>
          <a:bodyPr vert="horz" anchor="t">
            <a:noAutofit/>
          </a:bodyPr>
          <a:lstStyle/>
          <a:p>
            <a:r>
              <a:rPr kumimoji="0" lang="es-ES" dirty="0" smtClean="0"/>
              <a:t>Haga clic para modificar el estilo de título del patrón</a:t>
            </a:r>
            <a:endParaRPr kumimoji="0" lang="en-US" dirty="0"/>
          </a:p>
        </p:txBody>
      </p:sp>
      <p:sp>
        <p:nvSpPr>
          <p:cNvPr id="13" name="12 Marcador de texto"/>
          <p:cNvSpPr>
            <a:spLocks noGrp="1"/>
          </p:cNvSpPr>
          <p:nvPr>
            <p:ph type="body" idx="1"/>
          </p:nvPr>
        </p:nvSpPr>
        <p:spPr>
          <a:xfrm>
            <a:off x="301752" y="1196752"/>
            <a:ext cx="8534400" cy="4968552"/>
          </a:xfrm>
          <a:prstGeom prst="rect">
            <a:avLst/>
          </a:prstGeom>
        </p:spPr>
        <p:txBody>
          <a:bodyPr vert="horz">
            <a:normAutofit/>
          </a:bodyPr>
          <a:lstStyle/>
          <a:p>
            <a:pPr lvl="0" eaLnBrk="1" latinLnBrk="0" hangingPunct="1"/>
            <a:r>
              <a:rPr lang="es-ES" dirty="0" smtClean="0"/>
              <a:t>Haga clic para modificar el estilo de texto del patrón</a:t>
            </a:r>
          </a:p>
          <a:p>
            <a:pPr lvl="1" eaLnBrk="1" latinLnBrk="0" hangingPunct="1"/>
            <a:r>
              <a:rPr lang="es-ES" dirty="0" smtClean="0"/>
              <a:t>Segundo nivel</a:t>
            </a:r>
          </a:p>
          <a:p>
            <a:pPr lvl="2" eaLnBrk="1" latinLnBrk="0" hangingPunct="1"/>
            <a:r>
              <a:rPr lang="es-ES" dirty="0" smtClean="0"/>
              <a:t>Tercer nivel</a:t>
            </a:r>
          </a:p>
          <a:p>
            <a:pPr lvl="3" eaLnBrk="1" latinLnBrk="0" hangingPunct="1"/>
            <a:r>
              <a:rPr lang="es-ES" dirty="0" smtClean="0"/>
              <a:t>Cuarto nivel</a:t>
            </a:r>
          </a:p>
          <a:p>
            <a:pPr lvl="4" eaLnBrk="1" latinLnBrk="0" hangingPunct="1"/>
            <a:r>
              <a:rPr lang="es-ES" dirty="0" smtClean="0"/>
              <a:t>Quinto nivel</a:t>
            </a:r>
            <a:endParaRPr kumimoji="0" lang="en-US" dirty="0"/>
          </a:p>
        </p:txBody>
      </p:sp>
      <p:sp>
        <p:nvSpPr>
          <p:cNvPr id="10" name="9 Conector recto"/>
          <p:cNvSpPr>
            <a:spLocks noChangeShapeType="1"/>
          </p:cNvSpPr>
          <p:nvPr/>
        </p:nvSpPr>
        <p:spPr bwMode="auto">
          <a:xfrm>
            <a:off x="179512" y="980728"/>
            <a:ext cx="880599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5" name="14 Elipse"/>
          <p:cNvSpPr/>
          <p:nvPr/>
        </p:nvSpPr>
        <p:spPr>
          <a:xfrm>
            <a:off x="4499992" y="908720"/>
            <a:ext cx="144016" cy="144016"/>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2050"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79512" y="226800"/>
            <a:ext cx="2677976" cy="7539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7" r:id="rId1"/>
    <p:sldLayoutId id="2147483758" r:id="rId2"/>
  </p:sldLayoutIdLst>
  <p:timing>
    <p:tnLst>
      <p:par>
        <p:cTn id="1" dur="indefinite" restart="never" nodeType="tmRoot"/>
      </p:par>
    </p:tnLst>
  </p:timing>
  <p:hf hdr="0" ftr="0" dt="0"/>
  <p:txStyles>
    <p:titleStyle>
      <a:lvl1pPr algn="r" rtl="0" eaLnBrk="1" latinLnBrk="0" hangingPunct="1">
        <a:spcBef>
          <a:spcPct val="0"/>
        </a:spcBef>
        <a:buNone/>
        <a:defRPr kumimoji="0" sz="2000" kern="1200">
          <a:solidFill>
            <a:schemeClr val="accent3">
              <a:shade val="75000"/>
            </a:schemeClr>
          </a:solidFill>
          <a:latin typeface="Arial" pitchFamily="34" charset="0"/>
          <a:ea typeface="+mj-ea"/>
          <a:cs typeface="Arial" pitchFamily="34" charset="0"/>
        </a:defRPr>
      </a:lvl1pPr>
    </p:titleStyle>
    <p:bodyStyle>
      <a:lvl1pPr marL="274320" indent="-274320" algn="l" rtl="0" eaLnBrk="1" latinLnBrk="0" hangingPunct="1">
        <a:spcBef>
          <a:spcPct val="20000"/>
        </a:spcBef>
        <a:buClr>
          <a:schemeClr val="accent1"/>
        </a:buClr>
        <a:buSzPct val="85000"/>
        <a:buFont typeface="Wingdings 2"/>
        <a:buChar char=""/>
        <a:defRPr kumimoji="0" sz="2400" kern="1200">
          <a:solidFill>
            <a:schemeClr val="tx1"/>
          </a:solidFill>
          <a:latin typeface="Arial" pitchFamily="34" charset="0"/>
          <a:ea typeface="+mn-ea"/>
          <a:cs typeface="Arial" pitchFamily="34" charset="0"/>
        </a:defRPr>
      </a:lvl1pPr>
      <a:lvl2pPr marL="548640" indent="-274320" algn="l" rtl="0" eaLnBrk="1" latinLnBrk="0" hangingPunct="1">
        <a:spcBef>
          <a:spcPct val="20000"/>
        </a:spcBef>
        <a:buClr>
          <a:schemeClr val="accent2"/>
        </a:buClr>
        <a:buSzPct val="70000"/>
        <a:buFont typeface="Courier New" pitchFamily="49" charset="0"/>
        <a:buChar char="o"/>
        <a:defRPr kumimoji="0" sz="2000" kern="1200">
          <a:solidFill>
            <a:schemeClr val="tx2"/>
          </a:solidFill>
          <a:latin typeface="Arial" pitchFamily="34" charset="0"/>
          <a:ea typeface="+mn-ea"/>
          <a:cs typeface="Arial" pitchFamily="34" charset="0"/>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Arial" pitchFamily="34" charset="0"/>
          <a:ea typeface="+mn-ea"/>
          <a:cs typeface="Arial" pitchFamily="34" charset="0"/>
        </a:defRPr>
      </a:lvl3pPr>
      <a:lvl4pPr marL="1097280" indent="-228600" algn="l" rtl="0" eaLnBrk="1" latinLnBrk="0" hangingPunct="1">
        <a:spcBef>
          <a:spcPct val="20000"/>
        </a:spcBef>
        <a:buClr>
          <a:schemeClr val="accent4"/>
        </a:buClr>
        <a:buSzPct val="70000"/>
        <a:buFont typeface="Courier New" pitchFamily="49" charset="0"/>
        <a:buChar char="o"/>
        <a:defRPr kumimoji="0" sz="2000" kern="1200">
          <a:solidFill>
            <a:schemeClr val="tx2"/>
          </a:solidFill>
          <a:latin typeface="Arial" pitchFamily="34" charset="0"/>
          <a:ea typeface="+mn-ea"/>
          <a:cs typeface="Arial" pitchFamily="34" charset="0"/>
        </a:defRPr>
      </a:lvl4pPr>
      <a:lvl5pPr marL="1371600" indent="-228600" algn="l" rtl="0" eaLnBrk="1" latinLnBrk="0" hangingPunct="1">
        <a:spcBef>
          <a:spcPct val="20000"/>
        </a:spcBef>
        <a:buClr>
          <a:schemeClr val="accent5"/>
        </a:buClr>
        <a:buFontTx/>
        <a:buChar char="•"/>
        <a:defRPr kumimoji="0" sz="1800" kern="1200">
          <a:solidFill>
            <a:schemeClr val="tx1"/>
          </a:solidFill>
          <a:latin typeface="Arial" pitchFamily="34" charset="0"/>
          <a:ea typeface="+mn-ea"/>
          <a:cs typeface="Arial" pitchFamily="34" charset="0"/>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ontratacionestatalyautonomica.tcu.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ede.tcu.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ede.tcu.e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ede.tcu.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casewareanalytics.com/products/idea-data-analysi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rendiciondecuentas.e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683568" y="2204864"/>
            <a:ext cx="7772400" cy="1512168"/>
          </a:xfrm>
        </p:spPr>
        <p:txBody>
          <a:bodyPr/>
          <a:lstStyle/>
          <a:p>
            <a:r>
              <a:rPr lang="es-ES" dirty="0" smtClean="0"/>
              <a:t>Comisión de Estrategia TIC </a:t>
            </a:r>
            <a:r>
              <a:rPr lang="es-ES" dirty="0" smtClean="0"/>
              <a:t>del</a:t>
            </a:r>
            <a:br>
              <a:rPr lang="es-ES" dirty="0" smtClean="0"/>
            </a:br>
            <a:r>
              <a:rPr lang="es-ES" dirty="0" smtClean="0"/>
              <a:t>Tribunal </a:t>
            </a:r>
            <a:r>
              <a:rPr lang="es-ES" dirty="0" smtClean="0"/>
              <a:t>de </a:t>
            </a:r>
            <a:r>
              <a:rPr lang="es-ES" dirty="0" smtClean="0"/>
              <a:t>Cuentas de España</a:t>
            </a:r>
            <a:endParaRPr lang="es-ES" sz="2800" b="1" dirty="0"/>
          </a:p>
        </p:txBody>
      </p:sp>
      <p:sp>
        <p:nvSpPr>
          <p:cNvPr id="5" name="4 CuadroTexto"/>
          <p:cNvSpPr txBox="1"/>
          <p:nvPr/>
        </p:nvSpPr>
        <p:spPr>
          <a:xfrm>
            <a:off x="5796136" y="6381328"/>
            <a:ext cx="3168352" cy="338554"/>
          </a:xfrm>
          <a:prstGeom prst="rect">
            <a:avLst/>
          </a:prstGeom>
          <a:noFill/>
        </p:spPr>
        <p:txBody>
          <a:bodyPr wrap="square" rtlCol="0">
            <a:spAutoFit/>
          </a:bodyPr>
          <a:lstStyle/>
          <a:p>
            <a:pPr algn="r"/>
            <a:r>
              <a:rPr lang="es-ES" sz="1600" dirty="0" smtClean="0">
                <a:solidFill>
                  <a:schemeClr val="tx2">
                    <a:lumMod val="75000"/>
                  </a:schemeClr>
                </a:solidFill>
                <a:latin typeface="Arial" pitchFamily="34" charset="0"/>
                <a:cs typeface="Arial" pitchFamily="34" charset="0"/>
              </a:rPr>
              <a:t>22 de noviembre de 2015</a:t>
            </a:r>
            <a:endParaRPr lang="es-ES" dirty="0">
              <a:solidFill>
                <a:schemeClr val="tx2">
                  <a:lumMod val="75000"/>
                </a:schemeClr>
              </a:solidFill>
              <a:latin typeface="Arial" pitchFamily="34" charset="0"/>
              <a:cs typeface="Arial" pitchFamily="34" charset="0"/>
            </a:endParaRPr>
          </a:p>
        </p:txBody>
      </p:sp>
      <p:sp>
        <p:nvSpPr>
          <p:cNvPr id="6" name="5 CuadroTexto"/>
          <p:cNvSpPr txBox="1"/>
          <p:nvPr/>
        </p:nvSpPr>
        <p:spPr>
          <a:xfrm>
            <a:off x="144016" y="6381328"/>
            <a:ext cx="4067944" cy="338554"/>
          </a:xfrm>
          <a:prstGeom prst="rect">
            <a:avLst/>
          </a:prstGeom>
          <a:noFill/>
        </p:spPr>
        <p:txBody>
          <a:bodyPr wrap="square" rtlCol="0">
            <a:spAutoFit/>
          </a:bodyPr>
          <a:lstStyle/>
          <a:p>
            <a:r>
              <a:rPr lang="es-ES" sz="1600" dirty="0" smtClean="0">
                <a:solidFill>
                  <a:schemeClr val="tx1">
                    <a:lumMod val="75000"/>
                    <a:lumOff val="25000"/>
                  </a:schemeClr>
                </a:solidFill>
                <a:latin typeface="Arial" pitchFamily="34" charset="0"/>
                <a:cs typeface="Arial" pitchFamily="34" charset="0"/>
              </a:rPr>
              <a:t> </a:t>
            </a:r>
            <a:endParaRPr lang="es-ES" sz="1600"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val="3252702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Remisión Telemática: Entidades Locales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l="2013" t="18781" r="4253" b="2864"/>
          <a:stretch>
            <a:fillRect/>
          </a:stretch>
        </p:blipFill>
        <p:spPr bwMode="auto">
          <a:xfrm>
            <a:off x="755576" y="1174713"/>
            <a:ext cx="7637140" cy="5049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7027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Remisión Telemática: Sector Público Estatal y Autonómico</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marL="274320" lvl="1" algn="just">
              <a:spcAft>
                <a:spcPts val="1800"/>
              </a:spcAft>
              <a:buClr>
                <a:schemeClr val="accent1"/>
              </a:buClr>
              <a:buSzPct val="85000"/>
              <a:buFont typeface="Wingdings 2"/>
              <a:buChar char=""/>
            </a:pPr>
            <a:r>
              <a:rPr lang="es-ES" sz="2400" dirty="0" smtClean="0">
                <a:hlinkClick r:id="rId3"/>
              </a:rPr>
              <a:t>Remisión Telemática de Contratos</a:t>
            </a:r>
            <a:endParaRPr lang="es-ES" sz="2400" dirty="0" smtClean="0"/>
          </a:p>
          <a:p>
            <a:pPr lvl="1" algn="just">
              <a:spcAft>
                <a:spcPts val="1200"/>
              </a:spcAft>
            </a:pPr>
            <a:r>
              <a:rPr lang="es-ES" sz="1600" dirty="0" smtClean="0"/>
              <a:t>Facilita el </a:t>
            </a:r>
            <a:r>
              <a:rPr lang="es-ES" sz="1600" dirty="0"/>
              <a:t>envío </a:t>
            </a:r>
            <a:r>
              <a:rPr lang="es-ES" sz="1600" dirty="0" smtClean="0"/>
              <a:t>de Contratos y de las Relaciones Anuales de Contratos por parte del </a:t>
            </a:r>
            <a:r>
              <a:rPr lang="es-ES" sz="1600" dirty="0"/>
              <a:t>Sector Público Estatal y Autonómico.</a:t>
            </a:r>
            <a:endParaRPr lang="es-ES" sz="1600" dirty="0" smtClean="0"/>
          </a:p>
          <a:p>
            <a:pPr lvl="1" algn="just">
              <a:spcAft>
                <a:spcPts val="1200"/>
              </a:spcAft>
            </a:pPr>
            <a:r>
              <a:rPr lang="es-ES" sz="1600" dirty="0" smtClean="0"/>
              <a:t>Acepta la introducción de datos mediante formularios web o importarlos directamente desde ficheros en formato XML generados por los propios usuarios.</a:t>
            </a:r>
          </a:p>
          <a:p>
            <a:pPr lvl="1" algn="just">
              <a:spcAft>
                <a:spcPts val="1200"/>
              </a:spcAft>
            </a:pPr>
            <a:r>
              <a:rPr lang="es-ES" sz="1600" dirty="0" smtClean="0"/>
              <a:t>Centrado en </a:t>
            </a:r>
            <a:r>
              <a:rPr lang="es-ES" sz="1600" dirty="0"/>
              <a:t>la recepción y gestión de </a:t>
            </a:r>
            <a:r>
              <a:rPr lang="es-ES" sz="1600" dirty="0" smtClean="0"/>
              <a:t>información. </a:t>
            </a:r>
            <a:r>
              <a:rPr lang="es-ES" sz="1600" dirty="0"/>
              <a:t>No está orientado a la fiscalización en </a:t>
            </a:r>
            <a:r>
              <a:rPr lang="es-ES" sz="1600" dirty="0" smtClean="0"/>
              <a:t>detalle.</a:t>
            </a:r>
          </a:p>
          <a:p>
            <a:pPr lvl="1" algn="just">
              <a:spcAft>
                <a:spcPts val="1200"/>
              </a:spcAft>
            </a:pPr>
            <a:r>
              <a:rPr lang="es-ES" sz="1600" dirty="0" smtClean="0"/>
              <a:t>De forma complementaria, se está desarrollando una </a:t>
            </a:r>
            <a:r>
              <a:rPr lang="es-ES" sz="1600" dirty="0"/>
              <a:t>plataforma </a:t>
            </a:r>
            <a:r>
              <a:rPr lang="es-ES" sz="1600" dirty="0" smtClean="0"/>
              <a:t>de uso interno para la </a:t>
            </a:r>
            <a:r>
              <a:rPr lang="es-ES" sz="1600" dirty="0"/>
              <a:t>fiscalización de </a:t>
            </a:r>
            <a:r>
              <a:rPr lang="es-ES" sz="1600" dirty="0" smtClean="0"/>
              <a:t>contratación que se orienta </a:t>
            </a:r>
            <a:r>
              <a:rPr lang="es-ES" sz="1600" dirty="0"/>
              <a:t>a facilitar el control de legalidad de las distintas fases de un expediente de contratación en función de la </a:t>
            </a:r>
            <a:r>
              <a:rPr lang="es-ES" sz="1600" dirty="0" smtClean="0"/>
              <a:t>normativa aplicable.</a:t>
            </a:r>
          </a:p>
          <a:p>
            <a:pPr lvl="1" algn="just">
              <a:spcAft>
                <a:spcPts val="1200"/>
              </a:spcAft>
            </a:pPr>
            <a:endParaRPr lang="es-ES" sz="1600" dirty="0" smtClean="0"/>
          </a:p>
        </p:txBody>
      </p:sp>
    </p:spTree>
    <p:extLst>
      <p:ext uri="{BB962C8B-B14F-4D97-AF65-F5344CB8AC3E}">
        <p14:creationId xmlns:p14="http://schemas.microsoft.com/office/powerpoint/2010/main" val="1266810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Remisión Telemática: Sector Público Estatal y Autonómico</a:t>
            </a:r>
          </a:p>
        </p:txBody>
      </p:sp>
      <p:pic>
        <p:nvPicPr>
          <p:cNvPr id="4" name="4 Imagen" descr="C:\Users\mgarcia\AppData\Local\Microsoft\Windows\Temporary Internet Files\Content.Word\Contrato pendiente de revisió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196752"/>
            <a:ext cx="7925544" cy="5084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1864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Remisión Telemática: Sede Electrónica</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marL="274320" lvl="1" algn="just">
              <a:spcAft>
                <a:spcPts val="1800"/>
              </a:spcAft>
              <a:buClr>
                <a:schemeClr val="accent1"/>
              </a:buClr>
              <a:buSzPct val="85000"/>
              <a:buFont typeface="Wingdings 2"/>
              <a:buChar char=""/>
            </a:pPr>
            <a:r>
              <a:rPr lang="es-ES" sz="2400" dirty="0" smtClean="0">
                <a:hlinkClick r:id="rId3"/>
              </a:rPr>
              <a:t>Sede Electrónica</a:t>
            </a:r>
            <a:endParaRPr lang="es-ES" sz="2400" dirty="0" smtClean="0"/>
          </a:p>
          <a:p>
            <a:pPr lvl="1" algn="just">
              <a:spcAft>
                <a:spcPts val="1200"/>
              </a:spcAft>
            </a:pPr>
            <a:r>
              <a:rPr lang="es-ES" sz="1600" dirty="0" smtClean="0"/>
              <a:t>Facilita el </a:t>
            </a:r>
            <a:r>
              <a:rPr lang="es-ES" sz="1600" dirty="0"/>
              <a:t>envío </a:t>
            </a:r>
            <a:r>
              <a:rPr lang="es-ES" sz="1600" dirty="0" smtClean="0"/>
              <a:t>de datos estructurados y la documentación asociada en procedimientos de fiscalización, procesos selectivos para la contratación de personal, consultas externas según establece la Ley de Transparencia o cualesquiera otros procedimientos que se determinen.</a:t>
            </a:r>
          </a:p>
          <a:p>
            <a:pPr lvl="1" algn="just">
              <a:spcAft>
                <a:spcPts val="1200"/>
              </a:spcAft>
            </a:pPr>
            <a:r>
              <a:rPr lang="es-ES" sz="1600" dirty="0" smtClean="0"/>
              <a:t>Acepta la introducción de datos mediante formularios web o importarlos directamente desde ficheros en formato XML generados por los propios usuarios.</a:t>
            </a:r>
          </a:p>
          <a:p>
            <a:pPr lvl="1" algn="just">
              <a:spcAft>
                <a:spcPts val="1200"/>
              </a:spcAft>
            </a:pPr>
            <a:r>
              <a:rPr lang="es-ES" sz="1600" dirty="0" smtClean="0"/>
              <a:t>Centrado en </a:t>
            </a:r>
            <a:r>
              <a:rPr lang="es-ES" sz="1600" dirty="0"/>
              <a:t>la </a:t>
            </a:r>
            <a:r>
              <a:rPr lang="es-ES" sz="1600" dirty="0" smtClean="0"/>
              <a:t>recepción y validación de la información. </a:t>
            </a:r>
            <a:r>
              <a:rPr lang="es-ES" sz="1600" dirty="0"/>
              <a:t>No está orientado a </a:t>
            </a:r>
            <a:r>
              <a:rPr lang="es-ES" sz="1600" dirty="0" smtClean="0"/>
              <a:t>la explotación de la información recibida.</a:t>
            </a:r>
          </a:p>
          <a:p>
            <a:pPr lvl="1" algn="just">
              <a:spcAft>
                <a:spcPts val="1200"/>
              </a:spcAft>
            </a:pPr>
            <a:r>
              <a:rPr lang="es-ES" sz="1600" dirty="0" smtClean="0"/>
              <a:t>Permite la creación de formularios electrónicos por los propios usuarios sin necesidad de apoyo informático.</a:t>
            </a:r>
          </a:p>
          <a:p>
            <a:pPr lvl="1" algn="just">
              <a:spcAft>
                <a:spcPts val="1200"/>
              </a:spcAft>
            </a:pPr>
            <a:r>
              <a:rPr lang="es-ES" sz="1600" dirty="0" smtClean="0"/>
              <a:t>La información recibida se pone a disposición de la Unidad que ha solicitado la creación del formulario. En caso de existir una aplicación para la explotación (p. ej. en Recursos Humanos), se realiza una carga automática de los datos.</a:t>
            </a:r>
          </a:p>
          <a:p>
            <a:pPr lvl="1" algn="just">
              <a:spcAft>
                <a:spcPts val="1200"/>
              </a:spcAft>
            </a:pPr>
            <a:endParaRPr lang="es-ES" sz="1600" dirty="0" smtClean="0"/>
          </a:p>
        </p:txBody>
      </p:sp>
    </p:spTree>
    <p:extLst>
      <p:ext uri="{BB962C8B-B14F-4D97-AF65-F5344CB8AC3E}">
        <p14:creationId xmlns:p14="http://schemas.microsoft.com/office/powerpoint/2010/main" val="3626153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Remisión Telemática: Sede Electrónica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196752"/>
            <a:ext cx="7770639" cy="50707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15017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Seguridad TIC: Consideraciones generales</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algn="just">
              <a:spcAft>
                <a:spcPts val="1200"/>
              </a:spcAft>
            </a:pPr>
            <a:r>
              <a:rPr lang="es-ES" dirty="0" smtClean="0"/>
              <a:t>La seguridad de los sistemas de información y las redes de comunicación es una prioridad para la Comisión de Estrategia TIC.</a:t>
            </a:r>
          </a:p>
          <a:p>
            <a:pPr lvl="1" algn="just">
              <a:spcAft>
                <a:spcPts val="1200"/>
              </a:spcAft>
            </a:pPr>
            <a:r>
              <a:rPr lang="es-ES" sz="1800" dirty="0"/>
              <a:t>El 100% de las directrices emitidas por la Comisión en materia de Sistemas y Comunicaciones han estado orientadas al fortalecimiento de la </a:t>
            </a:r>
            <a:r>
              <a:rPr lang="es-ES" sz="1800" dirty="0" smtClean="0"/>
              <a:t>seguridad (</a:t>
            </a:r>
            <a:r>
              <a:rPr lang="es-ES" sz="1800" i="1" dirty="0" smtClean="0"/>
              <a:t>virtualización, replicación entre sedes, </a:t>
            </a:r>
            <a:r>
              <a:rPr lang="es-ES" sz="1800" i="1" dirty="0" err="1" smtClean="0"/>
              <a:t>backups</a:t>
            </a:r>
            <a:r>
              <a:rPr lang="es-ES" sz="1800" i="1" dirty="0" smtClean="0"/>
              <a:t> remotos y seguridad perimetral</a:t>
            </a:r>
            <a:r>
              <a:rPr lang="es-ES" sz="1800" dirty="0" smtClean="0"/>
              <a:t>)</a:t>
            </a:r>
            <a:endParaRPr lang="es-ES" sz="1800" dirty="0"/>
          </a:p>
          <a:p>
            <a:pPr lvl="1" algn="just">
              <a:spcAft>
                <a:spcPts val="1200"/>
              </a:spcAft>
            </a:pPr>
            <a:r>
              <a:rPr lang="es-ES" sz="1800" dirty="0" smtClean="0"/>
              <a:t>Conoce e informa sobre las medidas de seguridad utilizadas en las plataformas telemáticas para la rendición de cuentas y la remisión de contratos.</a:t>
            </a:r>
          </a:p>
          <a:p>
            <a:pPr lvl="1" algn="just">
              <a:spcAft>
                <a:spcPts val="1200"/>
              </a:spcAft>
            </a:pPr>
            <a:r>
              <a:rPr lang="es-ES" sz="1800" dirty="0"/>
              <a:t>Recibe información del resultado de los análisis de seguridad realizados periódicamente a los sitios web de Tribunal (Portal, Sede y </a:t>
            </a:r>
            <a:r>
              <a:rPr lang="es-ES" sz="1800" dirty="0" err="1"/>
              <a:t>Eurosai</a:t>
            </a:r>
            <a:r>
              <a:rPr lang="es-ES" sz="1800" dirty="0" smtClean="0"/>
              <a:t>).</a:t>
            </a:r>
            <a:endParaRPr lang="es-ES" sz="1800" dirty="0"/>
          </a:p>
          <a:p>
            <a:pPr lvl="1" algn="just">
              <a:spcAft>
                <a:spcPts val="1200"/>
              </a:spcAft>
            </a:pPr>
            <a:r>
              <a:rPr lang="es-ES" sz="1800" dirty="0" smtClean="0"/>
              <a:t>Ha elaborado una propuesta de Plan Director de Seguridad.</a:t>
            </a:r>
            <a:endParaRPr lang="es-ES" sz="1800" dirty="0"/>
          </a:p>
        </p:txBody>
      </p:sp>
    </p:spTree>
    <p:extLst>
      <p:ext uri="{BB962C8B-B14F-4D97-AF65-F5344CB8AC3E}">
        <p14:creationId xmlns:p14="http://schemas.microsoft.com/office/powerpoint/2010/main" val="21427303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Seguridad TIC: Plan Director</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algn="just">
              <a:spcAft>
                <a:spcPts val="1200"/>
              </a:spcAft>
            </a:pPr>
            <a:r>
              <a:rPr lang="es-ES" dirty="0" smtClean="0"/>
              <a:t>Plan Director de Seguridad</a:t>
            </a:r>
          </a:p>
          <a:p>
            <a:pPr lvl="1" algn="just">
              <a:spcAft>
                <a:spcPts val="1200"/>
              </a:spcAft>
            </a:pPr>
            <a:r>
              <a:rPr lang="es-ES" sz="1800" dirty="0" smtClean="0"/>
              <a:t>Desarrollo y aprobación del marco normativo</a:t>
            </a:r>
            <a:endParaRPr lang="es-ES" sz="1800" dirty="0"/>
          </a:p>
          <a:p>
            <a:pPr lvl="1" algn="just">
              <a:spcAft>
                <a:spcPts val="1200"/>
              </a:spcAft>
            </a:pPr>
            <a:r>
              <a:rPr lang="es-ES" sz="1800" dirty="0" smtClean="0"/>
              <a:t>Análisis de situación y riesgos</a:t>
            </a:r>
          </a:p>
          <a:p>
            <a:pPr lvl="1" algn="just">
              <a:spcAft>
                <a:spcPts val="1200"/>
              </a:spcAft>
            </a:pPr>
            <a:r>
              <a:rPr lang="es-ES" sz="1800" dirty="0" smtClean="0"/>
              <a:t>Auditoría de seguridad</a:t>
            </a:r>
            <a:endParaRPr lang="es-ES" sz="1800" dirty="0"/>
          </a:p>
          <a:p>
            <a:pPr lvl="1" algn="just">
              <a:spcAft>
                <a:spcPts val="1200"/>
              </a:spcAft>
            </a:pPr>
            <a:r>
              <a:rPr lang="es-ES" sz="1800" dirty="0" smtClean="0"/>
              <a:t>Revisiones técnicas de seguridad.</a:t>
            </a:r>
          </a:p>
          <a:p>
            <a:pPr lvl="1" algn="just">
              <a:spcAft>
                <a:spcPts val="1200"/>
              </a:spcAft>
            </a:pPr>
            <a:r>
              <a:rPr lang="es-ES" sz="1800" dirty="0" smtClean="0"/>
              <a:t>Formación y concienciación</a:t>
            </a:r>
          </a:p>
          <a:p>
            <a:pPr lvl="1" algn="just">
              <a:spcAft>
                <a:spcPts val="1200"/>
              </a:spcAft>
            </a:pPr>
            <a:r>
              <a:rPr lang="es-ES" sz="1800" dirty="0" smtClean="0"/>
              <a:t>Integración de plataformas y herramientas del CCN-CERT</a:t>
            </a:r>
          </a:p>
          <a:p>
            <a:pPr lvl="1" algn="just">
              <a:spcAft>
                <a:spcPts val="1200"/>
              </a:spcAft>
            </a:pPr>
            <a:r>
              <a:rPr lang="es-ES" sz="1800" dirty="0" smtClean="0"/>
              <a:t>Sistema de gestión unificada de identidades</a:t>
            </a:r>
          </a:p>
          <a:p>
            <a:pPr lvl="1" algn="just">
              <a:spcAft>
                <a:spcPts val="1200"/>
              </a:spcAft>
            </a:pPr>
            <a:r>
              <a:rPr lang="es-ES" sz="1800" dirty="0" smtClean="0"/>
              <a:t>Plan de continuidad</a:t>
            </a:r>
          </a:p>
          <a:p>
            <a:pPr lvl="1" algn="just">
              <a:spcAft>
                <a:spcPts val="1200"/>
              </a:spcAft>
            </a:pPr>
            <a:endParaRPr lang="es-ES" sz="1800" dirty="0"/>
          </a:p>
        </p:txBody>
      </p:sp>
    </p:spTree>
    <p:extLst>
      <p:ext uri="{BB962C8B-B14F-4D97-AF65-F5344CB8AC3E}">
        <p14:creationId xmlns:p14="http://schemas.microsoft.com/office/powerpoint/2010/main" val="13687394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Seguridad TIC: Oficina de Seguridad</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algn="just">
              <a:spcAft>
                <a:spcPts val="1800"/>
              </a:spcAft>
            </a:pPr>
            <a:r>
              <a:rPr lang="es-ES" dirty="0" smtClean="0"/>
              <a:t>Como decisión estratégica, ha </a:t>
            </a:r>
            <a:r>
              <a:rPr lang="es-ES" dirty="0"/>
              <a:t>propuesto la creación de una </a:t>
            </a:r>
            <a:r>
              <a:rPr lang="es-ES" b="1" dirty="0"/>
              <a:t>Oficina de Seguridad </a:t>
            </a:r>
            <a:r>
              <a:rPr lang="es-ES" b="1" dirty="0" smtClean="0"/>
              <a:t>TIC</a:t>
            </a:r>
            <a:r>
              <a:rPr lang="es-ES" dirty="0"/>
              <a:t> </a:t>
            </a:r>
            <a:r>
              <a:rPr lang="es-ES" dirty="0" smtClean="0"/>
              <a:t>para el Tribunal.</a:t>
            </a:r>
          </a:p>
          <a:p>
            <a:pPr algn="just">
              <a:spcAft>
                <a:spcPts val="1800"/>
              </a:spcAft>
            </a:pPr>
            <a:r>
              <a:rPr lang="es-ES" dirty="0" smtClean="0"/>
              <a:t>Independiente orgánica y funcionalmente </a:t>
            </a:r>
            <a:r>
              <a:rPr lang="es-ES" dirty="0"/>
              <a:t>de la </a:t>
            </a:r>
            <a:r>
              <a:rPr lang="es-ES" dirty="0" smtClean="0"/>
              <a:t>STIC</a:t>
            </a:r>
            <a:r>
              <a:rPr lang="es-ES" dirty="0"/>
              <a:t> </a:t>
            </a:r>
            <a:r>
              <a:rPr lang="es-ES" dirty="0" smtClean="0"/>
              <a:t>y </a:t>
            </a:r>
            <a:r>
              <a:rPr lang="es-ES" dirty="0"/>
              <a:t>encargada </a:t>
            </a:r>
            <a:r>
              <a:rPr lang="es-ES" dirty="0" smtClean="0"/>
              <a:t>de dirigir </a:t>
            </a:r>
            <a:r>
              <a:rPr lang="es-ES" dirty="0"/>
              <a:t>y supervisar la implantación </a:t>
            </a:r>
            <a:r>
              <a:rPr lang="es-ES" dirty="0" smtClean="0"/>
              <a:t>del </a:t>
            </a:r>
            <a:r>
              <a:rPr lang="es-ES" dirty="0"/>
              <a:t>Esquema Nacional de </a:t>
            </a:r>
            <a:r>
              <a:rPr lang="es-ES" dirty="0" smtClean="0"/>
              <a:t>Seguridad (Real Decreto 3/2010)</a:t>
            </a:r>
          </a:p>
          <a:p>
            <a:pPr algn="just">
              <a:spcAft>
                <a:spcPts val="1800"/>
              </a:spcAft>
            </a:pPr>
            <a:r>
              <a:rPr lang="es-ES" dirty="0" smtClean="0"/>
              <a:t>Con capacidad para auditar las medidas de seguridad implementadas por la STIC y su utilización por los Departamentos.</a:t>
            </a:r>
          </a:p>
          <a:p>
            <a:pPr algn="just">
              <a:spcAft>
                <a:spcPts val="1800"/>
              </a:spcAft>
            </a:pPr>
            <a:r>
              <a:rPr lang="es-ES" dirty="0" smtClean="0"/>
              <a:t>La propuesta incluye la dotación de dos puestos de técnico especialista en seguridad para crear un servicio dentro de la STIC encargado de implementar las medidas que determine la Oficina de Seguridad TIC.</a:t>
            </a:r>
          </a:p>
        </p:txBody>
      </p:sp>
    </p:spTree>
    <p:extLst>
      <p:ext uri="{BB962C8B-B14F-4D97-AF65-F5344CB8AC3E}">
        <p14:creationId xmlns:p14="http://schemas.microsoft.com/office/powerpoint/2010/main" val="1327442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Conclusiones</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algn="just">
              <a:spcAft>
                <a:spcPts val="1800"/>
              </a:spcAft>
            </a:pPr>
            <a:r>
              <a:rPr lang="es-ES" dirty="0" smtClean="0"/>
              <a:t>La Comisión de Estrategia TIC constituye una herramienta de gobernanza eficaz que está mejorando la coordinación entre la Informática y las unidades de negocio del Tribunal.</a:t>
            </a:r>
          </a:p>
          <a:p>
            <a:pPr algn="just">
              <a:spcAft>
                <a:spcPts val="1800"/>
              </a:spcAft>
            </a:pPr>
            <a:r>
              <a:rPr lang="es-ES" dirty="0" smtClean="0"/>
              <a:t>La determinación de prioridades desde un Órgano con una visión global de los objetivos y proyectos del Tribunal permite optimizar la asignación de los recursos.</a:t>
            </a:r>
          </a:p>
          <a:p>
            <a:pPr algn="just">
              <a:spcAft>
                <a:spcPts val="1800"/>
              </a:spcAft>
            </a:pPr>
            <a:r>
              <a:rPr lang="es-ES" dirty="0" smtClean="0"/>
              <a:t>EI informe </a:t>
            </a:r>
            <a:r>
              <a:rPr lang="es-ES" dirty="0"/>
              <a:t>de Revisión Entre Pares, elaborado por el Tribunal de Cuentas Europeo y el de Portugal, </a:t>
            </a:r>
            <a:r>
              <a:rPr lang="es-ES" dirty="0" smtClean="0"/>
              <a:t>lo destaca </a:t>
            </a:r>
            <a:r>
              <a:rPr lang="es-ES" b="1" dirty="0" smtClean="0"/>
              <a:t>como </a:t>
            </a:r>
            <a:r>
              <a:rPr lang="es-ES" b="1" dirty="0"/>
              <a:t>una fortaleza</a:t>
            </a:r>
            <a:r>
              <a:rPr lang="es-ES" dirty="0"/>
              <a:t> en la evaluación de las tecnologías de la </a:t>
            </a:r>
            <a:r>
              <a:rPr lang="es-ES" dirty="0" smtClean="0"/>
              <a:t>información, </a:t>
            </a:r>
            <a:r>
              <a:rPr lang="es-ES" dirty="0"/>
              <a:t>ya que establece una mejor gobernanza y aumenta la eficiencia en este ámbito</a:t>
            </a:r>
            <a:r>
              <a:rPr lang="es-ES" dirty="0" smtClean="0"/>
              <a:t>.</a:t>
            </a:r>
            <a:endParaRPr lang="es-ES_tradnl" dirty="0"/>
          </a:p>
        </p:txBody>
      </p:sp>
    </p:spTree>
    <p:extLst>
      <p:ext uri="{BB962C8B-B14F-4D97-AF65-F5344CB8AC3E}">
        <p14:creationId xmlns:p14="http://schemas.microsoft.com/office/powerpoint/2010/main" val="1466457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Índice</a:t>
            </a:r>
            <a:endParaRPr lang="es-ES" dirty="0"/>
          </a:p>
        </p:txBody>
      </p:sp>
      <p:sp>
        <p:nvSpPr>
          <p:cNvPr id="3" name="2 Marcador de contenido"/>
          <p:cNvSpPr>
            <a:spLocks noGrp="1"/>
          </p:cNvSpPr>
          <p:nvPr>
            <p:ph sz="quarter" idx="1"/>
          </p:nvPr>
        </p:nvSpPr>
        <p:spPr/>
        <p:txBody>
          <a:bodyPr>
            <a:normAutofit fontScale="92500" lnSpcReduction="10000"/>
          </a:bodyPr>
          <a:lstStyle/>
          <a:p>
            <a:pPr>
              <a:spcAft>
                <a:spcPts val="1200"/>
              </a:spcAft>
            </a:pPr>
            <a:r>
              <a:rPr lang="es-ES" sz="2200" dirty="0" smtClean="0"/>
              <a:t>Antecedentes</a:t>
            </a:r>
          </a:p>
          <a:p>
            <a:pPr>
              <a:spcAft>
                <a:spcPts val="1200"/>
              </a:spcAft>
            </a:pPr>
            <a:r>
              <a:rPr lang="es-ES" sz="2200" dirty="0" smtClean="0"/>
              <a:t>Modelo de Gobernanza</a:t>
            </a:r>
          </a:p>
          <a:p>
            <a:pPr>
              <a:spcAft>
                <a:spcPts val="1200"/>
              </a:spcAft>
            </a:pPr>
            <a:r>
              <a:rPr lang="es-ES" sz="2200" dirty="0" smtClean="0"/>
              <a:t>Logros y Estrategia</a:t>
            </a:r>
          </a:p>
          <a:p>
            <a:pPr>
              <a:spcAft>
                <a:spcPts val="600"/>
              </a:spcAft>
            </a:pPr>
            <a:r>
              <a:rPr lang="es-ES" sz="2200" dirty="0" smtClean="0"/>
              <a:t>Bases de datos y plataformas telemáticas</a:t>
            </a:r>
          </a:p>
          <a:p>
            <a:pPr lvl="1">
              <a:spcAft>
                <a:spcPts val="600"/>
              </a:spcAft>
            </a:pPr>
            <a:r>
              <a:rPr lang="es-ES" sz="1900" dirty="0" smtClean="0"/>
              <a:t>Entidades Locales</a:t>
            </a:r>
          </a:p>
          <a:p>
            <a:pPr lvl="1">
              <a:spcAft>
                <a:spcPts val="600"/>
              </a:spcAft>
            </a:pPr>
            <a:r>
              <a:rPr lang="es-ES" sz="1900" dirty="0" smtClean="0"/>
              <a:t>Sector Público Estatal y Autonómico</a:t>
            </a:r>
          </a:p>
          <a:p>
            <a:pPr lvl="1">
              <a:spcAft>
                <a:spcPts val="1200"/>
              </a:spcAft>
            </a:pPr>
            <a:r>
              <a:rPr lang="es-ES" sz="1900" dirty="0" smtClean="0"/>
              <a:t>Sede Electrónica</a:t>
            </a:r>
          </a:p>
          <a:p>
            <a:pPr>
              <a:spcAft>
                <a:spcPts val="600"/>
              </a:spcAft>
            </a:pPr>
            <a:r>
              <a:rPr lang="es-ES" sz="2200" dirty="0" smtClean="0"/>
              <a:t>Seguridad TIC</a:t>
            </a:r>
          </a:p>
          <a:p>
            <a:pPr lvl="1">
              <a:spcAft>
                <a:spcPts val="600"/>
              </a:spcAft>
            </a:pPr>
            <a:r>
              <a:rPr lang="es-ES" sz="1900" dirty="0"/>
              <a:t>Consideraciones </a:t>
            </a:r>
            <a:r>
              <a:rPr lang="es-ES" sz="1900" dirty="0" smtClean="0"/>
              <a:t>generales</a:t>
            </a:r>
            <a:endParaRPr lang="es-ES" sz="1900" dirty="0"/>
          </a:p>
          <a:p>
            <a:pPr lvl="1">
              <a:spcAft>
                <a:spcPts val="600"/>
              </a:spcAft>
            </a:pPr>
            <a:r>
              <a:rPr lang="es-ES" sz="1900" dirty="0"/>
              <a:t>Plan Director</a:t>
            </a:r>
          </a:p>
          <a:p>
            <a:pPr lvl="1">
              <a:spcAft>
                <a:spcPts val="1200"/>
              </a:spcAft>
            </a:pPr>
            <a:r>
              <a:rPr lang="es-ES" sz="1900" dirty="0" smtClean="0"/>
              <a:t>Oficina de Seguridad</a:t>
            </a:r>
          </a:p>
          <a:p>
            <a:pPr>
              <a:spcAft>
                <a:spcPts val="1200"/>
              </a:spcAft>
            </a:pPr>
            <a:r>
              <a:rPr lang="es-ES" sz="2200" dirty="0" smtClean="0"/>
              <a:t>Conclusiones</a:t>
            </a:r>
          </a:p>
          <a:p>
            <a:endParaRPr lang="es-ES" dirty="0" smtClean="0"/>
          </a:p>
          <a:p>
            <a:endParaRPr lang="es-ES" dirty="0"/>
          </a:p>
        </p:txBody>
      </p:sp>
    </p:spTree>
    <p:extLst>
      <p:ext uri="{BB962C8B-B14F-4D97-AF65-F5344CB8AC3E}">
        <p14:creationId xmlns:p14="http://schemas.microsoft.com/office/powerpoint/2010/main" val="2972273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Antecedentes</a:t>
            </a:r>
            <a:endParaRPr lang="es-ES" dirty="0"/>
          </a:p>
        </p:txBody>
      </p:sp>
      <p:sp>
        <p:nvSpPr>
          <p:cNvPr id="3" name="2 Marcador de contenido"/>
          <p:cNvSpPr>
            <a:spLocks noGrp="1"/>
          </p:cNvSpPr>
          <p:nvPr>
            <p:ph sz="quarter" idx="1"/>
          </p:nvPr>
        </p:nvSpPr>
        <p:spPr/>
        <p:txBody>
          <a:bodyPr>
            <a:normAutofit/>
          </a:bodyPr>
          <a:lstStyle/>
          <a:p>
            <a:pPr algn="just">
              <a:spcAft>
                <a:spcPts val="3000"/>
              </a:spcAft>
            </a:pPr>
            <a:r>
              <a:rPr lang="es-ES" sz="1800" b="1" dirty="0" smtClean="0"/>
              <a:t>29 </a:t>
            </a:r>
            <a:r>
              <a:rPr lang="es-ES" sz="1800" b="1" dirty="0"/>
              <a:t>mayo 2014</a:t>
            </a:r>
            <a:r>
              <a:rPr lang="es-ES" sz="1800" dirty="0" smtClean="0"/>
              <a:t>: El </a:t>
            </a:r>
            <a:r>
              <a:rPr lang="es-ES" sz="1800" dirty="0"/>
              <a:t>Pleno </a:t>
            </a:r>
            <a:r>
              <a:rPr lang="es-ES" sz="1800" dirty="0" smtClean="0"/>
              <a:t>del Tribunal acuerda la </a:t>
            </a:r>
            <a:r>
              <a:rPr lang="es-ES" sz="1800" dirty="0"/>
              <a:t>necesidad de establecer una estrategia común </a:t>
            </a:r>
            <a:r>
              <a:rPr lang="es-ES" sz="1800" dirty="0" smtClean="0"/>
              <a:t>para los </a:t>
            </a:r>
            <a:r>
              <a:rPr lang="es-ES" sz="1800" dirty="0"/>
              <a:t>servicios </a:t>
            </a:r>
            <a:r>
              <a:rPr lang="es-ES" sz="1800" dirty="0" smtClean="0"/>
              <a:t>informáticos, basados hasta entonces en pequeñas unidades TIC departamentales.</a:t>
            </a:r>
          </a:p>
          <a:p>
            <a:pPr algn="just">
              <a:spcAft>
                <a:spcPts val="3000"/>
              </a:spcAft>
            </a:pPr>
            <a:r>
              <a:rPr lang="es-ES" sz="1800" b="1" dirty="0"/>
              <a:t>24 octubre 2014</a:t>
            </a:r>
            <a:r>
              <a:rPr lang="es-ES" sz="1800" dirty="0"/>
              <a:t>: </a:t>
            </a:r>
            <a:r>
              <a:rPr lang="es-ES" sz="1800" dirty="0" smtClean="0"/>
              <a:t>Se </a:t>
            </a:r>
            <a:r>
              <a:rPr lang="es-ES" sz="1800" dirty="0"/>
              <a:t>constituye un </a:t>
            </a:r>
            <a:r>
              <a:rPr lang="es-ES" sz="1800" dirty="0" smtClean="0"/>
              <a:t>Grupo de Trabajo de Informática constituido por el Presidente, dos Consejeras y la Secretaria General para llevar a cabo el acuerdo del Pleno sobre estrategia TIC.</a:t>
            </a:r>
          </a:p>
          <a:p>
            <a:pPr algn="just">
              <a:spcAft>
                <a:spcPts val="3000"/>
              </a:spcAft>
            </a:pPr>
            <a:r>
              <a:rPr lang="es-ES" sz="1800" b="1" dirty="0"/>
              <a:t>18 noviembre 2014</a:t>
            </a:r>
            <a:r>
              <a:rPr lang="es-ES" sz="1800" dirty="0" smtClean="0"/>
              <a:t>: El Grupo de Trabajo presenta una </a:t>
            </a:r>
            <a:r>
              <a:rPr lang="es-ES" sz="1800" dirty="0"/>
              <a:t>propuesta </a:t>
            </a:r>
            <a:r>
              <a:rPr lang="es-ES" sz="1800" dirty="0" smtClean="0"/>
              <a:t>para evolucionar hacia un modelo de provisión común de servicios mediante una Unidad TIC constituida </a:t>
            </a:r>
            <a:r>
              <a:rPr lang="es-ES" sz="1800" dirty="0"/>
              <a:t>por </a:t>
            </a:r>
            <a:r>
              <a:rPr lang="es-ES" sz="1800" dirty="0" smtClean="0"/>
              <a:t>el </a:t>
            </a:r>
            <a:r>
              <a:rPr lang="es-ES" sz="1800" dirty="0"/>
              <a:t>personal </a:t>
            </a:r>
            <a:r>
              <a:rPr lang="es-ES" sz="1800" dirty="0" smtClean="0"/>
              <a:t>informático del Tribunal.</a:t>
            </a:r>
          </a:p>
          <a:p>
            <a:pPr algn="just">
              <a:spcAft>
                <a:spcPts val="3000"/>
              </a:spcAft>
            </a:pPr>
            <a:r>
              <a:rPr lang="es-ES" sz="1800" b="1" dirty="0" smtClean="0"/>
              <a:t>26 febrero 2015</a:t>
            </a:r>
            <a:r>
              <a:rPr lang="es-ES" sz="1800" dirty="0" smtClean="0"/>
              <a:t>: </a:t>
            </a:r>
            <a:r>
              <a:rPr lang="es-ES" sz="1800" dirty="0"/>
              <a:t>El Pleno del Tribunal </a:t>
            </a:r>
            <a:r>
              <a:rPr lang="es-ES" sz="1800" dirty="0" smtClean="0"/>
              <a:t>aprueba la propuesta y acuerda la creación de la Comisión de Estrategia TIC del </a:t>
            </a:r>
            <a:r>
              <a:rPr lang="es-ES" sz="1800" dirty="0"/>
              <a:t>Tribunal</a:t>
            </a:r>
            <a:r>
              <a:rPr lang="es-ES" sz="1800" dirty="0" smtClean="0"/>
              <a:t>.</a:t>
            </a:r>
            <a:endParaRPr lang="es-ES" sz="1800" dirty="0"/>
          </a:p>
        </p:txBody>
      </p:sp>
    </p:spTree>
    <p:extLst>
      <p:ext uri="{BB962C8B-B14F-4D97-AF65-F5344CB8AC3E}">
        <p14:creationId xmlns:p14="http://schemas.microsoft.com/office/powerpoint/2010/main" val="805361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Modelo de Gobernanza</a:t>
            </a:r>
            <a:endParaRPr lang="es-ES" dirty="0"/>
          </a:p>
        </p:txBody>
      </p:sp>
      <p:sp>
        <p:nvSpPr>
          <p:cNvPr id="3" name="2 Marcador de contenido"/>
          <p:cNvSpPr>
            <a:spLocks noGrp="1"/>
          </p:cNvSpPr>
          <p:nvPr>
            <p:ph sz="quarter" idx="1"/>
          </p:nvPr>
        </p:nvSpPr>
        <p:spPr/>
        <p:txBody>
          <a:bodyPr>
            <a:normAutofit/>
          </a:bodyPr>
          <a:lstStyle/>
          <a:p>
            <a:pPr algn="just">
              <a:spcAft>
                <a:spcPts val="1200"/>
              </a:spcAft>
            </a:pPr>
            <a:r>
              <a:rPr lang="es-ES" sz="2000" b="1" dirty="0" smtClean="0"/>
              <a:t>Comisión de Estrategia TIC (CETIC)</a:t>
            </a:r>
            <a:endParaRPr lang="es-ES" sz="2000" dirty="0"/>
          </a:p>
          <a:p>
            <a:pPr lvl="1" algn="just">
              <a:spcAft>
                <a:spcPts val="1200"/>
              </a:spcAft>
            </a:pPr>
            <a:r>
              <a:rPr lang="es-ES" sz="1600" dirty="0" smtClean="0"/>
              <a:t>Es el Órgano </a:t>
            </a:r>
            <a:r>
              <a:rPr lang="es-ES" sz="1600" dirty="0"/>
              <a:t>S</a:t>
            </a:r>
            <a:r>
              <a:rPr lang="es-ES" sz="1600" dirty="0" smtClean="0"/>
              <a:t>uperior de Gobernanza TIC en el Tribunal. Está constituido por el Presidente del Tribunal, la Secretaria General, una Consejera de la Sección de Fiscalización y otra de la Sección de Enjuiciamiento en representación de los correspondientes Departamentos.</a:t>
            </a:r>
          </a:p>
          <a:p>
            <a:pPr lvl="1" algn="just">
              <a:spcAft>
                <a:spcPts val="3000"/>
              </a:spcAft>
            </a:pPr>
            <a:r>
              <a:rPr lang="es-ES" sz="1600" dirty="0" smtClean="0"/>
              <a:t>Elabora, coordina y dirige la estrategia TIC del Tribunal, establece directrices concretas de actuación y garantiza el alineamiento de los proyectos con los objetivos y prioridades del Tribunal.</a:t>
            </a:r>
          </a:p>
          <a:p>
            <a:pPr algn="just">
              <a:spcAft>
                <a:spcPts val="1200"/>
              </a:spcAft>
            </a:pPr>
            <a:r>
              <a:rPr lang="es-ES" sz="2000" b="1" dirty="0"/>
              <a:t>Subdirección </a:t>
            </a:r>
            <a:r>
              <a:rPr lang="es-ES" sz="2000" b="1" dirty="0" smtClean="0"/>
              <a:t>TIC (STIC)</a:t>
            </a:r>
          </a:p>
          <a:p>
            <a:pPr lvl="1" algn="just">
              <a:spcAft>
                <a:spcPts val="1200"/>
              </a:spcAft>
            </a:pPr>
            <a:r>
              <a:rPr lang="es-ES" sz="1600" dirty="0" smtClean="0"/>
              <a:t>Es la unidad encargada de poner en práctica la estrategia TIC conforme a las directrices que emanan de la Comisión de Estrategia. Está </a:t>
            </a:r>
            <a:r>
              <a:rPr lang="es-ES" sz="1600" dirty="0"/>
              <a:t>constituida por 45 </a:t>
            </a:r>
            <a:r>
              <a:rPr lang="es-ES" sz="1600" dirty="0" smtClean="0"/>
              <a:t>técnicos y depende </a:t>
            </a:r>
            <a:r>
              <a:rPr lang="es-ES" sz="1600" dirty="0"/>
              <a:t>orgánicamente de </a:t>
            </a:r>
            <a:r>
              <a:rPr lang="es-ES" sz="1600" dirty="0" smtClean="0"/>
              <a:t>Secretaría General.</a:t>
            </a:r>
          </a:p>
          <a:p>
            <a:pPr lvl="1" algn="just">
              <a:spcAft>
                <a:spcPts val="1200"/>
              </a:spcAft>
            </a:pPr>
            <a:r>
              <a:rPr lang="es-ES" sz="1600" dirty="0" smtClean="0"/>
              <a:t>Diseña, implementa, mantiene y administra la prestación de todos los servicios TIC del Tribunal conforme a acuerdos de nivel de servicio (ANS) comunes para todos los Departamentos.</a:t>
            </a:r>
            <a:endParaRPr lang="es-ES" sz="1600" dirty="0"/>
          </a:p>
        </p:txBody>
      </p:sp>
    </p:spTree>
    <p:extLst>
      <p:ext uri="{BB962C8B-B14F-4D97-AF65-F5344CB8AC3E}">
        <p14:creationId xmlns:p14="http://schemas.microsoft.com/office/powerpoint/2010/main" val="1579838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Logros a corto plazo (6 meses)</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algn="just">
              <a:spcAft>
                <a:spcPts val="1800"/>
              </a:spcAft>
            </a:pPr>
            <a:r>
              <a:rPr lang="es-ES" dirty="0" smtClean="0"/>
              <a:t>Orientados a la mejora de la calidad percibida</a:t>
            </a:r>
          </a:p>
          <a:p>
            <a:pPr lvl="1" algn="just">
              <a:spcAft>
                <a:spcPts val="1200"/>
              </a:spcAft>
            </a:pPr>
            <a:r>
              <a:rPr lang="es-ES" sz="1600" dirty="0"/>
              <a:t>Establecer indicadores de cumplimiento de los ANS </a:t>
            </a:r>
            <a:r>
              <a:rPr lang="es-ES" sz="1600" dirty="0" smtClean="0"/>
              <a:t>en </a:t>
            </a:r>
            <a:r>
              <a:rPr lang="es-ES" sz="1600" dirty="0"/>
              <a:t>el Centro de Atención a  Usuarios y en </a:t>
            </a:r>
            <a:r>
              <a:rPr lang="es-ES" sz="1600" dirty="0" smtClean="0"/>
              <a:t>el Servicio </a:t>
            </a:r>
            <a:r>
              <a:rPr lang="es-ES" sz="1600" dirty="0"/>
              <a:t>de Publicación de Contenidos (Internet e Intranet).</a:t>
            </a:r>
          </a:p>
          <a:p>
            <a:pPr lvl="1" algn="just">
              <a:lnSpc>
                <a:spcPct val="110000"/>
              </a:lnSpc>
              <a:spcAft>
                <a:spcPts val="1200"/>
              </a:spcAft>
            </a:pPr>
            <a:r>
              <a:rPr lang="es-ES" sz="1600" dirty="0"/>
              <a:t>Implantar </a:t>
            </a:r>
            <a:r>
              <a:rPr lang="es-ES" sz="1600" dirty="0" smtClean="0"/>
              <a:t>un ventanilla </a:t>
            </a:r>
            <a:r>
              <a:rPr lang="es-ES" sz="1600" dirty="0"/>
              <a:t>única </a:t>
            </a:r>
            <a:r>
              <a:rPr lang="es-ES" sz="1600" dirty="0" smtClean="0"/>
              <a:t>para </a:t>
            </a:r>
            <a:r>
              <a:rPr lang="es-ES" sz="1600" dirty="0"/>
              <a:t>las solicitudes </a:t>
            </a:r>
            <a:r>
              <a:rPr lang="es-ES" sz="1600" dirty="0" smtClean="0"/>
              <a:t>internas de </a:t>
            </a:r>
            <a:r>
              <a:rPr lang="es-ES" sz="1600" dirty="0"/>
              <a:t>bienes y servicios TIC.</a:t>
            </a:r>
          </a:p>
          <a:p>
            <a:pPr lvl="1" algn="just">
              <a:lnSpc>
                <a:spcPct val="110000"/>
              </a:lnSpc>
              <a:spcAft>
                <a:spcPts val="1200"/>
              </a:spcAft>
            </a:pPr>
            <a:r>
              <a:rPr lang="es-ES" sz="1600" dirty="0"/>
              <a:t>Crear grupos de apoyo TIC a las tareas de fiscalización </a:t>
            </a:r>
            <a:r>
              <a:rPr lang="es-ES" sz="1600" dirty="0" smtClean="0"/>
              <a:t>externas y unificar en todos los Departamentos la versión de la herramienta de análisis IDEA.</a:t>
            </a:r>
            <a:endParaRPr lang="es-ES" sz="1600" dirty="0"/>
          </a:p>
          <a:p>
            <a:pPr algn="just">
              <a:spcAft>
                <a:spcPts val="1800"/>
              </a:spcAft>
            </a:pPr>
            <a:r>
              <a:rPr lang="es-ES" dirty="0" smtClean="0"/>
              <a:t>Orientados </a:t>
            </a:r>
            <a:r>
              <a:rPr lang="es-ES" dirty="0"/>
              <a:t>a la </a:t>
            </a:r>
            <a:r>
              <a:rPr lang="es-ES" dirty="0" smtClean="0"/>
              <a:t>seguridad y continuidad del servicio</a:t>
            </a:r>
            <a:endParaRPr lang="es-ES" dirty="0"/>
          </a:p>
          <a:p>
            <a:pPr lvl="1" algn="just">
              <a:spcAft>
                <a:spcPts val="1200"/>
              </a:spcAft>
            </a:pPr>
            <a:r>
              <a:rPr lang="es-ES" sz="1600" dirty="0" smtClean="0"/>
              <a:t>Creación de una nube privada virtual para la provisión de servidores y almacenamiento para los proyectos en lugar de depender de equipos físicos.</a:t>
            </a:r>
          </a:p>
          <a:p>
            <a:pPr lvl="1" algn="just">
              <a:spcAft>
                <a:spcPts val="1200"/>
              </a:spcAft>
            </a:pPr>
            <a:r>
              <a:rPr lang="es-ES" sz="1600" dirty="0" smtClean="0"/>
              <a:t>Establecimiento de un sistema de replicación de la infraestructura en dos Centros de Proceso de Datos en distintos puntos de Madrid.</a:t>
            </a:r>
          </a:p>
          <a:p>
            <a:pPr lvl="1" algn="just">
              <a:spcAft>
                <a:spcPts val="1200"/>
              </a:spcAft>
            </a:pPr>
            <a:r>
              <a:rPr lang="es-ES" sz="1600" dirty="0" smtClean="0"/>
              <a:t>Implantación de un sistema centralizado de copias de seguridad común para todos los sistemas de información y repositorios de datos del Tribunal.</a:t>
            </a:r>
            <a:endParaRPr lang="es-ES" sz="1600" dirty="0"/>
          </a:p>
          <a:p>
            <a:pPr lvl="1" algn="just">
              <a:lnSpc>
                <a:spcPct val="110000"/>
              </a:lnSpc>
              <a:spcAft>
                <a:spcPts val="1800"/>
              </a:spcAft>
            </a:pPr>
            <a:endParaRPr lang="es-ES" sz="1900" dirty="0"/>
          </a:p>
          <a:p>
            <a:pPr lvl="1" algn="just">
              <a:lnSpc>
                <a:spcPct val="110000"/>
              </a:lnSpc>
              <a:spcAft>
                <a:spcPts val="1800"/>
              </a:spcAft>
            </a:pPr>
            <a:endParaRPr lang="es-ES" sz="1900" dirty="0"/>
          </a:p>
          <a:p>
            <a:pPr lvl="1" algn="just">
              <a:lnSpc>
                <a:spcPct val="110000"/>
              </a:lnSpc>
              <a:spcAft>
                <a:spcPts val="1800"/>
              </a:spcAft>
            </a:pPr>
            <a:endParaRPr lang="es-ES" sz="1900" dirty="0"/>
          </a:p>
        </p:txBody>
      </p:sp>
    </p:spTree>
    <p:extLst>
      <p:ext uri="{BB962C8B-B14F-4D97-AF65-F5344CB8AC3E}">
        <p14:creationId xmlns:p14="http://schemas.microsoft.com/office/powerpoint/2010/main" val="41116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Logros a corto plazo (6 meses)</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algn="just">
              <a:spcAft>
                <a:spcPts val="1800"/>
              </a:spcAft>
            </a:pPr>
            <a:r>
              <a:rPr lang="es-ES" dirty="0" smtClean="0"/>
              <a:t>Orientados a la prestación de servicios en Internet</a:t>
            </a:r>
          </a:p>
          <a:p>
            <a:pPr lvl="1" algn="just">
              <a:spcAft>
                <a:spcPts val="1200"/>
              </a:spcAft>
            </a:pPr>
            <a:r>
              <a:rPr lang="es-ES" sz="1600" dirty="0" smtClean="0"/>
              <a:t>Procesos selectivos para la contratación de personal por medios telemáticos con identificación mediante certificado electrónico.</a:t>
            </a:r>
            <a:endParaRPr lang="es-ES" sz="1600" dirty="0"/>
          </a:p>
          <a:p>
            <a:pPr lvl="1" algn="just">
              <a:lnSpc>
                <a:spcPct val="110000"/>
              </a:lnSpc>
              <a:spcAft>
                <a:spcPts val="1200"/>
              </a:spcAft>
            </a:pPr>
            <a:r>
              <a:rPr lang="es-ES" sz="1600" dirty="0" smtClean="0"/>
              <a:t>Recepción de documentación para procesos de fiscalización por medio de la </a:t>
            </a:r>
            <a:r>
              <a:rPr lang="es-ES" sz="1600" dirty="0" smtClean="0">
                <a:hlinkClick r:id="rId3"/>
              </a:rPr>
              <a:t>Sede Electrónica</a:t>
            </a:r>
            <a:r>
              <a:rPr lang="es-ES" sz="1600" dirty="0" smtClean="0"/>
              <a:t>.</a:t>
            </a:r>
            <a:endParaRPr lang="es-ES" sz="1600" dirty="0"/>
          </a:p>
          <a:p>
            <a:pPr algn="just">
              <a:spcAft>
                <a:spcPts val="1800"/>
              </a:spcAft>
            </a:pPr>
            <a:r>
              <a:rPr lang="es-ES" dirty="0" smtClean="0"/>
              <a:t>Orientados al desarrollo de sistemas de información</a:t>
            </a:r>
            <a:endParaRPr lang="es-ES" dirty="0"/>
          </a:p>
          <a:p>
            <a:pPr lvl="1" algn="just">
              <a:spcAft>
                <a:spcPts val="1200"/>
              </a:spcAft>
            </a:pPr>
            <a:r>
              <a:rPr lang="es-ES" sz="1600" dirty="0" smtClean="0"/>
              <a:t>Identificación de los sistemas de información estratégicos y creación de equipos de programadores especializados: Fiscalización, Enjuiciamiento y Gestión Interna.</a:t>
            </a:r>
          </a:p>
          <a:p>
            <a:pPr lvl="1" algn="just">
              <a:spcAft>
                <a:spcPts val="1200"/>
              </a:spcAft>
            </a:pPr>
            <a:r>
              <a:rPr lang="es-ES" sz="1600" dirty="0" smtClean="0"/>
              <a:t>Definición de un protocolo de actuación para los Directores de Proyecto basado en metodologías ágiles, ciclos cortos y entregas frecuentes con mejoras incrementales. </a:t>
            </a:r>
            <a:endParaRPr lang="es-ES" sz="1600" dirty="0"/>
          </a:p>
          <a:p>
            <a:pPr lvl="1" algn="just">
              <a:lnSpc>
                <a:spcPct val="110000"/>
              </a:lnSpc>
              <a:spcAft>
                <a:spcPts val="1800"/>
              </a:spcAft>
            </a:pPr>
            <a:r>
              <a:rPr lang="es-ES" sz="1600" dirty="0"/>
              <a:t>Plan de formación intensivo mediante cursos a medida impartidos por expertos en los lenguajes y herramientas aplicables a los proyectos de E-Administración</a:t>
            </a:r>
            <a:r>
              <a:rPr lang="es-ES" sz="1600" dirty="0" smtClean="0"/>
              <a:t>.</a:t>
            </a:r>
            <a:endParaRPr lang="es-ES" sz="1600" dirty="0"/>
          </a:p>
          <a:p>
            <a:pPr lvl="1" algn="just">
              <a:lnSpc>
                <a:spcPct val="110000"/>
              </a:lnSpc>
              <a:spcAft>
                <a:spcPts val="1800"/>
              </a:spcAft>
            </a:pPr>
            <a:endParaRPr lang="es-ES" sz="1900" dirty="0"/>
          </a:p>
          <a:p>
            <a:pPr lvl="1" algn="just">
              <a:lnSpc>
                <a:spcPct val="110000"/>
              </a:lnSpc>
              <a:spcAft>
                <a:spcPts val="1800"/>
              </a:spcAft>
            </a:pPr>
            <a:endParaRPr lang="es-ES" sz="1900" dirty="0"/>
          </a:p>
        </p:txBody>
      </p:sp>
    </p:spTree>
    <p:extLst>
      <p:ext uri="{BB962C8B-B14F-4D97-AF65-F5344CB8AC3E}">
        <p14:creationId xmlns:p14="http://schemas.microsoft.com/office/powerpoint/2010/main" val="1508085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Estrategia a medio plazo</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fontScale="92500" lnSpcReduction="10000"/>
          </a:bodyPr>
          <a:lstStyle/>
          <a:p>
            <a:pPr marL="274320" lvl="1" algn="just">
              <a:spcAft>
                <a:spcPts val="1800"/>
              </a:spcAft>
              <a:buClr>
                <a:schemeClr val="accent1"/>
              </a:buClr>
              <a:buSzPct val="85000"/>
              <a:buFont typeface="Wingdings 2"/>
              <a:buChar char=""/>
            </a:pPr>
            <a:r>
              <a:rPr lang="es-ES" sz="2400" dirty="0"/>
              <a:t>Extender el sistema de tramitación electrónica interno para incluir la tramitación de los procedimientos de fiscalización y los de gestión procesal.</a:t>
            </a:r>
          </a:p>
          <a:p>
            <a:pPr marL="274320" lvl="1" algn="just">
              <a:spcAft>
                <a:spcPts val="1800"/>
              </a:spcAft>
              <a:buClr>
                <a:schemeClr val="accent1"/>
              </a:buClr>
              <a:buSzPct val="85000"/>
              <a:buFont typeface="Wingdings 2"/>
              <a:buChar char=""/>
            </a:pPr>
            <a:r>
              <a:rPr lang="es-ES" sz="2400" dirty="0"/>
              <a:t>Conectar el sistema de tramitación electrónica con la plataforma de notificaciones </a:t>
            </a:r>
            <a:r>
              <a:rPr lang="es-ES" sz="2400" dirty="0" smtClean="0"/>
              <a:t>LEXNET </a:t>
            </a:r>
            <a:r>
              <a:rPr lang="es-ES" sz="2400" dirty="0"/>
              <a:t>del Ministerio de Justicia</a:t>
            </a:r>
            <a:r>
              <a:rPr lang="es-ES" sz="2400" dirty="0" smtClean="0"/>
              <a:t>.</a:t>
            </a:r>
          </a:p>
          <a:p>
            <a:pPr marL="274320" lvl="1" algn="just">
              <a:spcAft>
                <a:spcPts val="1800"/>
              </a:spcAft>
              <a:buClr>
                <a:schemeClr val="accent1"/>
              </a:buClr>
              <a:buSzPct val="85000"/>
              <a:buFont typeface="Wingdings 2"/>
              <a:buChar char=""/>
            </a:pPr>
            <a:r>
              <a:rPr lang="es-ES" sz="2400" dirty="0" smtClean="0"/>
              <a:t>Desarrollar el Proyecto de Remisión </a:t>
            </a:r>
            <a:r>
              <a:rPr lang="es-ES" sz="2400" dirty="0"/>
              <a:t>de Cuentas </a:t>
            </a:r>
            <a:r>
              <a:rPr lang="es-ES" sz="2400" dirty="0" smtClean="0"/>
              <a:t>Consolidadas</a:t>
            </a:r>
            <a:r>
              <a:rPr lang="es-ES_tradnl" sz="2400" dirty="0" smtClean="0"/>
              <a:t> y el de Fiscalización</a:t>
            </a:r>
            <a:r>
              <a:rPr lang="es-ES" sz="2400" dirty="0" smtClean="0"/>
              <a:t> de Partidos Políticos.</a:t>
            </a:r>
            <a:endParaRPr lang="es-ES" sz="2400" dirty="0"/>
          </a:p>
          <a:p>
            <a:pPr marL="274320" lvl="1" algn="just">
              <a:spcAft>
                <a:spcPts val="1800"/>
              </a:spcAft>
              <a:buClr>
                <a:schemeClr val="accent1"/>
              </a:buClr>
              <a:buSzPct val="85000"/>
              <a:buFont typeface="Wingdings 2"/>
              <a:buChar char=""/>
            </a:pPr>
            <a:r>
              <a:rPr lang="es-ES" sz="2400" dirty="0" smtClean="0"/>
              <a:t>Dotar al Tribunal de una nueva Intranet con vocación de herramienta común de trabajo, colaboración, consulta, aprendizaje, servicios e información para todos los empleados.</a:t>
            </a:r>
          </a:p>
          <a:p>
            <a:pPr marL="274320" lvl="1" algn="just">
              <a:spcAft>
                <a:spcPts val="1800"/>
              </a:spcAft>
              <a:buClr>
                <a:schemeClr val="accent1"/>
              </a:buClr>
              <a:buSzPct val="85000"/>
              <a:buFont typeface="Wingdings 2"/>
              <a:buChar char=""/>
            </a:pPr>
            <a:r>
              <a:rPr lang="es-ES" sz="2400" dirty="0"/>
              <a:t>Estudiar la creación de grupos mixtos compuestos por auditores, letrados y personal TIC para realizar auditorías informáticas</a:t>
            </a:r>
            <a:r>
              <a:rPr lang="es-ES" sz="2400" dirty="0" smtClean="0"/>
              <a:t>.</a:t>
            </a:r>
            <a:endParaRPr lang="es-ES" sz="2400" dirty="0"/>
          </a:p>
          <a:p>
            <a:pPr lvl="1" algn="just">
              <a:lnSpc>
                <a:spcPct val="110000"/>
              </a:lnSpc>
              <a:spcAft>
                <a:spcPts val="1800"/>
              </a:spcAft>
            </a:pPr>
            <a:endParaRPr lang="es-ES" sz="1900" dirty="0"/>
          </a:p>
        </p:txBody>
      </p:sp>
    </p:spTree>
    <p:extLst>
      <p:ext uri="{BB962C8B-B14F-4D97-AF65-F5344CB8AC3E}">
        <p14:creationId xmlns:p14="http://schemas.microsoft.com/office/powerpoint/2010/main" val="573568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Bases de datos y plataformas telemáticas</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a:bodyPr>
          <a:lstStyle/>
          <a:p>
            <a:pPr marL="274320" lvl="1" algn="just">
              <a:spcAft>
                <a:spcPts val="1800"/>
              </a:spcAft>
              <a:buClr>
                <a:schemeClr val="accent1"/>
              </a:buClr>
              <a:buSzPct val="85000"/>
              <a:buFont typeface="Wingdings 2"/>
              <a:buChar char=""/>
            </a:pPr>
            <a:r>
              <a:rPr lang="es-ES" sz="2400" dirty="0" smtClean="0"/>
              <a:t>El Tribunal utiliza como base TIC para la labor de fiscalización una triple aproximación:</a:t>
            </a:r>
          </a:p>
          <a:p>
            <a:pPr lvl="1" algn="just">
              <a:spcAft>
                <a:spcPts val="1200"/>
              </a:spcAft>
            </a:pPr>
            <a:r>
              <a:rPr lang="es-ES" sz="1600" b="1" dirty="0" smtClean="0"/>
              <a:t>Remisión por </a:t>
            </a:r>
            <a:r>
              <a:rPr lang="es-ES" sz="1600" b="1" dirty="0"/>
              <a:t>Internet</a:t>
            </a:r>
            <a:r>
              <a:rPr lang="es-ES" sz="1600" dirty="0"/>
              <a:t> de la información y documentos asociados mediante Plataformas Telemáticas, utilizando formatos estándar (XML, PDF) y </a:t>
            </a:r>
            <a:r>
              <a:rPr lang="es-ES" sz="1600" dirty="0" err="1"/>
              <a:t>securizadas</a:t>
            </a:r>
            <a:r>
              <a:rPr lang="es-ES" sz="1600" dirty="0"/>
              <a:t> </a:t>
            </a:r>
            <a:r>
              <a:rPr lang="es-ES" sz="1600" dirty="0" smtClean="0"/>
              <a:t>mediante </a:t>
            </a:r>
            <a:r>
              <a:rPr lang="es-ES" sz="1600" dirty="0"/>
              <a:t>certificados electrónicos</a:t>
            </a:r>
            <a:r>
              <a:rPr lang="es-ES" sz="1600" dirty="0" smtClean="0"/>
              <a:t>.</a:t>
            </a:r>
          </a:p>
          <a:p>
            <a:pPr lvl="3" algn="just">
              <a:spcAft>
                <a:spcPts val="1200"/>
              </a:spcAft>
            </a:pPr>
            <a:r>
              <a:rPr lang="es-ES" sz="1600" dirty="0" smtClean="0"/>
              <a:t>Rendición de Cuentas de Entidades Locales (Dpto. 7º de Fiscalización)</a:t>
            </a:r>
          </a:p>
          <a:p>
            <a:pPr lvl="3" algn="just">
              <a:spcAft>
                <a:spcPts val="1200"/>
              </a:spcAft>
            </a:pPr>
            <a:r>
              <a:rPr lang="es-ES" sz="1600" dirty="0" smtClean="0"/>
              <a:t>Remisión Telemática de Contratos (Dptos. 1º a 6º de Fiscalización)</a:t>
            </a:r>
          </a:p>
          <a:p>
            <a:pPr lvl="3" algn="just">
              <a:spcAft>
                <a:spcPts val="1200"/>
              </a:spcAft>
            </a:pPr>
            <a:r>
              <a:rPr lang="es-ES" sz="1600" dirty="0" smtClean="0"/>
              <a:t>Cuenta General del Estado (Sección de Fiscalización)</a:t>
            </a:r>
          </a:p>
          <a:p>
            <a:pPr lvl="3" algn="just">
              <a:spcAft>
                <a:spcPts val="1200"/>
              </a:spcAft>
            </a:pPr>
            <a:r>
              <a:rPr lang="es-ES" sz="1600" dirty="0" smtClean="0"/>
              <a:t>Procedimientos de fiscalización individuales por medio de la </a:t>
            </a:r>
            <a:r>
              <a:rPr lang="es-ES" sz="1600" dirty="0">
                <a:hlinkClick r:id="rId3"/>
              </a:rPr>
              <a:t>Sede </a:t>
            </a:r>
            <a:r>
              <a:rPr lang="es-ES" sz="1600" dirty="0" smtClean="0">
                <a:hlinkClick r:id="rId3"/>
              </a:rPr>
              <a:t>Electrónica</a:t>
            </a:r>
            <a:r>
              <a:rPr lang="es-ES" sz="1600" dirty="0" smtClean="0"/>
              <a:t>.</a:t>
            </a:r>
            <a:endParaRPr lang="es-ES" sz="1600" dirty="0"/>
          </a:p>
          <a:p>
            <a:pPr lvl="1" algn="just">
              <a:spcAft>
                <a:spcPts val="1200"/>
              </a:spcAft>
            </a:pPr>
            <a:r>
              <a:rPr lang="es-ES" sz="1600" b="1" dirty="0"/>
              <a:t>Carga automatizada</a:t>
            </a:r>
            <a:r>
              <a:rPr lang="es-ES" sz="1600" dirty="0"/>
              <a:t> de la información en bases de datos </a:t>
            </a:r>
            <a:r>
              <a:rPr lang="es-ES" sz="1600" dirty="0" smtClean="0"/>
              <a:t>que, </a:t>
            </a:r>
            <a:r>
              <a:rPr lang="es-ES" sz="1600" dirty="0"/>
              <a:t>para mayor </a:t>
            </a:r>
            <a:r>
              <a:rPr lang="es-ES" sz="1600" dirty="0" smtClean="0"/>
              <a:t>seguridad, </a:t>
            </a:r>
            <a:r>
              <a:rPr lang="es-ES" sz="1600" dirty="0"/>
              <a:t>se alojan en la red interna del Tribunal </a:t>
            </a:r>
            <a:r>
              <a:rPr lang="es-ES" sz="1600" dirty="0" smtClean="0"/>
              <a:t>y con acceso limitado a usuarios autorizados.</a:t>
            </a:r>
          </a:p>
          <a:p>
            <a:pPr lvl="1" algn="just">
              <a:spcAft>
                <a:spcPts val="1200"/>
              </a:spcAft>
            </a:pPr>
            <a:r>
              <a:rPr lang="es-ES" sz="1600" b="1" dirty="0" smtClean="0"/>
              <a:t>Explotación de la información</a:t>
            </a:r>
            <a:r>
              <a:rPr lang="es-ES" sz="1600" dirty="0" smtClean="0"/>
              <a:t> mediante herramientas </a:t>
            </a:r>
            <a:r>
              <a:rPr lang="es-ES" sz="1600" i="1" dirty="0" smtClean="0"/>
              <a:t>ad-hoc</a:t>
            </a:r>
            <a:r>
              <a:rPr lang="es-ES" sz="1600" dirty="0" smtClean="0"/>
              <a:t> desarrolladas por el Tribunal y el software de análisis </a:t>
            </a:r>
            <a:r>
              <a:rPr lang="es-ES" sz="1600" dirty="0" smtClean="0">
                <a:hlinkClick r:id="rId4"/>
              </a:rPr>
              <a:t>IDEA</a:t>
            </a:r>
            <a:r>
              <a:rPr lang="es-ES" sz="1600" dirty="0" smtClean="0"/>
              <a:t>.</a:t>
            </a:r>
            <a:endParaRPr lang="es-ES" sz="1600" dirty="0"/>
          </a:p>
        </p:txBody>
      </p:sp>
    </p:spTree>
    <p:extLst>
      <p:ext uri="{BB962C8B-B14F-4D97-AF65-F5344CB8AC3E}">
        <p14:creationId xmlns:p14="http://schemas.microsoft.com/office/powerpoint/2010/main" val="451922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Remisión Telemática: Entidades Locales</a:t>
            </a:r>
            <a:endParaRPr lang="es-ES" dirty="0"/>
          </a:p>
        </p:txBody>
      </p:sp>
      <p:sp>
        <p:nvSpPr>
          <p:cNvPr id="3" name="2 Marcador de contenido"/>
          <p:cNvSpPr>
            <a:spLocks noGrp="1"/>
          </p:cNvSpPr>
          <p:nvPr>
            <p:ph sz="quarter" idx="1"/>
          </p:nvPr>
        </p:nvSpPr>
        <p:spPr>
          <a:xfrm>
            <a:off x="301752" y="1196752"/>
            <a:ext cx="8503920" cy="5400600"/>
          </a:xfrm>
          <a:noFill/>
        </p:spPr>
        <p:txBody>
          <a:bodyPr>
            <a:normAutofit lnSpcReduction="10000"/>
          </a:bodyPr>
          <a:lstStyle/>
          <a:p>
            <a:pPr marL="274320" lvl="1" algn="just">
              <a:spcAft>
                <a:spcPts val="1800"/>
              </a:spcAft>
              <a:buClr>
                <a:schemeClr val="accent1"/>
              </a:buClr>
              <a:buSzPct val="85000"/>
              <a:buFont typeface="Wingdings 2"/>
              <a:buChar char=""/>
            </a:pPr>
            <a:r>
              <a:rPr lang="es-ES" sz="2400" dirty="0" smtClean="0">
                <a:hlinkClick r:id="rId3"/>
              </a:rPr>
              <a:t>Rendición de Cuentas de Entidades Locales</a:t>
            </a:r>
            <a:endParaRPr lang="es-ES" sz="2400" dirty="0" smtClean="0"/>
          </a:p>
          <a:p>
            <a:pPr lvl="1" algn="just">
              <a:spcAft>
                <a:spcPts val="1200"/>
              </a:spcAft>
            </a:pPr>
            <a:r>
              <a:rPr lang="es-ES" sz="1600" dirty="0" smtClean="0"/>
              <a:t>Facilita el </a:t>
            </a:r>
            <a:r>
              <a:rPr lang="es-ES" sz="1600" dirty="0"/>
              <a:t>envío de las Cuentas </a:t>
            </a:r>
            <a:r>
              <a:rPr lang="es-ES" sz="1600" dirty="0" smtClean="0"/>
              <a:t>Generales </a:t>
            </a:r>
            <a:r>
              <a:rPr lang="es-ES" sz="1600" dirty="0"/>
              <a:t>y de las </a:t>
            </a:r>
            <a:r>
              <a:rPr lang="es-ES" sz="1600" dirty="0" smtClean="0"/>
              <a:t>Relaciones </a:t>
            </a:r>
            <a:r>
              <a:rPr lang="es-ES" sz="1600" dirty="0"/>
              <a:t>de </a:t>
            </a:r>
            <a:r>
              <a:rPr lang="es-ES" sz="1600" dirty="0" smtClean="0"/>
              <a:t>Contratos por parte de las Entidades Locales.</a:t>
            </a:r>
          </a:p>
          <a:p>
            <a:pPr lvl="1" algn="just">
              <a:spcAft>
                <a:spcPts val="1200"/>
              </a:spcAft>
            </a:pPr>
            <a:r>
              <a:rPr lang="es-ES" sz="1600" dirty="0" smtClean="0"/>
              <a:t>Permite consultar libremente las cuentas de cualquier Ayuntamiento, Diputación provincial y otras Entidades para conocer sus ingresos, </a:t>
            </a:r>
            <a:r>
              <a:rPr lang="es-ES" sz="1600" dirty="0"/>
              <a:t>los principales impuestos </a:t>
            </a:r>
            <a:r>
              <a:rPr lang="es-ES" sz="1600" dirty="0" smtClean="0"/>
              <a:t>y tributos </a:t>
            </a:r>
            <a:r>
              <a:rPr lang="es-ES" sz="1600" dirty="0"/>
              <a:t>que </a:t>
            </a:r>
            <a:r>
              <a:rPr lang="es-ES" sz="1600" dirty="0" smtClean="0"/>
              <a:t>los componen, en </a:t>
            </a:r>
            <a:r>
              <a:rPr lang="es-ES" sz="1600" dirty="0"/>
              <a:t>qué se han gastado </a:t>
            </a:r>
            <a:r>
              <a:rPr lang="es-ES" sz="1600" dirty="0" smtClean="0"/>
              <a:t>sus recursos o </a:t>
            </a:r>
            <a:r>
              <a:rPr lang="es-ES" sz="1600" dirty="0"/>
              <a:t>cuál es la situación </a:t>
            </a:r>
            <a:r>
              <a:rPr lang="es-ES" sz="1600" dirty="0" smtClean="0"/>
              <a:t>patrimonial.</a:t>
            </a:r>
          </a:p>
          <a:p>
            <a:pPr lvl="1" algn="just">
              <a:spcAft>
                <a:spcPts val="1200"/>
              </a:spcAft>
            </a:pPr>
            <a:r>
              <a:rPr lang="es-ES" sz="1600" dirty="0" smtClean="0"/>
              <a:t>Acepta la introducción de datos mediante formularios web o importarlos directamente desde ficheros en formato XML generados por las Entidades Locales.</a:t>
            </a:r>
          </a:p>
          <a:p>
            <a:pPr lvl="1" algn="just">
              <a:spcAft>
                <a:spcPts val="1200"/>
              </a:spcAft>
            </a:pPr>
            <a:r>
              <a:rPr lang="es-ES" sz="1600" dirty="0" smtClean="0"/>
              <a:t>Ofrece un servicio de importación de datos procedentes del Registro Nacional de Contratos, según han sido remitidos por la propia Entidad Local a la Junta Consultiva, a fin de simplificar el proceso de rendición.</a:t>
            </a:r>
          </a:p>
          <a:p>
            <a:pPr lvl="1" algn="just">
              <a:spcAft>
                <a:spcPts val="1200"/>
              </a:spcAft>
            </a:pPr>
            <a:r>
              <a:rPr lang="es-ES" sz="1600" dirty="0" smtClean="0"/>
              <a:t>Genera </a:t>
            </a:r>
            <a:r>
              <a:rPr lang="es-ES" sz="1600" dirty="0"/>
              <a:t>automáticamente oficios  a las </a:t>
            </a:r>
            <a:r>
              <a:rPr lang="es-ES" sz="1600" dirty="0" smtClean="0"/>
              <a:t>Entidades Locales que </a:t>
            </a:r>
            <a:r>
              <a:rPr lang="es-ES" sz="1600" dirty="0"/>
              <a:t>no han remitido las relaciones </a:t>
            </a:r>
            <a:r>
              <a:rPr lang="es-ES" sz="1600" dirty="0" smtClean="0"/>
              <a:t>anuales.</a:t>
            </a:r>
          </a:p>
          <a:p>
            <a:pPr lvl="1" algn="just">
              <a:spcAft>
                <a:spcPts val="1200"/>
              </a:spcAft>
            </a:pPr>
            <a:r>
              <a:rPr lang="es-ES" sz="1600" dirty="0" smtClean="0"/>
              <a:t>Dispone de un potente módulo integrado de consulta y análisis de la información almacenada en las bases de datos de la Plataforma.</a:t>
            </a:r>
            <a:endParaRPr lang="es-ES" sz="1600" dirty="0"/>
          </a:p>
          <a:p>
            <a:pPr lvl="1" algn="just">
              <a:spcAft>
                <a:spcPts val="1200"/>
              </a:spcAft>
            </a:pPr>
            <a:endParaRPr lang="es-ES" sz="1600" dirty="0" smtClean="0"/>
          </a:p>
        </p:txBody>
      </p:sp>
    </p:spTree>
    <p:extLst>
      <p:ext uri="{BB962C8B-B14F-4D97-AF65-F5344CB8AC3E}">
        <p14:creationId xmlns:p14="http://schemas.microsoft.com/office/powerpoint/2010/main" val="15764311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1697</Words>
  <Application>Microsoft Office PowerPoint</Application>
  <PresentationFormat>Presentación en pantalla (4:3)</PresentationFormat>
  <Paragraphs>124</Paragraphs>
  <Slides>18</Slides>
  <Notes>14</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Civil</vt:lpstr>
      <vt:lpstr>Comisión de Estrategia TIC del Tribunal de Cuentas de España</vt:lpstr>
      <vt:lpstr>Índice</vt:lpstr>
      <vt:lpstr>Antecedentes</vt:lpstr>
      <vt:lpstr>Modelo de Gobernanza</vt:lpstr>
      <vt:lpstr>Logros a corto plazo (6 meses)</vt:lpstr>
      <vt:lpstr>Logros a corto plazo (6 meses)</vt:lpstr>
      <vt:lpstr>Estrategia a medio plazo</vt:lpstr>
      <vt:lpstr>Bases de datos y plataformas telemáticas</vt:lpstr>
      <vt:lpstr>Remisión Telemática: Entidades Locales</vt:lpstr>
      <vt:lpstr>Remisión Telemática: Entidades Locales</vt:lpstr>
      <vt:lpstr>Remisión Telemática: Sector Público Estatal y Autonómico</vt:lpstr>
      <vt:lpstr>Remisión Telemática: Sector Público Estatal y Autonómico</vt:lpstr>
      <vt:lpstr>Remisión Telemática: Sede Electrónica</vt:lpstr>
      <vt:lpstr>Remisión Telemática: Sede Electrónica</vt:lpstr>
      <vt:lpstr>Seguridad TIC: Consideraciones generales</vt:lpstr>
      <vt:lpstr>Seguridad TIC: Plan Director</vt:lpstr>
      <vt:lpstr>Seguridad TIC: Oficina de Seguridad</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2014-11-11T09:44:18Z</dcterms:created>
  <dcterms:modified xsi:type="dcterms:W3CDTF">2015-11-11T12:05:53Z</dcterms:modified>
</cp:coreProperties>
</file>