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8" r:id="rId2"/>
    <p:sldId id="280" r:id="rId3"/>
    <p:sldId id="350" r:id="rId4"/>
    <p:sldId id="380" r:id="rId5"/>
    <p:sldId id="354" r:id="rId6"/>
    <p:sldId id="355" r:id="rId7"/>
    <p:sldId id="356" r:id="rId8"/>
    <p:sldId id="381" r:id="rId9"/>
    <p:sldId id="387" r:id="rId10"/>
    <p:sldId id="388" r:id="rId11"/>
    <p:sldId id="389" r:id="rId12"/>
    <p:sldId id="375" r:id="rId13"/>
    <p:sldId id="376" r:id="rId14"/>
    <p:sldId id="377" r:id="rId15"/>
    <p:sldId id="378" r:id="rId16"/>
    <p:sldId id="361" r:id="rId17"/>
    <p:sldId id="307" r:id="rId18"/>
    <p:sldId id="309" r:id="rId19"/>
    <p:sldId id="362" r:id="rId20"/>
    <p:sldId id="382" r:id="rId21"/>
    <p:sldId id="386" r:id="rId22"/>
    <p:sldId id="385" r:id="rId23"/>
    <p:sldId id="383" r:id="rId24"/>
    <p:sldId id="384" r:id="rId25"/>
    <p:sldId id="363" r:id="rId26"/>
    <p:sldId id="379" r:id="rId27"/>
    <p:sldId id="364" r:id="rId28"/>
    <p:sldId id="365" r:id="rId29"/>
    <p:sldId id="366" r:id="rId30"/>
    <p:sldId id="373" r:id="rId31"/>
    <p:sldId id="374" r:id="rId32"/>
    <p:sldId id="357" r:id="rId33"/>
    <p:sldId id="358" r:id="rId34"/>
    <p:sldId id="359" r:id="rId35"/>
    <p:sldId id="392" r:id="rId36"/>
    <p:sldId id="393" r:id="rId37"/>
    <p:sldId id="314" r:id="rId38"/>
    <p:sldId id="315" r:id="rId39"/>
    <p:sldId id="316" r:id="rId40"/>
    <p:sldId id="395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2" autoAdjust="0"/>
    <p:restoredTop sz="85427" autoAdjust="0"/>
  </p:normalViewPr>
  <p:slideViewPr>
    <p:cSldViewPr>
      <p:cViewPr varScale="1">
        <p:scale>
          <a:sx n="63" d="100"/>
          <a:sy n="63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9FCA6-EE73-4703-9A7F-2909618B80D1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42291-0B27-459C-A899-B5EA80AE895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very much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Gamification</a:t>
            </a:r>
            <a:r>
              <a:rPr lang="en-US" dirty="0" smtClean="0"/>
              <a:t> is a newer</a:t>
            </a:r>
            <a:r>
              <a:rPr lang="en-US" baseline="0" dirty="0" smtClean="0"/>
              <a:t> term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42291-0B27-459C-A899-B5EA80AE895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1" tIns="32140" rIns="64281" bIns="32140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8166268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65BD8-FCD3-4D98-ACFA-C2BBD0E135D9}" type="datetimeFigureOut">
              <a:rPr lang="pt-BR" smtClean="0"/>
              <a:pPr/>
              <a:t>24/06/2015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DB747-1E16-4A59-AD52-7B191EC301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idadedofutebol.com.b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3.mp4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openxmlformats.org/officeDocument/2006/relationships/video" Target="../media/media2.mp4"/><Relationship Id="rId6" Type="http://schemas.microsoft.com/office/2007/relationships/media" Target="../media/media2.mp4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6" Type="http://schemas.openxmlformats.org/officeDocument/2006/relationships/image" Target="../media/image12.png"/><Relationship Id="rId5" Type="http://schemas.microsoft.com/office/2007/relationships/media" Target="../media/media4.mp4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6.wm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6.wmv"/><Relationship Id="rId1" Type="http://schemas.openxmlformats.org/officeDocument/2006/relationships/video" Target="../media/media5.wmv"/><Relationship Id="rId6" Type="http://schemas.microsoft.com/office/2007/relationships/media" Target="../media/media5.wmv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wmv"/><Relationship Id="rId6" Type="http://schemas.openxmlformats.org/officeDocument/2006/relationships/image" Target="../media/image15.png"/><Relationship Id="rId5" Type="http://schemas.microsoft.com/office/2007/relationships/media" Target="../media/media7.wmv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26" Type="http://schemas.openxmlformats.org/officeDocument/2006/relationships/image" Target="../media/image39.jpeg"/><Relationship Id="rId3" Type="http://schemas.openxmlformats.org/officeDocument/2006/relationships/image" Target="../media/image2.jpeg"/><Relationship Id="rId21" Type="http://schemas.openxmlformats.org/officeDocument/2006/relationships/image" Target="../media/image34.jpeg"/><Relationship Id="rId34" Type="http://schemas.openxmlformats.org/officeDocument/2006/relationships/image" Target="../media/image47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joaomattar.com/blog/2014/12/24/eportfolios-inovacao-em-tecnologias-educacionai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hyperlink" Target="http://www.aupress.ca/index.php/books/12023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hyperlink" Target="https://www.miriadax.net/web/lingua-portuguesa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http://www.abed.org.br/hotsite/21-ciaed/pt/apresentacao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" y="0"/>
            <a:ext cx="913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5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Definition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7584" y="148478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aixaDeTexto 7"/>
          <p:cNvSpPr txBox="1"/>
          <p:nvPr/>
        </p:nvSpPr>
        <p:spPr>
          <a:xfrm>
            <a:off x="827584" y="1772816"/>
            <a:ext cx="7632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Gamification</a:t>
            </a:r>
            <a:r>
              <a:rPr lang="en-US" sz="3200" dirty="0" smtClean="0"/>
              <a:t> is the </a:t>
            </a:r>
            <a:r>
              <a:rPr lang="en-US" sz="3200" dirty="0" smtClean="0"/>
              <a:t>use of game design </a:t>
            </a:r>
            <a:r>
              <a:rPr lang="en-US" sz="3200" dirty="0" smtClean="0"/>
              <a:t>elements in </a:t>
            </a:r>
            <a:r>
              <a:rPr lang="en-US" sz="3200" dirty="0" smtClean="0"/>
              <a:t>non-game </a:t>
            </a:r>
            <a:r>
              <a:rPr lang="en-US" sz="3200" dirty="0" smtClean="0"/>
              <a:t>contexts.”</a:t>
            </a:r>
          </a:p>
          <a:p>
            <a:r>
              <a:rPr lang="en-US" sz="3200" dirty="0" smtClean="0"/>
              <a:t>(</a:t>
            </a:r>
            <a:r>
              <a:rPr lang="en-US" sz="3200" dirty="0" err="1" smtClean="0"/>
              <a:t>Deterding</a:t>
            </a:r>
            <a:r>
              <a:rPr lang="en-US" sz="3200" dirty="0" smtClean="0"/>
              <a:t> </a:t>
            </a:r>
            <a:r>
              <a:rPr lang="en-US" sz="3200" dirty="0" smtClean="0"/>
              <a:t>et al, 2011)</a:t>
            </a:r>
          </a:p>
          <a:p>
            <a:endParaRPr lang="en-US" sz="3200" dirty="0" smtClean="0"/>
          </a:p>
          <a:p>
            <a:r>
              <a:rPr lang="en-US" sz="3200" dirty="0" smtClean="0"/>
              <a:t>Game design elements: interaction, collaboration, cooperation, challenges, competition, awards 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ampo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599"/>
            <a:ext cx="91440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26480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Universidade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Futebol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rofundidade_hq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68397" y="1939853"/>
            <a:ext cx="3971426" cy="2978294"/>
          </a:xfrm>
          <a:prstGeom prst="rect">
            <a:avLst/>
          </a:prstGeom>
        </p:spPr>
      </p:pic>
      <p:pic>
        <p:nvPicPr>
          <p:cNvPr id="8" name="amplitu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630047" y="1799725"/>
            <a:ext cx="4344735" cy="32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Universidade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Futebol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bloco_hq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81009" y="1196752"/>
            <a:ext cx="6683241" cy="501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Universidade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Futebol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bloco23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7137" y="2133414"/>
            <a:ext cx="4039568" cy="2920008"/>
          </a:xfrm>
          <a:prstGeom prst="rect">
            <a:avLst/>
          </a:prstGeom>
        </p:spPr>
      </p:pic>
      <p:pic>
        <p:nvPicPr>
          <p:cNvPr id="8" name="cobertur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926416" y="2132856"/>
            <a:ext cx="4041799" cy="29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Universidade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Futebol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cobertura_rab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29118" y="1214755"/>
            <a:ext cx="6885765" cy="45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Social Networks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3" descr="iStock_000029314918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690" y="1196752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Networks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dii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857" y="5085184"/>
            <a:ext cx="485775" cy="485775"/>
          </a:xfrm>
          <a:prstGeom prst="rect">
            <a:avLst/>
          </a:prstGeom>
        </p:spPr>
      </p:pic>
      <p:pic>
        <p:nvPicPr>
          <p:cNvPr id="8" name="Imagem 7" descr="linked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5085184"/>
            <a:ext cx="971550" cy="971550"/>
          </a:xfrm>
          <a:prstGeom prst="rect">
            <a:avLst/>
          </a:prstGeom>
        </p:spPr>
      </p:pic>
      <p:pic>
        <p:nvPicPr>
          <p:cNvPr id="9" name="Imagem 8" descr="dig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204864"/>
            <a:ext cx="485775" cy="485775"/>
          </a:xfrm>
          <a:prstGeom prst="rect">
            <a:avLst/>
          </a:prstGeom>
        </p:spPr>
      </p:pic>
      <p:pic>
        <p:nvPicPr>
          <p:cNvPr id="10" name="Imagem 9" descr="flick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4401666"/>
            <a:ext cx="971550" cy="971550"/>
          </a:xfrm>
          <a:prstGeom prst="rect">
            <a:avLst/>
          </a:prstGeom>
        </p:spPr>
      </p:pic>
      <p:pic>
        <p:nvPicPr>
          <p:cNvPr id="11" name="Imagem 10" descr="youtub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7083" y="2636912"/>
            <a:ext cx="1457325" cy="1457325"/>
          </a:xfrm>
          <a:prstGeom prst="rect">
            <a:avLst/>
          </a:prstGeom>
        </p:spPr>
      </p:pic>
      <p:pic>
        <p:nvPicPr>
          <p:cNvPr id="12" name="Imagem 11" descr="wordpres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91680" y="1251595"/>
            <a:ext cx="1457325" cy="1457325"/>
          </a:xfrm>
          <a:prstGeom prst="rect">
            <a:avLst/>
          </a:prstGeom>
        </p:spPr>
      </p:pic>
      <p:pic>
        <p:nvPicPr>
          <p:cNvPr id="13" name="Imagem 12" descr="pinteres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16274" y="5661248"/>
            <a:ext cx="971550" cy="971550"/>
          </a:xfrm>
          <a:prstGeom prst="rect">
            <a:avLst/>
          </a:prstGeom>
        </p:spPr>
      </p:pic>
      <p:pic>
        <p:nvPicPr>
          <p:cNvPr id="14" name="Imagem 13" descr="google+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1920" y="1305322"/>
            <a:ext cx="971550" cy="971550"/>
          </a:xfrm>
          <a:prstGeom prst="rect">
            <a:avLst/>
          </a:prstGeom>
        </p:spPr>
      </p:pic>
      <p:pic>
        <p:nvPicPr>
          <p:cNvPr id="15" name="Imagem 14" descr="twitter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3528" y="2780928"/>
            <a:ext cx="1457325" cy="1457325"/>
          </a:xfrm>
          <a:prstGeom prst="rect">
            <a:avLst/>
          </a:prstGeom>
        </p:spPr>
      </p:pic>
      <p:pic>
        <p:nvPicPr>
          <p:cNvPr id="16" name="Imagem 15" descr="skyp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95678" y="4401666"/>
            <a:ext cx="971550" cy="971550"/>
          </a:xfrm>
          <a:prstGeom prst="rect">
            <a:avLst/>
          </a:prstGeom>
        </p:spPr>
      </p:pic>
      <p:pic>
        <p:nvPicPr>
          <p:cNvPr id="17" name="Imagem 16" descr="facebook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600450" y="2457450"/>
            <a:ext cx="1943100" cy="1943100"/>
          </a:xfrm>
          <a:prstGeom prst="rect">
            <a:avLst/>
          </a:prstGeom>
        </p:spPr>
      </p:pic>
      <p:pic>
        <p:nvPicPr>
          <p:cNvPr id="18" name="Imagem 17" descr="blogg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08104" y="1273696"/>
            <a:ext cx="1219200" cy="1219200"/>
          </a:xfrm>
          <a:prstGeom prst="rect">
            <a:avLst/>
          </a:prstGeom>
        </p:spPr>
      </p:pic>
      <p:pic>
        <p:nvPicPr>
          <p:cNvPr id="19" name="Imagem 18" descr="whatsapp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08104" y="4509120"/>
            <a:ext cx="485775" cy="485775"/>
          </a:xfrm>
          <a:prstGeom prst="rect">
            <a:avLst/>
          </a:prstGeom>
        </p:spPr>
      </p:pic>
      <p:pic>
        <p:nvPicPr>
          <p:cNvPr id="20" name="Imagem 19" descr="snapchat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843808" y="2891408"/>
            <a:ext cx="609600" cy="609600"/>
          </a:xfrm>
          <a:prstGeom prst="rect">
            <a:avLst/>
          </a:prstGeom>
        </p:spPr>
      </p:pic>
      <p:pic>
        <p:nvPicPr>
          <p:cNvPr id="21" name="Imagem 20" descr="wechat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411760" y="3611488"/>
            <a:ext cx="609600" cy="609600"/>
          </a:xfrm>
          <a:prstGeom prst="rect">
            <a:avLst/>
          </a:prstGeom>
        </p:spPr>
      </p:pic>
      <p:pic>
        <p:nvPicPr>
          <p:cNvPr id="22" name="Imagem 21" descr="yelp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740352" y="5229200"/>
            <a:ext cx="485775" cy="485775"/>
          </a:xfrm>
          <a:prstGeom prst="rect">
            <a:avLst/>
          </a:prstGeom>
        </p:spPr>
      </p:pic>
      <p:pic>
        <p:nvPicPr>
          <p:cNvPr id="23" name="Imagem 22" descr="vine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844531" y="1844824"/>
            <a:ext cx="535781" cy="535781"/>
          </a:xfrm>
          <a:prstGeom prst="rect">
            <a:avLst/>
          </a:prstGeom>
        </p:spPr>
      </p:pic>
      <p:pic>
        <p:nvPicPr>
          <p:cNvPr id="24" name="Imagem 23" descr="waze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771799" y="4509119"/>
            <a:ext cx="485775" cy="485775"/>
          </a:xfrm>
          <a:prstGeom prst="rect">
            <a:avLst/>
          </a:prstGeom>
        </p:spPr>
      </p:pic>
      <p:pic>
        <p:nvPicPr>
          <p:cNvPr id="25" name="Imagem 24" descr="ning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100392" y="1916832"/>
            <a:ext cx="485775" cy="485775"/>
          </a:xfrm>
          <a:prstGeom prst="rect">
            <a:avLst/>
          </a:prstGeom>
        </p:spPr>
      </p:pic>
      <p:pic>
        <p:nvPicPr>
          <p:cNvPr id="26" name="Imagem 25" descr="orkut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724128" y="2564904"/>
            <a:ext cx="485775" cy="485775"/>
          </a:xfrm>
          <a:prstGeom prst="rect">
            <a:avLst/>
          </a:prstGeom>
        </p:spPr>
      </p:pic>
      <p:pic>
        <p:nvPicPr>
          <p:cNvPr id="27" name="Imagem 26" descr="yammer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190681" y="4653136"/>
            <a:ext cx="485775" cy="485775"/>
          </a:xfrm>
          <a:prstGeom prst="rect">
            <a:avLst/>
          </a:prstGeom>
        </p:spPr>
      </p:pic>
      <p:pic>
        <p:nvPicPr>
          <p:cNvPr id="28" name="Imagem 27" descr="tublr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71600" y="1916832"/>
            <a:ext cx="485775" cy="485775"/>
          </a:xfrm>
          <a:prstGeom prst="rect">
            <a:avLst/>
          </a:prstGeom>
        </p:spPr>
      </p:pic>
      <p:pic>
        <p:nvPicPr>
          <p:cNvPr id="29" name="Imagem 28" descr="myspace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524328" y="1431057"/>
            <a:ext cx="485775" cy="485775"/>
          </a:xfrm>
          <a:prstGeom prst="rect">
            <a:avLst/>
          </a:prstGeom>
        </p:spPr>
      </p:pic>
      <p:pic>
        <p:nvPicPr>
          <p:cNvPr id="30" name="Imagem 29" descr="instragram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491880" y="4869160"/>
            <a:ext cx="1457325" cy="1457325"/>
          </a:xfrm>
          <a:prstGeom prst="rect">
            <a:avLst/>
          </a:prstGeom>
        </p:spPr>
      </p:pic>
      <p:pic>
        <p:nvPicPr>
          <p:cNvPr id="31" name="Imagem 30" descr="formspring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950321" y="1700808"/>
            <a:ext cx="485775" cy="485775"/>
          </a:xfrm>
          <a:prstGeom prst="rect">
            <a:avLst/>
          </a:prstGeom>
        </p:spPr>
      </p:pic>
      <p:pic>
        <p:nvPicPr>
          <p:cNvPr id="32" name="Imagem 31" descr="delicious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156176" y="3212976"/>
            <a:ext cx="485775" cy="485775"/>
          </a:xfrm>
          <a:prstGeom prst="rect">
            <a:avLst/>
          </a:prstGeom>
        </p:spPr>
      </p:pic>
      <p:pic>
        <p:nvPicPr>
          <p:cNvPr id="33" name="Imagem 32" descr="aboutme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97793" y="4509120"/>
            <a:ext cx="485775" cy="485775"/>
          </a:xfrm>
          <a:prstGeom prst="rect">
            <a:avLst/>
          </a:prstGeom>
        </p:spPr>
      </p:pic>
      <p:pic>
        <p:nvPicPr>
          <p:cNvPr id="34" name="Imagem 33" descr="World of Warcraft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923928" y="4437112"/>
            <a:ext cx="709613" cy="402431"/>
          </a:xfrm>
          <a:prstGeom prst="rect">
            <a:avLst/>
          </a:prstGeom>
        </p:spPr>
      </p:pic>
      <p:pic>
        <p:nvPicPr>
          <p:cNvPr id="35" name="Imagem 34" descr="scratch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907704" y="2893219"/>
            <a:ext cx="535781" cy="535781"/>
          </a:xfrm>
          <a:prstGeom prst="rect">
            <a:avLst/>
          </a:prstGeom>
        </p:spPr>
      </p:pic>
      <p:pic>
        <p:nvPicPr>
          <p:cNvPr id="36" name="Imagem 35" descr="Second life 16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316416" y="3645024"/>
            <a:ext cx="606425" cy="410210"/>
          </a:xfrm>
          <a:prstGeom prst="rect">
            <a:avLst/>
          </a:prstGeom>
        </p:spPr>
      </p:pic>
      <p:pic>
        <p:nvPicPr>
          <p:cNvPr id="37" name="Imagem 36" descr="Opensimulator_logo200x160.pn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79512" y="1484784"/>
            <a:ext cx="476250" cy="392906"/>
          </a:xfrm>
          <a:prstGeom prst="rect">
            <a:avLst/>
          </a:prstGeom>
        </p:spPr>
      </p:pic>
      <p:pic>
        <p:nvPicPr>
          <p:cNvPr id="38" name="Imagem 37" descr="perguntado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442141" y="1204367"/>
            <a:ext cx="23431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3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7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LMS x Social Networks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63588" y="1196752"/>
            <a:ext cx="741682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400% more posts by Chemistry students on a </a:t>
            </a:r>
            <a:r>
              <a:rPr lang="en-US" sz="2600" dirty="0" err="1" smtClean="0"/>
              <a:t>Facebook</a:t>
            </a:r>
            <a:r>
              <a:rPr lang="en-US" sz="2600" dirty="0" smtClean="0"/>
              <a:t> group than on </a:t>
            </a:r>
            <a:r>
              <a:rPr lang="en-US" sz="2600" dirty="0" err="1" smtClean="0"/>
              <a:t>WebCT</a:t>
            </a:r>
            <a:r>
              <a:rPr lang="en-US" sz="2600" dirty="0" smtClean="0"/>
              <a:t> (Schroeder and </a:t>
            </a:r>
            <a:r>
              <a:rPr lang="en-US" sz="2600" dirty="0" err="1" smtClean="0"/>
              <a:t>Greenbowe</a:t>
            </a:r>
            <a:r>
              <a:rPr lang="en-US" sz="2600" dirty="0" smtClean="0"/>
              <a:t>, 2009).</a:t>
            </a:r>
          </a:p>
          <a:p>
            <a:endParaRPr lang="en-US" sz="2600" dirty="0" smtClean="0"/>
          </a:p>
          <a:p>
            <a:r>
              <a:rPr lang="en-US" sz="2600" dirty="0" smtClean="0"/>
              <a:t>39% of Pharmacy students reported never looking at the Blackboard discussion board for the course, whereas almost all students followed the </a:t>
            </a:r>
            <a:r>
              <a:rPr lang="en-US" sz="2600" dirty="0" err="1" smtClean="0"/>
              <a:t>Facebook</a:t>
            </a:r>
            <a:r>
              <a:rPr lang="en-US" sz="2600" dirty="0" smtClean="0"/>
              <a:t> page (</a:t>
            </a:r>
            <a:r>
              <a:rPr lang="en-US" sz="2600" dirty="0" err="1" smtClean="0"/>
              <a:t>DiVall</a:t>
            </a:r>
            <a:r>
              <a:rPr lang="en-US" sz="2600" dirty="0" smtClean="0"/>
              <a:t> and </a:t>
            </a:r>
            <a:r>
              <a:rPr lang="en-US" sz="2600" dirty="0" err="1" smtClean="0"/>
              <a:t>Kirwin</a:t>
            </a:r>
            <a:r>
              <a:rPr lang="en-US" sz="2600" dirty="0" smtClean="0"/>
              <a:t>, 2012).</a:t>
            </a:r>
          </a:p>
          <a:p>
            <a:endParaRPr lang="en-US" sz="2600" dirty="0" smtClean="0"/>
          </a:p>
          <a:p>
            <a:r>
              <a:rPr lang="en-US" sz="2600" dirty="0" smtClean="0"/>
              <a:t>Most IT students prefer </a:t>
            </a:r>
            <a:r>
              <a:rPr lang="en-US" sz="2600" dirty="0" err="1" smtClean="0"/>
              <a:t>WhatsApp</a:t>
            </a:r>
            <a:r>
              <a:rPr lang="en-US" sz="2600" dirty="0" smtClean="0"/>
              <a:t> compared to Blackboard (</a:t>
            </a:r>
            <a:r>
              <a:rPr lang="en-US" sz="2600" dirty="0" err="1" smtClean="0"/>
              <a:t>Bere</a:t>
            </a:r>
            <a:r>
              <a:rPr lang="en-US" sz="2600" dirty="0" smtClean="0"/>
              <a:t>, 2012).</a:t>
            </a:r>
          </a:p>
        </p:txBody>
      </p:sp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Mobile Learning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3" descr="iStock_000029314918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6277" y="1196752"/>
            <a:ext cx="679144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85800" y="203098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Education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e-Learning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475656" y="4340696"/>
            <a:ext cx="6872808" cy="1320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Joao Mattar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June 24, 2015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BYOD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3" descr="iStock_000029314918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6277" y="1526090"/>
            <a:ext cx="6791445" cy="386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Build your App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com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2132856"/>
            <a:ext cx="2305050" cy="1981200"/>
          </a:xfrm>
          <a:prstGeom prst="rect">
            <a:avLst/>
          </a:prstGeom>
        </p:spPr>
      </p:pic>
      <p:pic>
        <p:nvPicPr>
          <p:cNvPr id="8" name="Imagem 7" descr="fabrica de aplicativ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6800" y="2855962"/>
            <a:ext cx="2895600" cy="1581150"/>
          </a:xfrm>
          <a:prstGeom prst="rect">
            <a:avLst/>
          </a:prstGeom>
        </p:spPr>
      </p:pic>
      <p:pic>
        <p:nvPicPr>
          <p:cNvPr id="9" name="Imagem 8" descr="mobilel tecnologia educacio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907632"/>
            <a:ext cx="1905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Learn Guitar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m 6" descr="guit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2000" y="180900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MOOCs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Veduca-us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4392" y="4221088"/>
            <a:ext cx="1476000" cy="1476000"/>
          </a:xfrm>
          <a:prstGeom prst="rect">
            <a:avLst/>
          </a:prstGeom>
        </p:spPr>
      </p:pic>
      <p:pic>
        <p:nvPicPr>
          <p:cNvPr id="8" name="Imagem 7" descr="FutureLearn_82318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2104" y="4329264"/>
            <a:ext cx="1476000" cy="1476000"/>
          </a:xfrm>
          <a:prstGeom prst="rect">
            <a:avLst/>
          </a:prstGeom>
        </p:spPr>
      </p:pic>
      <p:pic>
        <p:nvPicPr>
          <p:cNvPr id="9" name="Imagem 8" descr="canvas1-1024x57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3501008"/>
            <a:ext cx="1476000" cy="1476000"/>
          </a:xfrm>
          <a:prstGeom prst="rect">
            <a:avLst/>
          </a:prstGeom>
        </p:spPr>
      </p:pic>
      <p:pic>
        <p:nvPicPr>
          <p:cNvPr id="10" name="Imagem 9" descr="miriadax-massive-open-online-cour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00456" y="2348880"/>
            <a:ext cx="1476000" cy="1476000"/>
          </a:xfrm>
          <a:prstGeom prst="rect">
            <a:avLst/>
          </a:prstGeom>
        </p:spPr>
      </p:pic>
      <p:pic>
        <p:nvPicPr>
          <p:cNvPr id="11" name="Imagem 10" descr="edx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07968" y="2169024"/>
            <a:ext cx="1476000" cy="1476000"/>
          </a:xfrm>
          <a:prstGeom prst="rect">
            <a:avLst/>
          </a:prstGeom>
        </p:spPr>
      </p:pic>
      <p:pic>
        <p:nvPicPr>
          <p:cNvPr id="12" name="Imagem 11" descr="coursera-logo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1448944"/>
            <a:ext cx="1476000" cy="1476000"/>
          </a:xfrm>
          <a:prstGeom prst="rect">
            <a:avLst/>
          </a:prstGeom>
        </p:spPr>
      </p:pic>
      <p:pic>
        <p:nvPicPr>
          <p:cNvPr id="13" name="Imagem 12" descr="udacit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2224" y="1376936"/>
            <a:ext cx="1476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Selection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3588" y="1484785"/>
            <a:ext cx="7416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Public Policy Challenges of the 21st Century </a:t>
            </a:r>
          </a:p>
          <a:p>
            <a:endParaRPr lang="en-US" sz="2800" dirty="0" smtClean="0"/>
          </a:p>
          <a:p>
            <a:r>
              <a:rPr lang="fr-FR" sz="2800" dirty="0" smtClean="0"/>
              <a:t>Comprendre l’exercice de la Justice: panorama des institutions juridictionnelles</a:t>
            </a:r>
          </a:p>
          <a:p>
            <a:endParaRPr lang="fr-FR" sz="2800" dirty="0" smtClean="0"/>
          </a:p>
          <a:p>
            <a:r>
              <a:rPr lang="en-US" sz="2800" dirty="0" err="1" smtClean="0"/>
              <a:t>Derecho</a:t>
            </a:r>
            <a:r>
              <a:rPr lang="en-US" sz="2800" dirty="0" smtClean="0"/>
              <a:t> civil </a:t>
            </a:r>
            <a:r>
              <a:rPr lang="en-US" sz="2800" dirty="0" err="1" smtClean="0"/>
              <a:t>foral</a:t>
            </a:r>
            <a:r>
              <a:rPr lang="en-US" sz="2800" dirty="0" smtClean="0"/>
              <a:t> </a:t>
            </a:r>
            <a:r>
              <a:rPr lang="en-US" sz="2800" dirty="0" err="1" smtClean="0"/>
              <a:t>valenciano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ru-RU" sz="2800" dirty="0" smtClean="0"/>
              <a:t>Введение в российское налоговое право</a:t>
            </a:r>
            <a:endParaRPr lang="pt-BR" sz="2800" dirty="0" smtClean="0"/>
          </a:p>
          <a:p>
            <a:endParaRPr lang="pt-BR" sz="2800" dirty="0" smtClean="0"/>
          </a:p>
          <a:p>
            <a:r>
              <a:rPr lang="ja-JP" altLang="pt-BR" sz="2800" dirty="0" smtClean="0"/>
              <a:t>国际刑法学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Best Practices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667" y="1233990"/>
            <a:ext cx="6736665" cy="4489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Content Production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667" y="1231095"/>
            <a:ext cx="6736665" cy="4495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Collaboration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5169" y="1382026"/>
            <a:ext cx="5993661" cy="4495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Tools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667" y="1196752"/>
            <a:ext cx="6736665" cy="44257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Tutoring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667" y="1233990"/>
            <a:ext cx="6736665" cy="4489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08262" y="1250901"/>
            <a:ext cx="5327476" cy="435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14350" indent="-514350">
              <a:spcBef>
                <a:spcPct val="0"/>
              </a:spcBef>
              <a:buFontTx/>
              <a:buAutoNum type="arabicPeriod"/>
              <a:defRPr/>
            </a:pPr>
            <a:r>
              <a:rPr lang="pt-BR" sz="3600" b="1" dirty="0" err="1" smtClean="0"/>
              <a:t>Adaptive</a:t>
            </a:r>
            <a:r>
              <a:rPr lang="pt-BR" sz="3600" b="1" dirty="0" smtClean="0"/>
              <a:t> Learning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Games &amp; </a:t>
            </a:r>
            <a:r>
              <a:rPr kumimoji="0" lang="pt-BR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Gamification</a:t>
            </a:r>
            <a:endParaRPr kumimoji="0" lang="pt-BR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Social Networks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sz="3600" b="1" dirty="0" smtClean="0">
                <a:latin typeface="+mj-lt"/>
                <a:ea typeface="+mj-ea"/>
                <a:cs typeface="+mj-cs"/>
              </a:rPr>
              <a:t>Mobile Learning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sz="3600" b="1" dirty="0" err="1" smtClean="0">
                <a:latin typeface="+mj-lt"/>
                <a:ea typeface="+mj-ea"/>
                <a:cs typeface="+mj-cs"/>
              </a:rPr>
              <a:t>MOOCs</a:t>
            </a:r>
            <a:endParaRPr lang="pt-BR" sz="3600" b="1" dirty="0" smtClean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e-Portfolios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667" y="1268760"/>
            <a:ext cx="6736665" cy="44911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 Analytics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3" descr="iStock_000029314918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6976" y="1351309"/>
            <a:ext cx="4530047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Hybrid</a:t>
            </a: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Learning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3866" y="1224181"/>
            <a:ext cx="6756268" cy="4509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Blended Learning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3866" y="1227458"/>
            <a:ext cx="6756268" cy="4502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Educational Technology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667" y="1224181"/>
            <a:ext cx="6736665" cy="4509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Tips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667" y="1233163"/>
            <a:ext cx="6736665" cy="44911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Research </a:t>
            </a: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5" descr="Online Distance Education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1179" y="1412776"/>
            <a:ext cx="304164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Portuguese MOOC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3" descr="MOOC L P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0162" y="1369665"/>
            <a:ext cx="65436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International Congress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3" descr="CIAED 2015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1340768"/>
            <a:ext cx="6858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References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1484784"/>
            <a:ext cx="8229600" cy="3989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300" dirty="0" smtClean="0"/>
              <a:t>BERE, A. (2012). A comparative study of student experiences of ubiquitous learning via mobile devices and learner management systems at a South African university. In ANNUAL CONFERENCE ON WORLD WIDE WEB APPLICATIONS, 14., 2012, Durban. Proceedings... Durban, 7-9 </a:t>
            </a:r>
            <a:r>
              <a:rPr lang="en-US" sz="1300" dirty="0" err="1" smtClean="0"/>
              <a:t>nov</a:t>
            </a:r>
            <a:r>
              <a:rPr lang="en-US" sz="1300" dirty="0" smtClean="0"/>
              <a:t>. 2012. </a:t>
            </a:r>
          </a:p>
          <a:p>
            <a:endParaRPr lang="en-US" sz="1300" dirty="0" smtClean="0"/>
          </a:p>
          <a:p>
            <a:r>
              <a:rPr lang="en-US" sz="1300" dirty="0" smtClean="0"/>
              <a:t>DETERDING, S. et al. From game design elements to </a:t>
            </a:r>
            <a:r>
              <a:rPr lang="en-US" sz="1300" dirty="0" err="1" smtClean="0"/>
              <a:t>gamefulness</a:t>
            </a:r>
            <a:r>
              <a:rPr lang="en-US" sz="1300" dirty="0" smtClean="0"/>
              <a:t>: defining “</a:t>
            </a:r>
            <a:r>
              <a:rPr lang="en-US" sz="1300" dirty="0" err="1" smtClean="0"/>
              <a:t>gamification</a:t>
            </a:r>
            <a:r>
              <a:rPr lang="en-US" sz="1300" dirty="0" smtClean="0"/>
              <a:t>”. In: </a:t>
            </a:r>
            <a:r>
              <a:rPr lang="en-US" sz="1300" i="1" dirty="0" smtClean="0"/>
              <a:t>15th International Academic Min </a:t>
            </a:r>
            <a:r>
              <a:rPr lang="en-US" sz="1300" i="1" dirty="0" err="1" smtClean="0"/>
              <a:t>dTrek</a:t>
            </a:r>
            <a:r>
              <a:rPr lang="en-US" sz="1300" i="1" dirty="0" smtClean="0"/>
              <a:t> Conference</a:t>
            </a:r>
            <a:r>
              <a:rPr lang="en-US" sz="1300" dirty="0" smtClean="0"/>
              <a:t>: Envisioning Future Media Environments, </a:t>
            </a:r>
            <a:r>
              <a:rPr lang="en-US" sz="1300" dirty="0" err="1" smtClean="0"/>
              <a:t>MindTrek</a:t>
            </a:r>
            <a:r>
              <a:rPr lang="en-US" sz="1300" dirty="0" smtClean="0"/>
              <a:t> 2011, Tampere, 2011. p. 9 - 15.</a:t>
            </a:r>
            <a:endParaRPr lang="pt-BR" sz="1300" dirty="0" smtClean="0"/>
          </a:p>
          <a:p>
            <a:endParaRPr lang="en-US" sz="1300" dirty="0" smtClean="0"/>
          </a:p>
          <a:p>
            <a:r>
              <a:rPr lang="en-US" sz="1300" dirty="0" smtClean="0"/>
              <a:t>DIVALL, M., &amp; KIRWIN, Jennifer L. (2012). Using </a:t>
            </a:r>
            <a:r>
              <a:rPr lang="en-US" sz="1300" dirty="0" err="1" smtClean="0"/>
              <a:t>Facebook</a:t>
            </a:r>
            <a:r>
              <a:rPr lang="en-US" sz="1300" dirty="0" smtClean="0"/>
              <a:t> to facilitate course-related discussion between students and faculty members. </a:t>
            </a:r>
            <a:r>
              <a:rPr lang="en-US" sz="1300" i="1" dirty="0" smtClean="0"/>
              <a:t>American Journal of Pharmaceutical Education</a:t>
            </a:r>
            <a:r>
              <a:rPr lang="en-US" sz="1300" dirty="0" smtClean="0"/>
              <a:t>, </a:t>
            </a:r>
            <a:r>
              <a:rPr lang="en-US" sz="1300" i="1" dirty="0" smtClean="0"/>
              <a:t>76</a:t>
            </a:r>
            <a:r>
              <a:rPr lang="en-US" sz="1300" dirty="0" smtClean="0"/>
              <a:t>(2), 32</a:t>
            </a:r>
            <a:r>
              <a:rPr lang="en-US" sz="1300" b="1" dirty="0" smtClean="0"/>
              <a:t> </a:t>
            </a:r>
            <a:r>
              <a:rPr lang="en-US" sz="1300" dirty="0" smtClean="0"/>
              <a:t>.</a:t>
            </a:r>
            <a:r>
              <a:rPr lang="pt-BR" sz="1300" dirty="0" smtClean="0"/>
              <a:t> </a:t>
            </a:r>
            <a:r>
              <a:rPr lang="en-US" sz="1300" b="1" dirty="0" smtClean="0"/>
              <a:t> </a:t>
            </a:r>
            <a:r>
              <a:rPr lang="en-US" sz="1300" dirty="0" smtClean="0"/>
              <a:t> Please verify that article is only one page.</a:t>
            </a:r>
            <a:endParaRPr lang="pt-BR" sz="1300" dirty="0" smtClean="0"/>
          </a:p>
          <a:p>
            <a:r>
              <a:rPr lang="en-US" sz="1300" dirty="0" smtClean="0"/>
              <a:t>32 is the number of the article. There are no number of pages on this Journal.</a:t>
            </a:r>
            <a:endParaRPr lang="pt-BR" sz="1300" dirty="0" smtClean="0"/>
          </a:p>
          <a:p>
            <a:endParaRPr lang="en-US" sz="1300" dirty="0" smtClean="0"/>
          </a:p>
          <a:p>
            <a:r>
              <a:rPr lang="en-US" sz="1300" dirty="0" smtClean="0"/>
              <a:t>SCHROEDER, J., &amp; GREENBOWE, T. J. (2009). The chemistry of </a:t>
            </a:r>
            <a:r>
              <a:rPr lang="en-US" sz="1300" dirty="0" err="1" smtClean="0"/>
              <a:t>Facebook</a:t>
            </a:r>
            <a:r>
              <a:rPr lang="en-US" sz="1300" dirty="0" smtClean="0"/>
              <a:t>: Using social networking to create an online community for the organic chemistry laboratory. </a:t>
            </a:r>
            <a:r>
              <a:rPr lang="en-US" sz="1300" i="1" dirty="0" smtClean="0"/>
              <a:t>Innovate: Journal of Online Education</a:t>
            </a:r>
            <a:r>
              <a:rPr lang="en-US" sz="1300" dirty="0" smtClean="0"/>
              <a:t>,</a:t>
            </a:r>
            <a:r>
              <a:rPr lang="en-US" sz="1300" i="1" dirty="0" smtClean="0"/>
              <a:t> 5</a:t>
            </a:r>
            <a:r>
              <a:rPr lang="en-US" sz="1300" dirty="0" smtClean="0"/>
              <a:t>(4).</a:t>
            </a:r>
            <a:endParaRPr lang="pt-BR" sz="1300" dirty="0" smtClean="0"/>
          </a:p>
          <a:p>
            <a:endParaRPr lang="en-US" sz="1300" dirty="0" smtClean="0"/>
          </a:p>
          <a:p>
            <a:r>
              <a:rPr lang="en-US" sz="1300" dirty="0" smtClean="0"/>
              <a:t>VEEN, W.; VRAKKING, B. </a:t>
            </a:r>
            <a:r>
              <a:rPr lang="en-US" sz="1300" i="1" dirty="0" smtClean="0"/>
              <a:t>Homo </a:t>
            </a:r>
            <a:r>
              <a:rPr lang="en-US" sz="1300" i="1" dirty="0" err="1" smtClean="0"/>
              <a:t>Zappiens</a:t>
            </a:r>
            <a:r>
              <a:rPr lang="en-US" sz="1300" dirty="0" smtClean="0"/>
              <a:t>: growing up in a digital age. London: Network Continuum Education, 2007.</a:t>
            </a:r>
          </a:p>
          <a:p>
            <a:endParaRPr lang="en-US" sz="1300" dirty="0" smtClean="0"/>
          </a:p>
          <a:p>
            <a:r>
              <a:rPr lang="en-US" sz="1300" dirty="0" smtClean="0"/>
              <a:t>ZAWACKI-RICHTER, Olaf; ANDERSON, Terry (Ed.). (2014). </a:t>
            </a:r>
            <a:r>
              <a:rPr lang="en-US" sz="1300" i="1" dirty="0" smtClean="0"/>
              <a:t>Online Distance Education</a:t>
            </a:r>
            <a:r>
              <a:rPr lang="en-US" sz="1300" dirty="0" smtClean="0"/>
              <a:t>: Towards a research agenda. Athabasca University Press.</a:t>
            </a:r>
          </a:p>
          <a:p>
            <a:endParaRPr lang="en-US" sz="1300" dirty="0" smtClean="0"/>
          </a:p>
          <a:p>
            <a:r>
              <a:rPr lang="pt-BR" sz="1300" dirty="0" err="1" smtClean="0"/>
              <a:t>Images</a:t>
            </a:r>
            <a:r>
              <a:rPr lang="pt-BR" sz="1300" dirty="0" smtClean="0"/>
              <a:t>: istockphoto.com</a:t>
            </a:r>
            <a:endParaRPr lang="pt-BR" sz="1300" dirty="0" smtClean="0"/>
          </a:p>
        </p:txBody>
      </p:sp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Adaptiv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 Learning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667" y="1233990"/>
            <a:ext cx="6736664" cy="44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Conteúdo 10"/>
          <p:cNvSpPr txBox="1"/>
          <p:nvPr/>
        </p:nvSpPr>
        <p:spPr>
          <a:xfrm>
            <a:off x="323528" y="1844824"/>
            <a:ext cx="8229600" cy="33686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274320" marR="0" lvl="0" indent="-274320" algn="r" defTabSz="914400" rtl="0" fontAlgn="auto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Verdana" pitchFamily="34"/>
              </a:rPr>
              <a:t>João Mattar</a:t>
            </a:r>
          </a:p>
          <a:p>
            <a:pPr marL="274320" marR="0" lvl="0" indent="-274320" algn="r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0" i="0" u="none" strike="noStrike" kern="1200" cap="none" spc="0" baseline="0" dirty="0">
              <a:solidFill>
                <a:srgbClr val="000000"/>
              </a:solidFill>
              <a:uFillTx/>
              <a:latin typeface="Verdana" pitchFamily="34"/>
            </a:endParaRPr>
          </a:p>
          <a:p>
            <a:pPr marL="274320" marR="0" lvl="0" indent="-274320" algn="r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0" i="0" u="none" strike="noStrike" kern="1200" cap="none" spc="0" baseline="0" dirty="0">
                <a:solidFill>
                  <a:srgbClr val="000000"/>
                </a:solidFill>
                <a:uFillTx/>
                <a:latin typeface="Verdana" pitchFamily="34"/>
              </a:rPr>
              <a:t>joaomattar@gmail.com</a:t>
            </a:r>
          </a:p>
          <a:p>
            <a:pPr marL="274320" marR="0" lvl="0" indent="-274320" algn="r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0" i="0" u="none" strike="noStrike" kern="1200" cap="none" spc="0" baseline="0" dirty="0">
                <a:solidFill>
                  <a:srgbClr val="000000"/>
                </a:solidFill>
                <a:uFillTx/>
                <a:latin typeface="Verdana" pitchFamily="34"/>
              </a:rPr>
              <a:t>joaomattar.com/blog</a:t>
            </a:r>
          </a:p>
          <a:p>
            <a:pPr marL="274320" marR="0" lvl="0" indent="-274320" algn="r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Verdana" pitchFamily="34"/>
              </a:rPr>
              <a:t>facebook.com/</a:t>
            </a:r>
            <a:r>
              <a:rPr lang="pt-BR" sz="28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Verdana" pitchFamily="34"/>
              </a:rPr>
              <a:t>joaomattar</a:t>
            </a:r>
            <a:endParaRPr lang="pt-BR" sz="2800" b="0" i="0" u="none" strike="noStrike" kern="1200" cap="none" spc="0" baseline="0" dirty="0">
              <a:solidFill>
                <a:srgbClr val="000000"/>
              </a:solidFill>
              <a:uFillTx/>
              <a:latin typeface="Verdana" pitchFamily="34"/>
            </a:endParaRPr>
          </a:p>
          <a:p>
            <a:pPr marL="274320" marR="0" lvl="0" indent="-274320" algn="r" defTabSz="914400" rtl="0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Verdana" pitchFamily="34"/>
              </a:rPr>
              <a:t>slideshare</a:t>
            </a:r>
            <a:r>
              <a:rPr lang="pt-BR" sz="2800" b="0" i="0" u="none" strike="noStrike" kern="1200" cap="none" spc="0" baseline="0" dirty="0">
                <a:solidFill>
                  <a:srgbClr val="000000"/>
                </a:solidFill>
                <a:uFillTx/>
                <a:latin typeface="Verdana" pitchFamily="34"/>
              </a:rPr>
              <a:t>.net/</a:t>
            </a:r>
            <a:r>
              <a:rPr lang="pt-BR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Verdana" pitchFamily="34"/>
              </a:rPr>
              <a:t>joaomattar</a:t>
            </a:r>
            <a:endParaRPr lang="pt-BR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Digital </a:t>
            </a:r>
            <a:r>
              <a:rPr kumimoji="0" lang="pt-B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Natives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28" y="1207293"/>
            <a:ext cx="6788945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Digital Immigrants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28" y="1224181"/>
            <a:ext cx="6788945" cy="4509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38" y="-25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Homo </a:t>
            </a:r>
            <a:r>
              <a:rPr kumimoji="0" lang="en-US" sz="4400" b="0" i="0" u="none" strike="noStrike" kern="1200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Zappiens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Espaço Reservado para Conteúdo 5" descr="iStock_000011901198_XXX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8949" y="1224181"/>
            <a:ext cx="6766103" cy="4509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</a:t>
            </a:r>
            <a:r>
              <a:rPr kumimoji="0" lang="en-US" sz="4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Games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3" descr="iStock_000029314918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27" y="1196752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38" y="-4306"/>
            <a:ext cx="9180438" cy="6889690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Gamification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3" descr="iStock_000029314918_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27" y="1196752"/>
            <a:ext cx="6788944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411</Words>
  <Application>Microsoft Office PowerPoint</Application>
  <PresentationFormat>Apresentação na tela (4:3)</PresentationFormat>
  <Paragraphs>118</Paragraphs>
  <Slides>40</Slides>
  <Notes>32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João Mattar</dc:creator>
  <cp:lastModifiedBy>João Mattar</cp:lastModifiedBy>
  <cp:revision>39</cp:revision>
  <dcterms:created xsi:type="dcterms:W3CDTF">2015-06-20T11:39:21Z</dcterms:created>
  <dcterms:modified xsi:type="dcterms:W3CDTF">2015-06-24T12:24:03Z</dcterms:modified>
</cp:coreProperties>
</file>