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57" r:id="rId4"/>
    <p:sldId id="260" r:id="rId5"/>
    <p:sldId id="261" r:id="rId6"/>
    <p:sldId id="262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85763-C4FE-4E9D-BB06-9BA0AEF2F5AE}" type="doc">
      <dgm:prSet loTypeId="urn:microsoft.com/office/officeart/2005/8/layout/venn3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330F0966-742E-4C7B-8C7E-81008D433157}">
      <dgm:prSet phldrT="[Text]" custT="1"/>
      <dgm:spPr>
        <a:gradFill flip="none" rotWithShape="0">
          <a:gsLst>
            <a:gs pos="0">
              <a:schemeClr val="accent3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3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ZA" sz="1600" b="1" dirty="0"/>
            <a:t>Innovation and Creativity</a:t>
          </a:r>
        </a:p>
      </dgm:t>
    </dgm:pt>
    <dgm:pt modelId="{44E1AE6E-9836-4F17-A08A-C86EACC7BE6B}" type="parTrans" cxnId="{4CD6A4BD-96B9-4C78-98CA-ABC0CC8C6777}">
      <dgm:prSet/>
      <dgm:spPr/>
      <dgm:t>
        <a:bodyPr/>
        <a:lstStyle/>
        <a:p>
          <a:endParaRPr lang="en-ZA" sz="1200" b="1"/>
        </a:p>
      </dgm:t>
    </dgm:pt>
    <dgm:pt modelId="{6CF14F4D-2B47-4835-8ACF-CEC9A463CDF7}" type="sibTrans" cxnId="{4CD6A4BD-96B9-4C78-98CA-ABC0CC8C6777}">
      <dgm:prSet/>
      <dgm:spPr/>
      <dgm:t>
        <a:bodyPr/>
        <a:lstStyle/>
        <a:p>
          <a:endParaRPr lang="en-ZA" sz="1200" b="1"/>
        </a:p>
      </dgm:t>
    </dgm:pt>
    <dgm:pt modelId="{38734B35-42DE-4AF6-B9E5-4FD8B7BFCB63}">
      <dgm:prSet phldrT="[Text]" custT="1"/>
      <dgm:spPr>
        <a:gradFill flip="none" rotWithShape="0">
          <a:gsLst>
            <a:gs pos="0">
              <a:schemeClr val="accent3">
                <a:hueOff val="3750088"/>
                <a:satOff val="-5627"/>
                <a:lumOff val="-915"/>
                <a:tint val="66000"/>
                <a:satMod val="160000"/>
              </a:schemeClr>
            </a:gs>
            <a:gs pos="50000">
              <a:schemeClr val="accent3">
                <a:hueOff val="3750088"/>
                <a:satOff val="-5627"/>
                <a:lumOff val="-915"/>
                <a:tint val="44500"/>
                <a:satMod val="160000"/>
              </a:schemeClr>
            </a:gs>
            <a:gs pos="100000">
              <a:schemeClr val="accent3">
                <a:hueOff val="3750088"/>
                <a:satOff val="-5627"/>
                <a:lumOff val="-915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ZA" sz="1600" b="1" dirty="0"/>
            <a:t>Developing Competence</a:t>
          </a:r>
        </a:p>
      </dgm:t>
    </dgm:pt>
    <dgm:pt modelId="{71DFB584-D22B-4900-B87E-8915AD35178F}" type="parTrans" cxnId="{B1561616-360D-43D1-B4EA-D359401BAFBD}">
      <dgm:prSet/>
      <dgm:spPr/>
      <dgm:t>
        <a:bodyPr/>
        <a:lstStyle/>
        <a:p>
          <a:endParaRPr lang="en-ZA" sz="1200" b="1"/>
        </a:p>
      </dgm:t>
    </dgm:pt>
    <dgm:pt modelId="{0BCC9315-1750-4C2D-BF95-D3C596590741}" type="sibTrans" cxnId="{B1561616-360D-43D1-B4EA-D359401BAFBD}">
      <dgm:prSet/>
      <dgm:spPr/>
      <dgm:t>
        <a:bodyPr/>
        <a:lstStyle/>
        <a:p>
          <a:endParaRPr lang="en-ZA" sz="1200" b="1"/>
        </a:p>
      </dgm:t>
    </dgm:pt>
    <dgm:pt modelId="{B9E5260D-3137-413C-9FF3-42B5CEEB20AA}">
      <dgm:prSet phldrT="[Text]" custT="1"/>
      <dgm:spPr>
        <a:gradFill flip="none" rotWithShape="0">
          <a:gsLst>
            <a:gs pos="0">
              <a:srgbClr val="608CAB">
                <a:tint val="66000"/>
                <a:satMod val="160000"/>
              </a:srgbClr>
            </a:gs>
            <a:gs pos="50000">
              <a:srgbClr val="608CAB">
                <a:tint val="44500"/>
                <a:satMod val="160000"/>
              </a:srgbClr>
            </a:gs>
            <a:gs pos="100000">
              <a:srgbClr val="608CAB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ZA" sz="1600" b="1" dirty="0"/>
            <a:t>Enhancing Confidence</a:t>
          </a:r>
        </a:p>
      </dgm:t>
    </dgm:pt>
    <dgm:pt modelId="{ED31E042-B3AA-488C-8720-870B205F0CD1}" type="parTrans" cxnId="{8DE17B60-B8D3-4803-AB2F-3F93222DD1F9}">
      <dgm:prSet/>
      <dgm:spPr/>
      <dgm:t>
        <a:bodyPr/>
        <a:lstStyle/>
        <a:p>
          <a:endParaRPr lang="en-ZA" sz="1200" b="1"/>
        </a:p>
      </dgm:t>
    </dgm:pt>
    <dgm:pt modelId="{50A50BD4-AC99-414D-9262-F819C2592A37}" type="sibTrans" cxnId="{8DE17B60-B8D3-4803-AB2F-3F93222DD1F9}">
      <dgm:prSet/>
      <dgm:spPr/>
      <dgm:t>
        <a:bodyPr/>
        <a:lstStyle/>
        <a:p>
          <a:endParaRPr lang="en-ZA" sz="1200" b="1"/>
        </a:p>
      </dgm:t>
    </dgm:pt>
    <dgm:pt modelId="{07C4ECF0-63C5-4196-8DAE-74A5979E4353}">
      <dgm:prSet custT="1"/>
      <dgm:spPr>
        <a:gradFill flip="none" rotWithShape="0">
          <a:gsLst>
            <a:gs pos="0">
              <a:schemeClr val="accent3">
                <a:hueOff val="11250264"/>
                <a:satOff val="-16880"/>
                <a:lumOff val="-2745"/>
                <a:tint val="66000"/>
                <a:satMod val="160000"/>
              </a:schemeClr>
            </a:gs>
            <a:gs pos="50000">
              <a:schemeClr val="accent3">
                <a:hueOff val="11250264"/>
                <a:satOff val="-16880"/>
                <a:lumOff val="-2745"/>
                <a:tint val="44500"/>
                <a:satMod val="160000"/>
              </a:schemeClr>
            </a:gs>
            <a:gs pos="100000">
              <a:schemeClr val="accent3">
                <a:hueOff val="11250264"/>
                <a:satOff val="-16880"/>
                <a:lumOff val="-2745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ZA" sz="1600" b="1" dirty="0"/>
            <a:t>Improving Credibility</a:t>
          </a:r>
        </a:p>
      </dgm:t>
    </dgm:pt>
    <dgm:pt modelId="{6F0478CE-9D0B-4F61-B06F-9927A6EE7C5D}" type="parTrans" cxnId="{B30042A2-FEE6-4479-BD48-B8AB0CA7E3BE}">
      <dgm:prSet/>
      <dgm:spPr/>
      <dgm:t>
        <a:bodyPr/>
        <a:lstStyle/>
        <a:p>
          <a:endParaRPr lang="en-ZA" sz="1200" b="1"/>
        </a:p>
      </dgm:t>
    </dgm:pt>
    <dgm:pt modelId="{B9D1AC78-9BBF-4619-8615-27F535341FA3}" type="sibTrans" cxnId="{B30042A2-FEE6-4479-BD48-B8AB0CA7E3BE}">
      <dgm:prSet/>
      <dgm:spPr/>
      <dgm:t>
        <a:bodyPr/>
        <a:lstStyle/>
        <a:p>
          <a:endParaRPr lang="en-ZA" sz="1200" b="1"/>
        </a:p>
      </dgm:t>
    </dgm:pt>
    <dgm:pt modelId="{08761A1A-53AE-4882-8083-7C1158A5DFD9}" type="pres">
      <dgm:prSet presAssocID="{DA385763-C4FE-4E9D-BB06-9BA0AEF2F5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C20160C-C5C8-45B2-BBD1-BD533CAFB2A5}" type="pres">
      <dgm:prSet presAssocID="{330F0966-742E-4C7B-8C7E-81008D433157}" presName="Name5" presStyleLbl="vennNode1" presStyleIdx="0" presStyleCnt="4" custScaleX="122649" custLinFactNeighborX="-6858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4975086-3888-4B13-A60B-79DCE6F867EF}" type="pres">
      <dgm:prSet presAssocID="{6CF14F4D-2B47-4835-8ACF-CEC9A463CDF7}" presName="space" presStyleCnt="0"/>
      <dgm:spPr/>
      <dgm:t>
        <a:bodyPr/>
        <a:lstStyle/>
        <a:p>
          <a:endParaRPr lang="en-ZA"/>
        </a:p>
      </dgm:t>
    </dgm:pt>
    <dgm:pt modelId="{CBCE9A62-D9A5-479D-90C3-57081A17CD7D}" type="pres">
      <dgm:prSet presAssocID="{38734B35-42DE-4AF6-B9E5-4FD8B7BFCB63}" presName="Name5" presStyleLbl="vennNode1" presStyleIdx="1" presStyleCnt="4" custScaleX="121783" custLinFactNeighborX="-2057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A1D1E97-A952-4BE1-B70F-D6D36A49E0F0}" type="pres">
      <dgm:prSet presAssocID="{0BCC9315-1750-4C2D-BF95-D3C596590741}" presName="space" presStyleCnt="0"/>
      <dgm:spPr/>
      <dgm:t>
        <a:bodyPr/>
        <a:lstStyle/>
        <a:p>
          <a:endParaRPr lang="en-ZA"/>
        </a:p>
      </dgm:t>
    </dgm:pt>
    <dgm:pt modelId="{EF0607B7-C362-437F-ACB8-C2174164E811}" type="pres">
      <dgm:prSet presAssocID="{B9E5260D-3137-413C-9FF3-42B5CEEB20AA}" presName="Name5" presStyleLbl="vennNode1" presStyleIdx="2" presStyleCnt="4" custScaleX="120974" custLinFactNeighborX="3371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DF42F77-A42F-44A5-BA96-3FE16221B477}" type="pres">
      <dgm:prSet presAssocID="{50A50BD4-AC99-414D-9262-F819C2592A37}" presName="space" presStyleCnt="0"/>
      <dgm:spPr/>
      <dgm:t>
        <a:bodyPr/>
        <a:lstStyle/>
        <a:p>
          <a:endParaRPr lang="en-ZA"/>
        </a:p>
      </dgm:t>
    </dgm:pt>
    <dgm:pt modelId="{4D6C6E05-4B0C-4B99-9EEE-6548A1E0BCEB}" type="pres">
      <dgm:prSet presAssocID="{07C4ECF0-63C5-4196-8DAE-74A5979E4353}" presName="Name5" presStyleLbl="vennNode1" presStyleIdx="3" presStyleCnt="4" custScaleX="122423" custLinFactNeighborX="8344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CD6A4BD-96B9-4C78-98CA-ABC0CC8C6777}" srcId="{DA385763-C4FE-4E9D-BB06-9BA0AEF2F5AE}" destId="{330F0966-742E-4C7B-8C7E-81008D433157}" srcOrd="0" destOrd="0" parTransId="{44E1AE6E-9836-4F17-A08A-C86EACC7BE6B}" sibTransId="{6CF14F4D-2B47-4835-8ACF-CEC9A463CDF7}"/>
    <dgm:cxn modelId="{A98DA940-3DB6-47A1-B76F-4E4EAEBB9FF4}" type="presOf" srcId="{07C4ECF0-63C5-4196-8DAE-74A5979E4353}" destId="{4D6C6E05-4B0C-4B99-9EEE-6548A1E0BCEB}" srcOrd="0" destOrd="0" presId="urn:microsoft.com/office/officeart/2005/8/layout/venn3"/>
    <dgm:cxn modelId="{69523149-3769-4094-8E97-48092F7C93CB}" type="presOf" srcId="{DA385763-C4FE-4E9D-BB06-9BA0AEF2F5AE}" destId="{08761A1A-53AE-4882-8083-7C1158A5DFD9}" srcOrd="0" destOrd="0" presId="urn:microsoft.com/office/officeart/2005/8/layout/venn3"/>
    <dgm:cxn modelId="{B1561616-360D-43D1-B4EA-D359401BAFBD}" srcId="{DA385763-C4FE-4E9D-BB06-9BA0AEF2F5AE}" destId="{38734B35-42DE-4AF6-B9E5-4FD8B7BFCB63}" srcOrd="1" destOrd="0" parTransId="{71DFB584-D22B-4900-B87E-8915AD35178F}" sibTransId="{0BCC9315-1750-4C2D-BF95-D3C596590741}"/>
    <dgm:cxn modelId="{8DE17B60-B8D3-4803-AB2F-3F93222DD1F9}" srcId="{DA385763-C4FE-4E9D-BB06-9BA0AEF2F5AE}" destId="{B9E5260D-3137-413C-9FF3-42B5CEEB20AA}" srcOrd="2" destOrd="0" parTransId="{ED31E042-B3AA-488C-8720-870B205F0CD1}" sibTransId="{50A50BD4-AC99-414D-9262-F819C2592A37}"/>
    <dgm:cxn modelId="{40530AF5-2900-49BD-A613-C2A49138A889}" type="presOf" srcId="{B9E5260D-3137-413C-9FF3-42B5CEEB20AA}" destId="{EF0607B7-C362-437F-ACB8-C2174164E811}" srcOrd="0" destOrd="0" presId="urn:microsoft.com/office/officeart/2005/8/layout/venn3"/>
    <dgm:cxn modelId="{46F21628-978F-451F-9528-E4DE9C367E4F}" type="presOf" srcId="{330F0966-742E-4C7B-8C7E-81008D433157}" destId="{0C20160C-C5C8-45B2-BBD1-BD533CAFB2A5}" srcOrd="0" destOrd="0" presId="urn:microsoft.com/office/officeart/2005/8/layout/venn3"/>
    <dgm:cxn modelId="{789B7FB1-350C-472F-B573-10019C938DFE}" type="presOf" srcId="{38734B35-42DE-4AF6-B9E5-4FD8B7BFCB63}" destId="{CBCE9A62-D9A5-479D-90C3-57081A17CD7D}" srcOrd="0" destOrd="0" presId="urn:microsoft.com/office/officeart/2005/8/layout/venn3"/>
    <dgm:cxn modelId="{B30042A2-FEE6-4479-BD48-B8AB0CA7E3BE}" srcId="{DA385763-C4FE-4E9D-BB06-9BA0AEF2F5AE}" destId="{07C4ECF0-63C5-4196-8DAE-74A5979E4353}" srcOrd="3" destOrd="0" parTransId="{6F0478CE-9D0B-4F61-B06F-9927A6EE7C5D}" sibTransId="{B9D1AC78-9BBF-4619-8615-27F535341FA3}"/>
    <dgm:cxn modelId="{18D0E5AC-DDDB-44CD-99C8-C15016D7F2BE}" type="presParOf" srcId="{08761A1A-53AE-4882-8083-7C1158A5DFD9}" destId="{0C20160C-C5C8-45B2-BBD1-BD533CAFB2A5}" srcOrd="0" destOrd="0" presId="urn:microsoft.com/office/officeart/2005/8/layout/venn3"/>
    <dgm:cxn modelId="{411F9152-4C16-4E3C-903F-563034A0D000}" type="presParOf" srcId="{08761A1A-53AE-4882-8083-7C1158A5DFD9}" destId="{74975086-3888-4B13-A60B-79DCE6F867EF}" srcOrd="1" destOrd="0" presId="urn:microsoft.com/office/officeart/2005/8/layout/venn3"/>
    <dgm:cxn modelId="{9192526B-B3A6-47C6-AE66-3D676E347146}" type="presParOf" srcId="{08761A1A-53AE-4882-8083-7C1158A5DFD9}" destId="{CBCE9A62-D9A5-479D-90C3-57081A17CD7D}" srcOrd="2" destOrd="0" presId="urn:microsoft.com/office/officeart/2005/8/layout/venn3"/>
    <dgm:cxn modelId="{B9CCEEA7-C8ED-4EAF-A00B-2C948B977D00}" type="presParOf" srcId="{08761A1A-53AE-4882-8083-7C1158A5DFD9}" destId="{2A1D1E97-A952-4BE1-B70F-D6D36A49E0F0}" srcOrd="3" destOrd="0" presId="urn:microsoft.com/office/officeart/2005/8/layout/venn3"/>
    <dgm:cxn modelId="{87FDAE8D-24C9-4F58-A71F-E8499F7D67B3}" type="presParOf" srcId="{08761A1A-53AE-4882-8083-7C1158A5DFD9}" destId="{EF0607B7-C362-437F-ACB8-C2174164E811}" srcOrd="4" destOrd="0" presId="urn:microsoft.com/office/officeart/2005/8/layout/venn3"/>
    <dgm:cxn modelId="{47C1F8A7-5E77-4047-8F87-20D4263E1FBE}" type="presParOf" srcId="{08761A1A-53AE-4882-8083-7C1158A5DFD9}" destId="{0DF42F77-A42F-44A5-BA96-3FE16221B477}" srcOrd="5" destOrd="0" presId="urn:microsoft.com/office/officeart/2005/8/layout/venn3"/>
    <dgm:cxn modelId="{F7181840-2932-433D-8E0B-41F2FB8AF35F}" type="presParOf" srcId="{08761A1A-53AE-4882-8083-7C1158A5DFD9}" destId="{4D6C6E05-4B0C-4B99-9EEE-6548A1E0BCEB}" srcOrd="6" destOrd="0" presId="urn:microsoft.com/office/officeart/2005/8/layout/venn3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0160C-C5C8-45B2-BBD1-BD533CAFB2A5}">
      <dsp:nvSpPr>
        <dsp:cNvPr id="0" name=""/>
        <dsp:cNvSpPr/>
      </dsp:nvSpPr>
      <dsp:spPr>
        <a:xfrm>
          <a:off x="304801" y="437"/>
          <a:ext cx="1868098" cy="1523125"/>
        </a:xfrm>
        <a:prstGeom prst="ellipse">
          <a:avLst/>
        </a:prstGeom>
        <a:gradFill flip="none" rotWithShape="0">
          <a:gsLst>
            <a:gs pos="0">
              <a:schemeClr val="accent3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3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3" tIns="20320" rIns="83823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/>
            <a:t>Innovation and Creativity</a:t>
          </a:r>
        </a:p>
      </dsp:txBody>
      <dsp:txXfrm>
        <a:off x="578378" y="223493"/>
        <a:ext cx="1320944" cy="1077013"/>
      </dsp:txXfrm>
    </dsp:sp>
    <dsp:sp modelId="{CBCE9A62-D9A5-479D-90C3-57081A17CD7D}">
      <dsp:nvSpPr>
        <dsp:cNvPr id="0" name=""/>
        <dsp:cNvSpPr/>
      </dsp:nvSpPr>
      <dsp:spPr>
        <a:xfrm>
          <a:off x="2014513" y="437"/>
          <a:ext cx="1854908" cy="1523125"/>
        </a:xfrm>
        <a:prstGeom prst="ellipse">
          <a:avLst/>
        </a:prstGeom>
        <a:gradFill flip="none" rotWithShape="0">
          <a:gsLst>
            <a:gs pos="0">
              <a:schemeClr val="accent3">
                <a:hueOff val="3750088"/>
                <a:satOff val="-5627"/>
                <a:lumOff val="-915"/>
                <a:tint val="66000"/>
                <a:satMod val="160000"/>
              </a:schemeClr>
            </a:gs>
            <a:gs pos="50000">
              <a:schemeClr val="accent3">
                <a:hueOff val="3750088"/>
                <a:satOff val="-5627"/>
                <a:lumOff val="-915"/>
                <a:tint val="44500"/>
                <a:satMod val="160000"/>
              </a:schemeClr>
            </a:gs>
            <a:gs pos="100000">
              <a:schemeClr val="accent3">
                <a:hueOff val="3750088"/>
                <a:satOff val="-5627"/>
                <a:lumOff val="-915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3" tIns="20320" rIns="83823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/>
            <a:t>Developing Competence</a:t>
          </a:r>
        </a:p>
      </dsp:txBody>
      <dsp:txXfrm>
        <a:off x="2286158" y="223493"/>
        <a:ext cx="1311618" cy="1077013"/>
      </dsp:txXfrm>
    </dsp:sp>
    <dsp:sp modelId="{EF0607B7-C362-437F-ACB8-C2174164E811}">
      <dsp:nvSpPr>
        <dsp:cNvPr id="0" name=""/>
        <dsp:cNvSpPr/>
      </dsp:nvSpPr>
      <dsp:spPr>
        <a:xfrm>
          <a:off x="3730173" y="437"/>
          <a:ext cx="1842586" cy="1523125"/>
        </a:xfrm>
        <a:prstGeom prst="ellipse">
          <a:avLst/>
        </a:prstGeom>
        <a:gradFill flip="none" rotWithShape="0">
          <a:gsLst>
            <a:gs pos="0">
              <a:srgbClr val="608CAB">
                <a:tint val="66000"/>
                <a:satMod val="160000"/>
              </a:srgbClr>
            </a:gs>
            <a:gs pos="50000">
              <a:srgbClr val="608CAB">
                <a:tint val="44500"/>
                <a:satMod val="160000"/>
              </a:srgbClr>
            </a:gs>
            <a:gs pos="100000">
              <a:srgbClr val="608CAB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3" tIns="20320" rIns="83823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/>
            <a:t>Enhancing Confidence</a:t>
          </a:r>
        </a:p>
      </dsp:txBody>
      <dsp:txXfrm>
        <a:off x="4000013" y="223493"/>
        <a:ext cx="1302906" cy="1077013"/>
      </dsp:txXfrm>
    </dsp:sp>
    <dsp:sp modelId="{4D6C6E05-4B0C-4B99-9EEE-6548A1E0BCEB}">
      <dsp:nvSpPr>
        <dsp:cNvPr id="0" name=""/>
        <dsp:cNvSpPr/>
      </dsp:nvSpPr>
      <dsp:spPr>
        <a:xfrm>
          <a:off x="5419609" y="437"/>
          <a:ext cx="1864656" cy="1523125"/>
        </a:xfrm>
        <a:prstGeom prst="ellipse">
          <a:avLst/>
        </a:prstGeom>
        <a:gradFill flip="none" rotWithShape="0">
          <a:gsLst>
            <a:gs pos="0">
              <a:schemeClr val="accent3">
                <a:hueOff val="11250264"/>
                <a:satOff val="-16880"/>
                <a:lumOff val="-2745"/>
                <a:tint val="66000"/>
                <a:satMod val="160000"/>
              </a:schemeClr>
            </a:gs>
            <a:gs pos="50000">
              <a:schemeClr val="accent3">
                <a:hueOff val="11250264"/>
                <a:satOff val="-16880"/>
                <a:lumOff val="-2745"/>
                <a:tint val="44500"/>
                <a:satMod val="160000"/>
              </a:schemeClr>
            </a:gs>
            <a:gs pos="100000">
              <a:schemeClr val="accent3">
                <a:hueOff val="11250264"/>
                <a:satOff val="-16880"/>
                <a:lumOff val="-2745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3" tIns="20320" rIns="83823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/>
            <a:t>Improving Credibility</a:t>
          </a:r>
        </a:p>
      </dsp:txBody>
      <dsp:txXfrm>
        <a:off x="5692682" y="223493"/>
        <a:ext cx="1318510" cy="1077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FE1F6-4CD7-4513-A30F-F2EAABF3F959}" type="datetimeFigureOut">
              <a:rPr lang="en-ZA" smtClean="0"/>
              <a:t>2015/06/24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08B89-DAF6-4CC0-8A37-D24106CB818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405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78806-D7D7-4A4E-A81D-DB867F4DE71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78806-D7D7-4A4E-A81D-DB867F4DE71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78806-D7D7-4A4E-A81D-DB867F4DE71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83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247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2619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4799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8382000" cy="4648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ZA" dirty="0"/>
          </a:p>
        </p:txBody>
      </p:sp>
      <p:sp>
        <p:nvSpPr>
          <p:cNvPr id="42" name="Title 5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77200" cy="65246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ZA" dirty="0"/>
          </a:p>
        </p:txBody>
      </p:sp>
      <p:sp>
        <p:nvSpPr>
          <p:cNvPr id="54" name="Text Box 6"/>
          <p:cNvSpPr txBox="1">
            <a:spLocks noChangeArrowheads="1" noChangeShapeType="1"/>
          </p:cNvSpPr>
          <p:nvPr userDrawn="1"/>
        </p:nvSpPr>
        <p:spPr bwMode="auto">
          <a:xfrm>
            <a:off x="3344863" y="2184400"/>
            <a:ext cx="389255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562" tIns="24562" rIns="24562" bIns="24562"/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57" name="Title 2"/>
          <p:cNvSpPr txBox="1">
            <a:spLocks/>
          </p:cNvSpPr>
          <p:nvPr userDrawn="1"/>
        </p:nvSpPr>
        <p:spPr>
          <a:xfrm>
            <a:off x="533400" y="795871"/>
            <a:ext cx="8077200" cy="6519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1" i="0" kern="1200" cap="all" baseline="0">
                <a:solidFill>
                  <a:schemeClr val="tx1"/>
                </a:solidFill>
                <a:latin typeface="Open Sans" pitchFamily="34" charset="0"/>
                <a:ea typeface="+mj-ea"/>
                <a:cs typeface="+mj-cs"/>
              </a:defRPr>
            </a:lvl1pPr>
          </a:lstStyle>
          <a:p>
            <a:endParaRPr lang="en-Z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7237413" y="6400800"/>
            <a:ext cx="15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5FAE6DA-034F-45C4-A6E2-6654258B2087}" type="slidenum">
              <a:rPr lang="en-ZA" smtClean="0"/>
              <a:pPr algn="r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085522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8382000" cy="4648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ZA" dirty="0"/>
          </a:p>
        </p:txBody>
      </p:sp>
      <p:sp>
        <p:nvSpPr>
          <p:cNvPr id="42" name="Title 5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77200" cy="65246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ZA" dirty="0"/>
          </a:p>
        </p:txBody>
      </p:sp>
      <p:sp>
        <p:nvSpPr>
          <p:cNvPr id="54" name="Text Box 6"/>
          <p:cNvSpPr txBox="1">
            <a:spLocks noChangeArrowheads="1" noChangeShapeType="1"/>
          </p:cNvSpPr>
          <p:nvPr userDrawn="1"/>
        </p:nvSpPr>
        <p:spPr bwMode="auto">
          <a:xfrm>
            <a:off x="3344863" y="2184400"/>
            <a:ext cx="389255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562" tIns="24562" rIns="24562" bIns="24562"/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57" name="Title 2"/>
          <p:cNvSpPr txBox="1">
            <a:spLocks/>
          </p:cNvSpPr>
          <p:nvPr userDrawn="1"/>
        </p:nvSpPr>
        <p:spPr>
          <a:xfrm>
            <a:off x="533400" y="795871"/>
            <a:ext cx="8077200" cy="6519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1" i="0" kern="1200" cap="all" baseline="0">
                <a:solidFill>
                  <a:schemeClr val="tx1"/>
                </a:solidFill>
                <a:latin typeface="Open Sans" pitchFamily="34" charset="0"/>
                <a:ea typeface="+mj-ea"/>
                <a:cs typeface="+mj-cs"/>
              </a:defRPr>
            </a:lvl1pPr>
          </a:lstStyle>
          <a:p>
            <a:endParaRPr lang="en-Z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7237413" y="6400800"/>
            <a:ext cx="15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5FAE6DA-034F-45C4-A6E2-6654258B2087}" type="slidenum">
              <a:rPr lang="en-ZA" smtClean="0"/>
              <a:pPr algn="r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33510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8382000" cy="4648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ZA" dirty="0"/>
          </a:p>
        </p:txBody>
      </p:sp>
      <p:sp>
        <p:nvSpPr>
          <p:cNvPr id="42" name="Title 5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77200" cy="65246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ZA" dirty="0"/>
          </a:p>
        </p:txBody>
      </p:sp>
      <p:sp>
        <p:nvSpPr>
          <p:cNvPr id="54" name="Text Box 6"/>
          <p:cNvSpPr txBox="1">
            <a:spLocks noChangeArrowheads="1" noChangeShapeType="1"/>
          </p:cNvSpPr>
          <p:nvPr userDrawn="1"/>
        </p:nvSpPr>
        <p:spPr bwMode="auto">
          <a:xfrm>
            <a:off x="3344863" y="2184400"/>
            <a:ext cx="389255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562" tIns="24562" rIns="24562" bIns="24562"/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57" name="Title 2"/>
          <p:cNvSpPr txBox="1">
            <a:spLocks/>
          </p:cNvSpPr>
          <p:nvPr userDrawn="1"/>
        </p:nvSpPr>
        <p:spPr>
          <a:xfrm>
            <a:off x="533400" y="795871"/>
            <a:ext cx="8077200" cy="6519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1" i="0" kern="1200" cap="all" baseline="0">
                <a:solidFill>
                  <a:schemeClr val="tx1"/>
                </a:solidFill>
                <a:latin typeface="Open Sans" pitchFamily="34" charset="0"/>
                <a:ea typeface="+mj-ea"/>
                <a:cs typeface="+mj-cs"/>
              </a:defRPr>
            </a:lvl1pPr>
          </a:lstStyle>
          <a:p>
            <a:endParaRPr lang="en-ZA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7237413" y="6400800"/>
            <a:ext cx="152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5FAE6DA-034F-45C4-A6E2-6654258B2087}" type="slidenum">
              <a:rPr lang="en-ZA" smtClean="0"/>
              <a:pPr algn="r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16731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061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3036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696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2098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878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118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308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941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E20C-A317-428E-8EEC-390383246784}" type="datetimeFigureOut">
              <a:rPr lang="es-EC" smtClean="0"/>
              <a:t>24/06/2015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952B-8427-45BD-8FA3-16A06B1B560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96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" y="0"/>
            <a:ext cx="91382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1548"/>
            <a:ext cx="9540552" cy="6889690"/>
          </a:xfrm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8028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/>
              <a:t>First workshop – attended by 21 participants from 11 SAIs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dirty="0"/>
              <a:t>Purpose – To choose the broad topics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dirty="0"/>
              <a:t>Two areas were chosen – </a:t>
            </a:r>
            <a:r>
              <a:rPr lang="en-ZA" sz="2400" i="1" dirty="0"/>
              <a:t>Delays in the procurement cycle (6 SAIs), Primary health care (5 SAIs)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dirty="0"/>
              <a:t>To increase subject matter knowledge</a:t>
            </a:r>
          </a:p>
          <a:p>
            <a:r>
              <a:rPr lang="en-ZA" sz="2400" dirty="0"/>
              <a:t>Second workshop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sz="2400" dirty="0"/>
              <a:t>To discuss the pre-study (planning) memorandums and agree on focus areas for the two different areas, </a:t>
            </a:r>
          </a:p>
          <a:p>
            <a:r>
              <a:rPr lang="en-ZA" sz="2400" dirty="0"/>
              <a:t>Third workshop – to discuss draft reports </a:t>
            </a:r>
            <a:endParaRPr lang="en-ZA" sz="2400" dirty="0"/>
          </a:p>
        </p:txBody>
      </p:sp>
      <p:sp>
        <p:nvSpPr>
          <p:cNvPr id="7" name="Rectangle 6"/>
          <p:cNvSpPr/>
          <p:nvPr/>
        </p:nvSpPr>
        <p:spPr>
          <a:xfrm>
            <a:off x="1331640" y="116632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dirty="0">
                <a:solidFill>
                  <a:schemeClr val="bg1"/>
                </a:solidFill>
              </a:rPr>
              <a:t>Parallel Audits on Health and Procurement</a:t>
            </a:r>
          </a:p>
        </p:txBody>
      </p:sp>
    </p:spTree>
    <p:extLst>
      <p:ext uri="{BB962C8B-B14F-4D97-AF65-F5344CB8AC3E}">
        <p14:creationId xmlns:p14="http://schemas.microsoft.com/office/powerpoint/2010/main" val="42468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715" y="45764"/>
            <a:ext cx="9540552" cy="6889690"/>
          </a:xfrm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80283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National audit reports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 smtClean="0"/>
              <a:t>Transversal </a:t>
            </a:r>
            <a:r>
              <a:rPr lang="en-ZA" sz="3200" dirty="0"/>
              <a:t>Audit Reports – for the AFROSAI-E Community – purpose is to assist other SAIs who did not take part and future consideration for all SAIs.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Report to Regional Parliament – </a:t>
            </a:r>
            <a:r>
              <a:rPr lang="en-ZA" sz="3200" dirty="0" err="1"/>
              <a:t>eg</a:t>
            </a:r>
            <a:r>
              <a:rPr lang="en-ZA" sz="3200" dirty="0"/>
              <a:t> Lake Victoria audit – East African Parliament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1640" y="1166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4000" dirty="0">
                <a:solidFill>
                  <a:schemeClr val="bg1"/>
                </a:solidFill>
              </a:rPr>
              <a:t>TYPES OF REPORTS</a:t>
            </a:r>
          </a:p>
        </p:txBody>
      </p:sp>
    </p:spTree>
    <p:extLst>
      <p:ext uri="{BB962C8B-B14F-4D97-AF65-F5344CB8AC3E}">
        <p14:creationId xmlns:p14="http://schemas.microsoft.com/office/powerpoint/2010/main" val="40792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715" y="45764"/>
            <a:ext cx="9540552" cy="6889690"/>
          </a:xfrm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80283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AFROSAI-E has identified </a:t>
            </a:r>
            <a:r>
              <a:rPr lang="en-ZA" sz="3200" dirty="0" smtClean="0"/>
              <a:t>parallel/coordinated </a:t>
            </a:r>
            <a:r>
              <a:rPr lang="en-ZA" sz="3200" dirty="0"/>
              <a:t>audits as a practical tool for sharing ideas and audit methodologies and for enhancing the audit expertise of staff in the region</a:t>
            </a:r>
            <a:r>
              <a:rPr lang="en-ZA" sz="3200" dirty="0" smtClean="0"/>
              <a:t>. </a:t>
            </a:r>
          </a:p>
          <a:p>
            <a:endParaRPr lang="en-ZA" sz="3200" dirty="0" smtClean="0"/>
          </a:p>
          <a:p>
            <a:r>
              <a:rPr lang="en-ZA" sz="3200" dirty="0" smtClean="0"/>
              <a:t>SAIs have subsequently carried out many audits in the same areas.</a:t>
            </a:r>
            <a:endParaRPr lang="en-ZA" sz="3200" dirty="0"/>
          </a:p>
        </p:txBody>
      </p:sp>
      <p:sp>
        <p:nvSpPr>
          <p:cNvPr id="7" name="Rectangle 6"/>
          <p:cNvSpPr/>
          <p:nvPr/>
        </p:nvSpPr>
        <p:spPr>
          <a:xfrm>
            <a:off x="1331640" y="1166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000" dirty="0" smtClean="0">
                <a:solidFill>
                  <a:schemeClr val="bg1"/>
                </a:solidFill>
              </a:rPr>
              <a:t>Conclusion</a:t>
            </a:r>
            <a:endParaRPr lang="en-Z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715" y="45764"/>
            <a:ext cx="9540552" cy="6889690"/>
          </a:xfrm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80283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3200" dirty="0" smtClean="0"/>
          </a:p>
          <a:p>
            <a:endParaRPr lang="en-ZA" sz="3200" dirty="0"/>
          </a:p>
          <a:p>
            <a:endParaRPr lang="en-ZA" sz="3200" dirty="0" smtClean="0"/>
          </a:p>
          <a:p>
            <a:r>
              <a:rPr lang="en-ZA" sz="4000" dirty="0"/>
              <a:t> </a:t>
            </a:r>
            <a:r>
              <a:rPr lang="en-ZA" sz="4000" dirty="0" smtClean="0"/>
              <a:t>                          THANK YOU</a:t>
            </a:r>
            <a:endParaRPr lang="en-ZA" sz="4000" dirty="0"/>
          </a:p>
        </p:txBody>
      </p:sp>
      <p:sp>
        <p:nvSpPr>
          <p:cNvPr id="7" name="Rectangle 6"/>
          <p:cNvSpPr/>
          <p:nvPr/>
        </p:nvSpPr>
        <p:spPr>
          <a:xfrm>
            <a:off x="1331640" y="1166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285" y="3431"/>
            <a:ext cx="9540552" cy="6889690"/>
          </a:xfrm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8028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3200" dirty="0" smtClean="0"/>
          </a:p>
          <a:p>
            <a:endParaRPr lang="en-ZA" sz="3200" dirty="0"/>
          </a:p>
          <a:p>
            <a:endParaRPr lang="en-ZA" sz="3200" dirty="0" smtClean="0"/>
          </a:p>
          <a:p>
            <a:pPr algn="ctr"/>
            <a:endParaRPr lang="en-ZA" sz="3200" dirty="0" smtClean="0"/>
          </a:p>
          <a:p>
            <a:pPr algn="ctr"/>
            <a:endParaRPr lang="en-ZA" sz="3200" dirty="0"/>
          </a:p>
          <a:p>
            <a:pPr algn="ctr"/>
            <a:r>
              <a:rPr lang="en-ZA" sz="3200" dirty="0" smtClean="0"/>
              <a:t>COORDINATED AUDITS IN AFROSAI-E</a:t>
            </a:r>
          </a:p>
          <a:p>
            <a:pPr algn="ctr"/>
            <a:r>
              <a:rPr lang="en-ZA" sz="3200" dirty="0" smtClean="0"/>
              <a:t>Presented By</a:t>
            </a:r>
          </a:p>
          <a:p>
            <a:pPr algn="ctr"/>
            <a:r>
              <a:rPr lang="en-ZA" sz="3200" dirty="0" smtClean="0"/>
              <a:t>Josephine Mukomba</a:t>
            </a:r>
          </a:p>
          <a:p>
            <a:r>
              <a:rPr lang="en-ZA" sz="3200" dirty="0" smtClean="0"/>
              <a:t> </a:t>
            </a:r>
            <a:endParaRPr lang="en-ZA" sz="3200" dirty="0"/>
          </a:p>
        </p:txBody>
      </p:sp>
      <p:sp>
        <p:nvSpPr>
          <p:cNvPr id="7" name="Rectangle 6"/>
          <p:cNvSpPr/>
          <p:nvPr/>
        </p:nvSpPr>
        <p:spPr>
          <a:xfrm>
            <a:off x="1331640" y="1166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4000" dirty="0" smtClean="0">
                <a:solidFill>
                  <a:schemeClr val="bg1"/>
                </a:solidFill>
              </a:rPr>
              <a:t>                   </a:t>
            </a:r>
            <a:endParaRPr lang="en-Z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39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285" y="3431"/>
            <a:ext cx="9540552" cy="6889690"/>
          </a:xfrm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80283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200" dirty="0"/>
              <a:t>Introduction to AFROSAI-E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200" dirty="0"/>
              <a:t>Why Coordinated audits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200" dirty="0" smtClean="0"/>
              <a:t>Examples </a:t>
            </a:r>
            <a:r>
              <a:rPr lang="en-ZA" sz="3200" dirty="0"/>
              <a:t>of Audits carried </a:t>
            </a:r>
            <a:r>
              <a:rPr lang="en-ZA" sz="3200" dirty="0" smtClean="0"/>
              <a:t>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200" dirty="0"/>
              <a:t>Broad Outline of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200" dirty="0" smtClean="0"/>
              <a:t>Types </a:t>
            </a:r>
            <a:r>
              <a:rPr lang="en-ZA" sz="3200" dirty="0"/>
              <a:t>of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3200" dirty="0"/>
              <a:t>Conclusion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1640" y="1166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4000" dirty="0" smtClean="0">
                <a:solidFill>
                  <a:schemeClr val="bg1"/>
                </a:solidFill>
              </a:rPr>
              <a:t>                   Contents</a:t>
            </a:r>
            <a:endParaRPr lang="en-Z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395536" y="692696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200" b="1" dirty="0" smtClean="0">
                <a:solidFill>
                  <a:srgbClr val="002856"/>
                </a:solidFill>
                <a:latin typeface="Helvetica" pitchFamily="34" charset="0"/>
              </a:rPr>
              <a:t>AFROSAI-E - STATEMENT </a:t>
            </a:r>
            <a:r>
              <a:rPr lang="en-ZA" sz="2200" b="1" dirty="0">
                <a:solidFill>
                  <a:srgbClr val="002856"/>
                </a:solidFill>
                <a:latin typeface="Helvetica" pitchFamily="34" charset="0"/>
              </a:rPr>
              <a:t>OF INTENT</a:t>
            </a:r>
            <a:endParaRPr lang="en-ZA" sz="2200" dirty="0">
              <a:solidFill>
                <a:srgbClr val="002856"/>
              </a:solidFill>
              <a:latin typeface="Helvetica" pitchFamily="34" charset="0"/>
            </a:endParaRPr>
          </a:p>
          <a:p>
            <a:pPr marL="0" indent="0" algn="ctr">
              <a:buNone/>
            </a:pPr>
            <a:r>
              <a:rPr lang="en-ZA" sz="1100" dirty="0">
                <a:solidFill>
                  <a:srgbClr val="002856"/>
                </a:solidFill>
                <a:latin typeface="Helvetica" pitchFamily="34" charset="0"/>
              </a:rPr>
              <a:t> </a:t>
            </a:r>
          </a:p>
          <a:p>
            <a:pPr marL="0" indent="0" algn="ctr">
              <a:buNone/>
            </a:pPr>
            <a:r>
              <a:rPr lang="en-ZA" sz="2000" dirty="0">
                <a:solidFill>
                  <a:srgbClr val="002856"/>
                </a:solidFill>
                <a:latin typeface="Helvetica" pitchFamily="34" charset="0"/>
              </a:rPr>
              <a:t>Making a difference in the performance of SAIs</a:t>
            </a:r>
          </a:p>
          <a:p>
            <a:pPr marL="0" indent="0" algn="ctr">
              <a:buNone/>
            </a:pPr>
            <a:r>
              <a:rPr lang="en-ZA" sz="1100" b="1" dirty="0">
                <a:solidFill>
                  <a:srgbClr val="002856"/>
                </a:solidFill>
                <a:latin typeface="Helvetica" pitchFamily="34" charset="0"/>
              </a:rPr>
              <a:t> </a:t>
            </a:r>
            <a:endParaRPr lang="en-ZA" sz="1100" dirty="0">
              <a:solidFill>
                <a:srgbClr val="002856"/>
              </a:solidFill>
              <a:latin typeface="Helvetica" pitchFamily="34" charset="0"/>
            </a:endParaRPr>
          </a:p>
          <a:p>
            <a:pPr marL="0" indent="0" algn="ctr">
              <a:buNone/>
            </a:pPr>
            <a:r>
              <a:rPr lang="en-ZA" sz="2200" b="1" dirty="0">
                <a:solidFill>
                  <a:srgbClr val="002856"/>
                </a:solidFill>
                <a:latin typeface="Helvetica" pitchFamily="34" charset="0"/>
              </a:rPr>
              <a:t>MISSION</a:t>
            </a:r>
            <a:endParaRPr lang="en-ZA" sz="2200" dirty="0">
              <a:solidFill>
                <a:srgbClr val="002856"/>
              </a:solidFill>
              <a:latin typeface="Helvetica" pitchFamily="34" charset="0"/>
            </a:endParaRPr>
          </a:p>
          <a:p>
            <a:pPr marL="0" indent="0" algn="ctr">
              <a:buNone/>
            </a:pPr>
            <a:r>
              <a:rPr lang="en-ZA" sz="1100" dirty="0">
                <a:solidFill>
                  <a:srgbClr val="002856"/>
                </a:solidFill>
                <a:latin typeface="Helvetica" pitchFamily="34" charset="0"/>
              </a:rPr>
              <a:t> 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2000" dirty="0">
                <a:solidFill>
                  <a:srgbClr val="002856"/>
                </a:solidFill>
                <a:latin typeface="Helvetica" pitchFamily="34" charset="0"/>
              </a:rPr>
              <a:t>AFROSAI-E is, through innovation, committed to cooperate with and support its member SAIs to enhance their institutional capacity to successfully fulfil their audit mandates, thereby making a difference to the lives of </a:t>
            </a:r>
            <a:r>
              <a:rPr lang="en-ZA" sz="2000" dirty="0" smtClean="0">
                <a:solidFill>
                  <a:srgbClr val="002856"/>
                </a:solidFill>
                <a:latin typeface="Helvetica" pitchFamily="34" charset="0"/>
              </a:rPr>
              <a:t>citizens</a:t>
            </a:r>
          </a:p>
          <a:p>
            <a:pPr marL="0" indent="0" algn="ctr">
              <a:buNone/>
            </a:pPr>
            <a:endParaRPr lang="en-ZA" sz="1100" dirty="0">
              <a:solidFill>
                <a:srgbClr val="002856"/>
              </a:solidFill>
              <a:latin typeface="Helvetica" pitchFamily="34" charset="0"/>
            </a:endParaRPr>
          </a:p>
          <a:p>
            <a:pPr marL="0" indent="0" algn="ctr">
              <a:buNone/>
            </a:pPr>
            <a:r>
              <a:rPr lang="en-ZA" sz="2200" b="1" dirty="0">
                <a:solidFill>
                  <a:srgbClr val="002856"/>
                </a:solidFill>
                <a:latin typeface="Helvetica" pitchFamily="34" charset="0"/>
              </a:rPr>
              <a:t>VALUE STATEMENT</a:t>
            </a:r>
            <a:endParaRPr lang="en-ZA" sz="2200" dirty="0">
              <a:solidFill>
                <a:srgbClr val="002856"/>
              </a:solidFill>
              <a:latin typeface="Helvetica" pitchFamily="34" charset="0"/>
            </a:endParaRPr>
          </a:p>
          <a:p>
            <a:pPr marL="0" indent="0" algn="ctr">
              <a:buNone/>
            </a:pPr>
            <a:endParaRPr lang="en-ZA" dirty="0">
              <a:latin typeface="Helvetica" pitchFamily="34" charset="0"/>
            </a:endParaRPr>
          </a:p>
          <a:p>
            <a:pPr algn="ctr"/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16739149"/>
              </p:ext>
            </p:extLst>
          </p:nvPr>
        </p:nvGraphicFramePr>
        <p:xfrm>
          <a:off x="755576" y="4797152"/>
          <a:ext cx="7543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39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295400"/>
            <a:ext cx="8382000" cy="5257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rgbClr val="5EAFA6"/>
              </a:buClr>
              <a:buNone/>
            </a:pPr>
            <a:endParaRPr lang="en-ZA" sz="2000" b="1" i="1" dirty="0" smtClean="0">
              <a:solidFill>
                <a:srgbClr val="002856"/>
              </a:solidFill>
              <a:latin typeface="Helvetica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rgbClr val="5EAFA6"/>
              </a:buClr>
              <a:buNone/>
            </a:pPr>
            <a:r>
              <a:rPr lang="en-ZA" sz="2000" b="1" i="1" dirty="0" smtClean="0">
                <a:solidFill>
                  <a:srgbClr val="002856"/>
                </a:solidFill>
                <a:latin typeface="Helvetica" pitchFamily="34" charset="0"/>
                <a:ea typeface="Calibri" pitchFamily="34" charset="0"/>
                <a:cs typeface="Times New Roman" pitchFamily="18" charset="0"/>
              </a:rPr>
              <a:t>Professionalising public sector auditing and accounting</a:t>
            </a:r>
          </a:p>
          <a:p>
            <a:pPr>
              <a:spcBef>
                <a:spcPts val="0"/>
              </a:spcBef>
              <a:buClr>
                <a:srgbClr val="5EAFA6"/>
              </a:buClr>
              <a:buNone/>
            </a:pPr>
            <a:endParaRPr lang="en-ZA" sz="2000" dirty="0" smtClean="0">
              <a:solidFill>
                <a:srgbClr val="002856"/>
              </a:solidFill>
              <a:latin typeface="Helvetica" pitchFamily="34" charset="0"/>
            </a:endParaRPr>
          </a:p>
          <a:p>
            <a:pPr>
              <a:spcBef>
                <a:spcPts val="0"/>
              </a:spcBef>
              <a:buClr>
                <a:srgbClr val="5EAFA6"/>
              </a:buClr>
              <a:buNone/>
            </a:pPr>
            <a:endParaRPr lang="en-ZA" sz="2000" dirty="0" smtClean="0">
              <a:solidFill>
                <a:srgbClr val="002856"/>
              </a:solidFill>
              <a:latin typeface="Helvetica" pitchFamily="34" charset="0"/>
            </a:endParaRPr>
          </a:p>
          <a:p>
            <a:pPr>
              <a:spcBef>
                <a:spcPts val="0"/>
              </a:spcBef>
              <a:buClr>
                <a:srgbClr val="5EAFA6"/>
              </a:buClr>
              <a:buNone/>
            </a:pPr>
            <a:r>
              <a:rPr lang="en-ZA" sz="2000" b="1" i="1" dirty="0" smtClean="0">
                <a:solidFill>
                  <a:srgbClr val="002856"/>
                </a:solidFill>
                <a:latin typeface="Helvetica" pitchFamily="34" charset="0"/>
              </a:rPr>
              <a:t>Being a credible voice for beneficial change</a:t>
            </a:r>
          </a:p>
          <a:p>
            <a:pPr>
              <a:spcBef>
                <a:spcPts val="0"/>
              </a:spcBef>
              <a:buClr>
                <a:srgbClr val="5EAFA6"/>
              </a:buClr>
            </a:pPr>
            <a:r>
              <a:rPr lang="en-ZA" sz="2000" i="1" dirty="0">
                <a:solidFill>
                  <a:srgbClr val="002856"/>
                </a:solidFill>
                <a:latin typeface="Helvetica" pitchFamily="34" charset="0"/>
              </a:rPr>
              <a:t>Communicating effectively with stakeholders</a:t>
            </a:r>
            <a:endParaRPr lang="en-ZA" sz="2000" dirty="0">
              <a:solidFill>
                <a:srgbClr val="002856"/>
              </a:solidFill>
              <a:latin typeface="Helvetica" pitchFamily="34" charset="0"/>
            </a:endParaRPr>
          </a:p>
          <a:p>
            <a:pPr>
              <a:spcBef>
                <a:spcPts val="0"/>
              </a:spcBef>
              <a:buClr>
                <a:srgbClr val="5EAFA6"/>
              </a:buClr>
            </a:pPr>
            <a:r>
              <a:rPr lang="en-ZA" sz="2000" i="1" dirty="0">
                <a:solidFill>
                  <a:srgbClr val="002856"/>
                </a:solidFill>
                <a:latin typeface="Helvetica" pitchFamily="34" charset="0"/>
              </a:rPr>
              <a:t>Lead by example</a:t>
            </a:r>
            <a:endParaRPr lang="en-ZA" sz="2000" dirty="0">
              <a:solidFill>
                <a:srgbClr val="002856"/>
              </a:solidFill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Clr>
                <a:srgbClr val="5EAFA6"/>
              </a:buClr>
              <a:buNone/>
            </a:pPr>
            <a:endParaRPr lang="en-ZA" sz="2000" dirty="0" smtClean="0">
              <a:solidFill>
                <a:srgbClr val="002856"/>
              </a:solidFill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Clr>
                <a:srgbClr val="5EAFA6"/>
              </a:buClr>
              <a:buNone/>
            </a:pPr>
            <a:r>
              <a:rPr lang="en-ZA" sz="2000" dirty="0" smtClean="0">
                <a:solidFill>
                  <a:srgbClr val="002856"/>
                </a:solidFill>
                <a:latin typeface="Helvetica" pitchFamily="34" charset="0"/>
              </a:rPr>
              <a:t>	</a:t>
            </a:r>
          </a:p>
          <a:p>
            <a:pPr>
              <a:spcBef>
                <a:spcPts val="0"/>
              </a:spcBef>
              <a:buClr>
                <a:srgbClr val="5EAFA6"/>
              </a:buClr>
              <a:buNone/>
            </a:pPr>
            <a:r>
              <a:rPr lang="en-ZA" sz="2000" b="1" i="1" dirty="0" smtClean="0">
                <a:solidFill>
                  <a:srgbClr val="002856"/>
                </a:solidFill>
                <a:latin typeface="Helvetica" pitchFamily="34" charset="0"/>
              </a:rPr>
              <a:t>Turning leadership from capacity into capability</a:t>
            </a:r>
          </a:p>
          <a:p>
            <a:pPr>
              <a:spcBef>
                <a:spcPts val="0"/>
              </a:spcBef>
              <a:buClr>
                <a:srgbClr val="5EAFA6"/>
              </a:buClr>
              <a:buNone/>
            </a:pPr>
            <a:endParaRPr lang="en-ZA" sz="2000" dirty="0" smtClean="0">
              <a:solidFill>
                <a:srgbClr val="002856"/>
              </a:solidFill>
              <a:latin typeface="Helvetica" pitchFamily="34" charset="0"/>
            </a:endParaRPr>
          </a:p>
          <a:p>
            <a:pPr>
              <a:spcBef>
                <a:spcPts val="0"/>
              </a:spcBef>
              <a:buClr>
                <a:srgbClr val="5EAFA6"/>
              </a:buClr>
              <a:buNone/>
            </a:pPr>
            <a:endParaRPr lang="en-ZA" sz="2000" dirty="0">
              <a:solidFill>
                <a:srgbClr val="002856"/>
              </a:solidFill>
              <a:latin typeface="Helvetica" pitchFamily="34" charset="0"/>
            </a:endParaRPr>
          </a:p>
          <a:p>
            <a:pPr>
              <a:spcBef>
                <a:spcPts val="0"/>
              </a:spcBef>
              <a:buClr>
                <a:srgbClr val="5EAFA6"/>
              </a:buClr>
              <a:buNone/>
            </a:pPr>
            <a:r>
              <a:rPr lang="en-ZA" sz="2000" b="1" i="1" dirty="0" smtClean="0">
                <a:solidFill>
                  <a:srgbClr val="002856"/>
                </a:solidFill>
                <a:latin typeface="Helvetica" pitchFamily="34" charset="0"/>
              </a:rPr>
              <a:t>Driving innovation and creativity</a:t>
            </a:r>
          </a:p>
          <a:p>
            <a:pPr>
              <a:spcBef>
                <a:spcPts val="0"/>
              </a:spcBef>
              <a:buClr>
                <a:srgbClr val="5EAFA6"/>
              </a:buClr>
            </a:pPr>
            <a:r>
              <a:rPr lang="en-ZA" sz="2000" i="1" dirty="0">
                <a:solidFill>
                  <a:srgbClr val="002856"/>
                </a:solidFill>
                <a:latin typeface="Helvetica" pitchFamily="34" charset="0"/>
              </a:rPr>
              <a:t>Application of modern information </a:t>
            </a:r>
            <a:r>
              <a:rPr lang="en-ZA" sz="2000" i="1" dirty="0" smtClean="0">
                <a:solidFill>
                  <a:srgbClr val="002856"/>
                </a:solidFill>
                <a:latin typeface="Helvetica" pitchFamily="34" charset="0"/>
              </a:rPr>
              <a:t>technology</a:t>
            </a:r>
          </a:p>
          <a:p>
            <a:pPr>
              <a:spcBef>
                <a:spcPts val="0"/>
              </a:spcBef>
              <a:buClr>
                <a:srgbClr val="5EAFA6"/>
              </a:buClr>
            </a:pPr>
            <a:r>
              <a:rPr lang="en-ZA" sz="2000" i="1" dirty="0" smtClean="0">
                <a:solidFill>
                  <a:srgbClr val="002856"/>
                </a:solidFill>
                <a:latin typeface="Helvetica" pitchFamily="34" charset="0"/>
              </a:rPr>
              <a:t>Global developments</a:t>
            </a:r>
          </a:p>
          <a:p>
            <a:pPr>
              <a:spcBef>
                <a:spcPts val="0"/>
              </a:spcBef>
              <a:buClr>
                <a:srgbClr val="5EAFA6"/>
              </a:buClr>
            </a:pPr>
            <a:r>
              <a:rPr lang="en-ZA" sz="2000" i="1" dirty="0" smtClean="0">
                <a:solidFill>
                  <a:srgbClr val="002856"/>
                </a:solidFill>
                <a:latin typeface="Helvetica" pitchFamily="34" charset="0"/>
              </a:rPr>
              <a:t>Audit innovation </a:t>
            </a:r>
            <a:endParaRPr lang="en-US" sz="2000" i="1" dirty="0">
              <a:solidFill>
                <a:srgbClr val="002856"/>
              </a:solidFill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11560"/>
          </a:xfrm>
        </p:spPr>
        <p:txBody>
          <a:bodyPr>
            <a:noAutofit/>
          </a:bodyPr>
          <a:lstStyle/>
          <a:p>
            <a:r>
              <a:rPr lang="en-ZA" sz="2800" b="1" dirty="0">
                <a:solidFill>
                  <a:srgbClr val="002856"/>
                </a:solidFill>
                <a:latin typeface="Helvetica" pitchFamily="34" charset="0"/>
              </a:rPr>
              <a:t>STRATEGIC IMPERATIVES</a:t>
            </a:r>
            <a:br>
              <a:rPr lang="en-ZA" sz="2800" b="1" dirty="0">
                <a:solidFill>
                  <a:srgbClr val="002856"/>
                </a:solidFill>
                <a:latin typeface="Helvetica" pitchFamily="34" charset="0"/>
              </a:rPr>
            </a:br>
            <a:r>
              <a:rPr lang="en-ZA" sz="2800" b="1" dirty="0">
                <a:solidFill>
                  <a:srgbClr val="002856"/>
                </a:solidFill>
                <a:latin typeface="Helvetica" pitchFamily="34" charset="0"/>
              </a:rPr>
              <a:t>2015 </a:t>
            </a:r>
            <a:r>
              <a:rPr lang="en-ZA" sz="2800" b="1" dirty="0" smtClean="0">
                <a:solidFill>
                  <a:srgbClr val="002856"/>
                </a:solidFill>
                <a:latin typeface="Helvetica" pitchFamily="34" charset="0"/>
              </a:rPr>
              <a:t>– 2019 </a:t>
            </a:r>
            <a:endParaRPr lang="en-ZA" sz="2800" b="1" dirty="0">
              <a:solidFill>
                <a:srgbClr val="002856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5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077200" cy="652462"/>
          </a:xfrm>
        </p:spPr>
        <p:txBody>
          <a:bodyPr>
            <a:normAutofit/>
          </a:bodyPr>
          <a:lstStyle/>
          <a:p>
            <a:r>
              <a:rPr lang="en-ZA" sz="3200" b="1" dirty="0" smtClean="0">
                <a:solidFill>
                  <a:srgbClr val="002856"/>
                </a:solidFill>
                <a:latin typeface="Helvetica" pitchFamily="34" charset="0"/>
              </a:rPr>
              <a:t>Our Capacity Building Approach</a:t>
            </a:r>
            <a:endParaRPr lang="en-ZA" sz="3200" b="1" dirty="0">
              <a:solidFill>
                <a:srgbClr val="002856"/>
              </a:solidFill>
              <a:latin typeface="Helvetica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96609" y="6248400"/>
            <a:ext cx="8069682" cy="457200"/>
          </a:xfrm>
          <a:prstGeom prst="ellipse">
            <a:avLst/>
          </a:prstGeom>
          <a:solidFill>
            <a:srgbClr val="00285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bg1"/>
                </a:solidFill>
                <a:latin typeface="Helvetica" pitchFamily="34" charset="0"/>
              </a:rPr>
              <a:t>Making a difference in the Performance of SAI’s</a:t>
            </a:r>
            <a:endParaRPr lang="en-ZA" sz="20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77199" y="4191000"/>
            <a:ext cx="330498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ysClr val="windowText" lastClr="000000"/>
                </a:solidFill>
                <a:latin typeface="Helvetica" pitchFamily="34" charset="0"/>
              </a:rPr>
              <a:t>SAI Performance </a:t>
            </a:r>
            <a:endParaRPr lang="en-ZA" b="1" dirty="0">
              <a:solidFill>
                <a:sysClr val="windowText" lastClr="000000"/>
              </a:solidFill>
              <a:latin typeface="Helvetica" pitchFamily="34" charset="0"/>
            </a:endParaRPr>
          </a:p>
        </p:txBody>
      </p:sp>
      <p:grpSp>
        <p:nvGrpSpPr>
          <p:cNvPr id="50" name="Group 63"/>
          <p:cNvGrpSpPr/>
          <p:nvPr/>
        </p:nvGrpSpPr>
        <p:grpSpPr>
          <a:xfrm>
            <a:off x="228600" y="4724395"/>
            <a:ext cx="8638032" cy="1203971"/>
            <a:chOff x="-207700" y="4528000"/>
            <a:chExt cx="9172839" cy="1424419"/>
          </a:xfrm>
        </p:grpSpPr>
        <p:sp>
          <p:nvSpPr>
            <p:cNvPr id="54" name="Rounded Rectangle 53"/>
            <p:cNvSpPr/>
            <p:nvPr/>
          </p:nvSpPr>
          <p:spPr>
            <a:xfrm>
              <a:off x="-207700" y="4528000"/>
              <a:ext cx="1861109" cy="1406376"/>
            </a:xfrm>
            <a:prstGeom prst="roundRect">
              <a:avLst/>
            </a:prstGeom>
            <a:gradFill flip="none" rotWithShape="1">
              <a:gsLst>
                <a:gs pos="0">
                  <a:srgbClr val="9BBB59">
                    <a:tint val="66000"/>
                    <a:satMod val="160000"/>
                  </a:srgbClr>
                </a:gs>
                <a:gs pos="50000">
                  <a:srgbClr val="9BBB59">
                    <a:tint val="44500"/>
                    <a:satMod val="160000"/>
                  </a:srgbClr>
                </a:gs>
                <a:gs pos="100000">
                  <a:srgbClr val="9BBB59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ZA" sz="1400" b="1" dirty="0" smtClean="0">
                  <a:solidFill>
                    <a:schemeClr val="tx1"/>
                  </a:solidFill>
                  <a:latin typeface="Helvetica" pitchFamily="34" charset="0"/>
                </a:rPr>
                <a:t>SAI Environment</a:t>
              </a:r>
            </a:p>
            <a:p>
              <a:endParaRPr lang="en-ZA" sz="600" b="1" dirty="0" smtClean="0">
                <a:solidFill>
                  <a:schemeClr val="tx1"/>
                </a:solidFill>
                <a:latin typeface="Helvetica" pitchFamily="34" charset="0"/>
              </a:endParaRPr>
            </a:p>
            <a:p>
              <a:pPr>
                <a:buFontTx/>
                <a:buChar char="-"/>
                <a:tabLst>
                  <a:tab pos="111125" algn="l"/>
                </a:tabLst>
              </a:pPr>
              <a:r>
                <a:rPr lang="en-ZA" sz="1200" dirty="0" smtClean="0">
                  <a:solidFill>
                    <a:schemeClr val="tx1"/>
                  </a:solidFill>
                  <a:latin typeface="Helvetica" pitchFamily="34" charset="0"/>
                </a:rPr>
                <a:t>  Independence and	legal framework</a:t>
              </a:r>
              <a:endParaRPr lang="en-ZA" sz="1200" dirty="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964420" y="4546042"/>
              <a:ext cx="2243041" cy="1406377"/>
            </a:xfrm>
            <a:prstGeom prst="roundRect">
              <a:avLst/>
            </a:prstGeom>
            <a:gradFill flip="none" rotWithShape="1">
              <a:gsLst>
                <a:gs pos="0">
                  <a:srgbClr val="8064A2">
                    <a:tint val="66000"/>
                    <a:satMod val="160000"/>
                  </a:srgbClr>
                </a:gs>
                <a:gs pos="50000">
                  <a:srgbClr val="8064A2">
                    <a:tint val="44500"/>
                    <a:satMod val="160000"/>
                  </a:srgbClr>
                </a:gs>
                <a:gs pos="100000">
                  <a:srgbClr val="8064A2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en-ZA" sz="1400" b="1" dirty="0" smtClean="0">
                  <a:solidFill>
                    <a:schemeClr val="tx1"/>
                  </a:solidFill>
                  <a:latin typeface="Helvetica" pitchFamily="34" charset="0"/>
                </a:rPr>
                <a:t>Outputs</a:t>
              </a:r>
            </a:p>
            <a:p>
              <a:pPr marL="111125" defTabSz="173038">
                <a:buNone/>
                <a:tabLst>
                  <a:tab pos="111125" algn="l"/>
                </a:tabLst>
              </a:pPr>
              <a:endParaRPr lang="en-ZA" sz="600" b="1" dirty="0" smtClean="0">
                <a:solidFill>
                  <a:schemeClr val="tx1"/>
                </a:solidFill>
                <a:latin typeface="Helvetica" pitchFamily="34" charset="0"/>
              </a:endParaRPr>
            </a:p>
            <a:p>
              <a:pPr defTabSz="173038">
                <a:buNone/>
                <a:tabLst>
                  <a:tab pos="173038" algn="l"/>
                </a:tabLst>
              </a:pPr>
              <a:r>
                <a:rPr lang="en-ZA" sz="1200" dirty="0" smtClean="0">
                  <a:solidFill>
                    <a:schemeClr val="tx1"/>
                  </a:solidFill>
                  <a:latin typeface="Helvetica" pitchFamily="34" charset="0"/>
                </a:rPr>
                <a:t>-  Audit reports and	judgement results </a:t>
              </a:r>
            </a:p>
            <a:p>
              <a:pPr>
                <a:buNone/>
                <a:tabLst>
                  <a:tab pos="111125" algn="l"/>
                </a:tabLst>
              </a:pPr>
              <a:r>
                <a:rPr lang="en-ZA" sz="1200" dirty="0" smtClean="0">
                  <a:solidFill>
                    <a:schemeClr val="tx1"/>
                  </a:solidFill>
                  <a:latin typeface="Helvetica" pitchFamily="34" charset="0"/>
                </a:rPr>
                <a:t>-  Annual and other reports</a:t>
              </a: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537606" y="4528005"/>
              <a:ext cx="2427533" cy="1406377"/>
            </a:xfrm>
            <a:prstGeom prst="roundRect">
              <a:avLst/>
            </a:prstGeom>
            <a:gradFill flip="none" rotWithShape="1">
              <a:gsLst>
                <a:gs pos="0">
                  <a:srgbClr val="5CB37C">
                    <a:tint val="66000"/>
                    <a:satMod val="160000"/>
                  </a:srgbClr>
                </a:gs>
                <a:gs pos="50000">
                  <a:srgbClr val="5CB37C">
                    <a:tint val="44500"/>
                    <a:satMod val="160000"/>
                  </a:srgbClr>
                </a:gs>
                <a:gs pos="100000">
                  <a:srgbClr val="5CB37C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en-ZA" sz="1400" b="1" dirty="0" smtClean="0">
                  <a:solidFill>
                    <a:schemeClr val="tx1"/>
                  </a:solidFill>
                  <a:latin typeface="Helvetica" pitchFamily="34" charset="0"/>
                </a:rPr>
                <a:t>Outcomes</a:t>
              </a:r>
              <a:r>
                <a:rPr lang="en-ZA" sz="1300" b="1" dirty="0" smtClean="0">
                  <a:solidFill>
                    <a:schemeClr val="tx1"/>
                  </a:solidFill>
                  <a:latin typeface="Helvetica" pitchFamily="34" charset="0"/>
                </a:rPr>
                <a:t>  </a:t>
              </a:r>
            </a:p>
            <a:p>
              <a:pPr>
                <a:buNone/>
              </a:pPr>
              <a:endParaRPr lang="en-ZA" sz="600" b="1" dirty="0" smtClean="0">
                <a:solidFill>
                  <a:schemeClr val="tx1"/>
                </a:solidFill>
                <a:latin typeface="Helvetica" pitchFamily="34" charset="0"/>
              </a:endParaRPr>
            </a:p>
            <a:p>
              <a:pPr>
                <a:buFontTx/>
                <a:buChar char="-"/>
                <a:tabLst>
                  <a:tab pos="111125" algn="l"/>
                </a:tabLst>
              </a:pPr>
              <a:r>
                <a:rPr lang="en-ZA" sz="1200" dirty="0" smtClean="0">
                  <a:solidFill>
                    <a:schemeClr val="tx1"/>
                  </a:solidFill>
                  <a:latin typeface="Helvetica" pitchFamily="34" charset="0"/>
                </a:rPr>
                <a:t>  Strengthen accountability, 	transparency and integrity.</a:t>
              </a:r>
            </a:p>
            <a:p>
              <a:pPr defTabSz="173038">
                <a:buNone/>
                <a:tabLst>
                  <a:tab pos="111125" algn="l"/>
                </a:tabLst>
              </a:pPr>
              <a:r>
                <a:rPr lang="en-ZA" sz="1200" dirty="0" smtClean="0">
                  <a:solidFill>
                    <a:schemeClr val="tx1"/>
                  </a:solidFill>
                  <a:latin typeface="Helvetica" pitchFamily="34" charset="0"/>
                </a:rPr>
                <a:t>-  Demonstrate relevance.</a:t>
              </a:r>
            </a:p>
            <a:p>
              <a:pPr>
                <a:buNone/>
                <a:tabLst>
                  <a:tab pos="111125" algn="l"/>
                </a:tabLst>
              </a:pPr>
              <a:r>
                <a:rPr lang="en-ZA" sz="1200" dirty="0" smtClean="0">
                  <a:solidFill>
                    <a:schemeClr val="tx1"/>
                  </a:solidFill>
                  <a:latin typeface="Helvetica" pitchFamily="34" charset="0"/>
                </a:rPr>
                <a:t>-  Being a model organisation</a:t>
              </a:r>
            </a:p>
          </p:txBody>
        </p:sp>
        <p:sp>
          <p:nvSpPr>
            <p:cNvPr id="58" name="Down Arrow 57"/>
            <p:cNvSpPr/>
            <p:nvPr/>
          </p:nvSpPr>
          <p:spPr>
            <a:xfrm rot="16200000">
              <a:off x="1672386" y="5298230"/>
              <a:ext cx="228600" cy="147745"/>
            </a:xfrm>
            <a:prstGeom prst="downArrow">
              <a:avLst/>
            </a:prstGeom>
            <a:solidFill>
              <a:srgbClr val="002856"/>
            </a:solidFill>
            <a:ln>
              <a:noFill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100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59" name="Down Arrow 58"/>
            <p:cNvSpPr/>
            <p:nvPr/>
          </p:nvSpPr>
          <p:spPr>
            <a:xfrm rot="16200000">
              <a:off x="2729648" y="5298228"/>
              <a:ext cx="228600" cy="147745"/>
            </a:xfrm>
            <a:prstGeom prst="downArrow">
              <a:avLst/>
            </a:prstGeom>
            <a:solidFill>
              <a:srgbClr val="002856"/>
            </a:solidFill>
            <a:ln>
              <a:noFill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100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60" name="Down Arrow 59"/>
            <p:cNvSpPr/>
            <p:nvPr/>
          </p:nvSpPr>
          <p:spPr>
            <a:xfrm rot="16200000">
              <a:off x="3695330" y="5298230"/>
              <a:ext cx="228600" cy="147745"/>
            </a:xfrm>
            <a:prstGeom prst="downArrow">
              <a:avLst/>
            </a:prstGeom>
            <a:solidFill>
              <a:srgbClr val="002856"/>
            </a:solidFill>
            <a:ln>
              <a:noFill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100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61" name="Down Arrow 60"/>
            <p:cNvSpPr/>
            <p:nvPr/>
          </p:nvSpPr>
          <p:spPr>
            <a:xfrm rot="16200000">
              <a:off x="6284699" y="5298230"/>
              <a:ext cx="228600" cy="147745"/>
            </a:xfrm>
            <a:prstGeom prst="downArrow">
              <a:avLst/>
            </a:prstGeom>
            <a:solidFill>
              <a:srgbClr val="002856"/>
            </a:solidFill>
            <a:ln>
              <a:noFill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100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941476" y="4546034"/>
              <a:ext cx="1699273" cy="1406377"/>
            </a:xfrm>
            <a:prstGeom prst="roundRect">
              <a:avLst/>
            </a:prstGeom>
            <a:gradFill flip="none" rotWithShape="1">
              <a:gsLst>
                <a:gs pos="0">
                  <a:srgbClr val="608CAB">
                    <a:tint val="66000"/>
                    <a:satMod val="160000"/>
                  </a:srgbClr>
                </a:gs>
                <a:gs pos="50000">
                  <a:srgbClr val="608CAB">
                    <a:tint val="44500"/>
                    <a:satMod val="160000"/>
                  </a:srgbClr>
                </a:gs>
                <a:gs pos="100000">
                  <a:srgbClr val="608CAB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en-ZA" sz="1400" b="1" dirty="0" smtClean="0">
                  <a:solidFill>
                    <a:schemeClr val="tx1"/>
                  </a:solidFill>
                  <a:latin typeface="Helvetica" pitchFamily="34" charset="0"/>
                </a:rPr>
                <a:t>SAI Inputs</a:t>
              </a:r>
            </a:p>
            <a:p>
              <a:pPr>
                <a:buNone/>
              </a:pPr>
              <a:endParaRPr lang="en-ZA" sz="600" b="1" dirty="0" smtClean="0">
                <a:solidFill>
                  <a:schemeClr val="tx1"/>
                </a:solidFill>
                <a:latin typeface="Helvetica" pitchFamily="34" charset="0"/>
              </a:endParaRPr>
            </a:p>
            <a:p>
              <a:pPr>
                <a:buFontTx/>
                <a:buChar char="-"/>
                <a:tabLst>
                  <a:tab pos="111125" algn="l"/>
                </a:tabLst>
              </a:pPr>
              <a:r>
                <a:rPr lang="en-ZA" sz="1200" dirty="0" smtClean="0">
                  <a:solidFill>
                    <a:schemeClr val="tx1"/>
                  </a:solidFill>
                  <a:latin typeface="Helvetica" pitchFamily="34" charset="0"/>
                </a:rPr>
                <a:t>  Strategy </a:t>
              </a:r>
            </a:p>
            <a:p>
              <a:pPr>
                <a:buFontTx/>
                <a:buChar char="-"/>
              </a:pPr>
              <a:r>
                <a:rPr lang="en-ZA" sz="1200" dirty="0" smtClean="0">
                  <a:solidFill>
                    <a:schemeClr val="tx1"/>
                  </a:solidFill>
                  <a:latin typeface="Helvetica" pitchFamily="34" charset="0"/>
                </a:rPr>
                <a:t>  Core business </a:t>
              </a:r>
            </a:p>
            <a:p>
              <a:pPr>
                <a:buFontTx/>
                <a:buChar char="-"/>
              </a:pPr>
              <a:r>
                <a:rPr lang="en-ZA" sz="1200" dirty="0" smtClean="0">
                  <a:solidFill>
                    <a:schemeClr val="tx1"/>
                  </a:solidFill>
                  <a:latin typeface="Helvetica" pitchFamily="34" charset="0"/>
                </a:rPr>
                <a:t>  Support services 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42446" y="1143000"/>
            <a:ext cx="8610874" cy="3097928"/>
            <a:chOff x="242446" y="1066799"/>
            <a:chExt cx="8610874" cy="3218824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242446" y="3790950"/>
              <a:ext cx="8610874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" name="Group 18"/>
            <p:cNvGrpSpPr/>
            <p:nvPr/>
          </p:nvGrpSpPr>
          <p:grpSpPr>
            <a:xfrm>
              <a:off x="1389889" y="1066799"/>
              <a:ext cx="4343400" cy="1524001"/>
              <a:chOff x="-153011" y="2109167"/>
              <a:chExt cx="4989288" cy="1665371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-153011" y="2496497"/>
                <a:ext cx="4989288" cy="1278041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marL="236538" indent="-173038">
                  <a:buClr>
                    <a:srgbClr val="00A19B"/>
                  </a:buClr>
                  <a:buSzPct val="140000"/>
                  <a:buFont typeface="Arial" pitchFamily="34" charset="0"/>
                  <a:buChar char="•"/>
                </a:pPr>
                <a:r>
                  <a:rPr lang="en-ZA" sz="1300" dirty="0" smtClean="0">
                    <a:latin typeface="Helvetica" pitchFamily="34" charset="0"/>
                  </a:rPr>
                  <a:t>ISSAIs</a:t>
                </a:r>
              </a:p>
              <a:p>
                <a:pPr marL="236538" indent="-173038">
                  <a:buClr>
                    <a:srgbClr val="00A19B"/>
                  </a:buClr>
                  <a:buSzPct val="140000"/>
                  <a:buFont typeface="Arial" pitchFamily="34" charset="0"/>
                  <a:buChar char="•"/>
                </a:pPr>
                <a:r>
                  <a:rPr lang="en-ZA" sz="1300" dirty="0" smtClean="0">
                    <a:latin typeface="Helvetica" pitchFamily="34" charset="0"/>
                  </a:rPr>
                  <a:t>Gap analysis</a:t>
                </a:r>
              </a:p>
              <a:p>
                <a:pPr marL="236538" indent="-173038">
                  <a:buClr>
                    <a:srgbClr val="00A19B"/>
                  </a:buClr>
                  <a:buSzPct val="140000"/>
                  <a:buFont typeface="Arial" pitchFamily="34" charset="0"/>
                  <a:buChar char="•"/>
                </a:pPr>
                <a:r>
                  <a:rPr lang="en-ZA" sz="1300" dirty="0" smtClean="0">
                    <a:latin typeface="Helvetica" pitchFamily="34" charset="0"/>
                  </a:rPr>
                  <a:t>Annual self assessments (against ICBF)</a:t>
                </a:r>
              </a:p>
              <a:p>
                <a:pPr marL="236538" indent="-173038">
                  <a:buClr>
                    <a:srgbClr val="00A19B"/>
                  </a:buClr>
                  <a:buSzPct val="140000"/>
                  <a:buFont typeface="Arial" pitchFamily="34" charset="0"/>
                  <a:buChar char="•"/>
                </a:pPr>
                <a:r>
                  <a:rPr lang="en-ZA" sz="1300" dirty="0" smtClean="0">
                    <a:latin typeface="Helvetica" pitchFamily="34" charset="0"/>
                  </a:rPr>
                  <a:t>Quality assurance reviews (tri annually)</a:t>
                </a:r>
              </a:p>
              <a:p>
                <a:pPr marL="236538" indent="-173038">
                  <a:buClr>
                    <a:srgbClr val="00A19B"/>
                  </a:buClr>
                  <a:buSzPct val="140000"/>
                  <a:buFont typeface="Arial" pitchFamily="34" charset="0"/>
                  <a:buChar char="•"/>
                </a:pPr>
                <a:r>
                  <a:rPr lang="en-ZA" sz="1300" dirty="0" smtClean="0">
                    <a:latin typeface="Helvetica" pitchFamily="34" charset="0"/>
                  </a:rPr>
                  <a:t>Feedback received from capacity building events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88574" y="2109167"/>
                <a:ext cx="2967408" cy="4035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b="1" dirty="0" smtClean="0">
                    <a:solidFill>
                      <a:sysClr val="windowText" lastClr="000000"/>
                    </a:solidFill>
                    <a:latin typeface="Helvetica" pitchFamily="34" charset="0"/>
                  </a:rPr>
                  <a:t>Identify SAIs’ needs</a:t>
                </a:r>
                <a:endParaRPr lang="en-ZA" b="1" dirty="0">
                  <a:solidFill>
                    <a:sysClr val="windowText" lastClr="00000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38" name="Rounded Rectangle 37"/>
            <p:cNvSpPr/>
            <p:nvPr/>
          </p:nvSpPr>
          <p:spPr>
            <a:xfrm>
              <a:off x="4876800" y="1143003"/>
              <a:ext cx="2323731" cy="1030514"/>
            </a:xfrm>
            <a:prstGeom prst="roundRect">
              <a:avLst>
                <a:gd name="adj" fmla="val 23650"/>
              </a:avLst>
            </a:prstGeom>
            <a:gradFill flip="none" rotWithShape="1">
              <a:gsLst>
                <a:gs pos="0">
                  <a:srgbClr val="5CB37C">
                    <a:tint val="66000"/>
                    <a:satMod val="160000"/>
                  </a:srgbClr>
                </a:gs>
                <a:gs pos="50000">
                  <a:srgbClr val="5CB37C">
                    <a:tint val="44500"/>
                    <a:satMod val="160000"/>
                  </a:srgbClr>
                </a:gs>
                <a:gs pos="100000">
                  <a:srgbClr val="5CB37C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0"/>
                </a:spcBef>
                <a:buNone/>
              </a:pPr>
              <a:r>
                <a:rPr lang="en-ZA" sz="1400" b="1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5 year Corporate Plan</a:t>
              </a:r>
            </a:p>
            <a:p>
              <a:pPr>
                <a:spcBef>
                  <a:spcPts val="0"/>
                </a:spcBef>
                <a:buNone/>
              </a:pPr>
              <a:endParaRPr lang="en-ZA" sz="600" u="sng" dirty="0" smtClean="0">
                <a:solidFill>
                  <a:sysClr val="windowText" lastClr="000000"/>
                </a:solidFill>
                <a:latin typeface="Helvetica" pitchFamily="34" charset="0"/>
              </a:endParaRPr>
            </a:p>
            <a:p>
              <a:pPr>
                <a:spcBef>
                  <a:spcPts val="0"/>
                </a:spcBef>
                <a:buNone/>
              </a:pPr>
              <a:r>
                <a:rPr lang="en-ZA" sz="1200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-  Strategic Imperatives</a:t>
              </a:r>
              <a:endParaRPr lang="en-ZA" sz="1200" dirty="0">
                <a:solidFill>
                  <a:sysClr val="windowText" lastClr="000000"/>
                </a:solidFill>
                <a:latin typeface="Helvetica" pitchFamily="34" charset="0"/>
              </a:endParaRPr>
            </a:p>
            <a:p>
              <a:pPr>
                <a:spcBef>
                  <a:spcPts val="0"/>
                </a:spcBef>
                <a:buNone/>
                <a:tabLst>
                  <a:tab pos="173038" algn="l"/>
                </a:tabLst>
              </a:pPr>
              <a:r>
                <a:rPr lang="en-ZA" sz="1200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-</a:t>
              </a:r>
              <a:r>
                <a:rPr lang="en-ZA" sz="1200" b="1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  </a:t>
              </a:r>
              <a:r>
                <a:rPr lang="en-ZA" sz="1200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Operational 	interventions</a:t>
              </a:r>
              <a:endParaRPr lang="en-ZA" sz="1200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824832" y="2650273"/>
              <a:ext cx="2781553" cy="1108432"/>
            </a:xfrm>
            <a:prstGeom prst="roundRect">
              <a:avLst/>
            </a:prstGeom>
            <a:gradFill flip="none" rotWithShape="1">
              <a:gsLst>
                <a:gs pos="0">
                  <a:srgbClr val="9BBB59">
                    <a:tint val="66000"/>
                    <a:satMod val="160000"/>
                  </a:srgbClr>
                </a:gs>
                <a:gs pos="50000">
                  <a:srgbClr val="9BBB59">
                    <a:tint val="44500"/>
                    <a:satMod val="160000"/>
                  </a:srgbClr>
                </a:gs>
                <a:gs pos="100000">
                  <a:srgbClr val="9BBB59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en-ZA" sz="1400" b="1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AFROSAI-E Annual Reports</a:t>
              </a:r>
            </a:p>
            <a:p>
              <a:pPr>
                <a:buNone/>
              </a:pPr>
              <a:endParaRPr lang="en-ZA" sz="600" b="1" u="sng" dirty="0" smtClean="0">
                <a:solidFill>
                  <a:sysClr val="windowText" lastClr="000000"/>
                </a:solidFill>
                <a:latin typeface="Helvetica" pitchFamily="34" charset="0"/>
              </a:endParaRPr>
            </a:p>
            <a:p>
              <a:pPr>
                <a:buFontTx/>
                <a:buChar char="-"/>
              </a:pPr>
              <a:r>
                <a:rPr lang="en-ZA" sz="1200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  Integrated Report </a:t>
              </a:r>
            </a:p>
            <a:p>
              <a:r>
                <a:rPr lang="en-ZA" sz="1200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   (Secretariat activities)</a:t>
              </a:r>
            </a:p>
            <a:p>
              <a:pPr>
                <a:buNone/>
              </a:pPr>
              <a:r>
                <a:rPr lang="en-ZA" sz="1200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-  Activity Report (SAIs progress) </a:t>
              </a:r>
              <a:endParaRPr lang="en-ZA" sz="1200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5257800" y="2667000"/>
              <a:ext cx="2226119" cy="901700"/>
            </a:xfrm>
            <a:prstGeom prst="ellipse">
              <a:avLst/>
            </a:prstGeom>
            <a:gradFill flip="none" rotWithShape="1">
              <a:gsLst>
                <a:gs pos="0">
                  <a:srgbClr val="608CAB">
                    <a:tint val="66000"/>
                    <a:satMod val="160000"/>
                  </a:srgbClr>
                </a:gs>
                <a:gs pos="50000">
                  <a:srgbClr val="608CAB">
                    <a:tint val="44500"/>
                    <a:satMod val="160000"/>
                  </a:srgbClr>
                </a:gs>
                <a:gs pos="100000">
                  <a:srgbClr val="608CAB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ZA" sz="1400" b="1" dirty="0" smtClean="0">
                  <a:solidFill>
                    <a:sysClr val="windowText" lastClr="000000"/>
                  </a:solidFill>
                  <a:latin typeface="Helvetica" pitchFamily="34" charset="0"/>
                </a:rPr>
                <a:t>Annual Work Plan and activities</a:t>
              </a:r>
              <a:endParaRPr lang="en-ZA" sz="1400" b="1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flipH="1">
              <a:off x="1143000" y="1225145"/>
              <a:ext cx="109728" cy="2755244"/>
            </a:xfrm>
            <a:prstGeom prst="rect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1143000" y="3928872"/>
              <a:ext cx="5120640" cy="109728"/>
            </a:xfrm>
            <a:prstGeom prst="flowChartProcess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6214872" y="3758703"/>
              <a:ext cx="109728" cy="285025"/>
            </a:xfrm>
            <a:prstGeom prst="rect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1161289" y="1145973"/>
              <a:ext cx="344435" cy="231866"/>
            </a:xfrm>
            <a:prstGeom prst="rightArrow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4267200" y="1145973"/>
              <a:ext cx="344435" cy="231866"/>
            </a:xfrm>
            <a:prstGeom prst="rightArrow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7" name="Right Arrow 46"/>
            <p:cNvSpPr/>
            <p:nvPr/>
          </p:nvSpPr>
          <p:spPr>
            <a:xfrm rot="10800000">
              <a:off x="7620000" y="3046141"/>
              <a:ext cx="333918" cy="231866"/>
            </a:xfrm>
            <a:prstGeom prst="rightArrow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8" name="Right Arrow 47"/>
            <p:cNvSpPr/>
            <p:nvPr/>
          </p:nvSpPr>
          <p:spPr>
            <a:xfrm rot="10800000">
              <a:off x="1341265" y="3046141"/>
              <a:ext cx="344435" cy="231866"/>
            </a:xfrm>
            <a:prstGeom prst="rightArrow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49" name="Right Arrow 48"/>
            <p:cNvSpPr/>
            <p:nvPr/>
          </p:nvSpPr>
          <p:spPr>
            <a:xfrm rot="5400000">
              <a:off x="4423660" y="4054476"/>
              <a:ext cx="247022" cy="215272"/>
            </a:xfrm>
            <a:prstGeom prst="rightArrow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848600" y="1225146"/>
              <a:ext cx="109728" cy="1995177"/>
            </a:xfrm>
            <a:prstGeom prst="rect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52" name="Right Arrow 51"/>
            <p:cNvSpPr/>
            <p:nvPr/>
          </p:nvSpPr>
          <p:spPr>
            <a:xfrm rot="10800000">
              <a:off x="4763156" y="3046141"/>
              <a:ext cx="344435" cy="231866"/>
            </a:xfrm>
            <a:prstGeom prst="rightArrow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flipH="1">
              <a:off x="7315200" y="1225146"/>
              <a:ext cx="548640" cy="114010"/>
            </a:xfrm>
            <a:prstGeom prst="rect">
              <a:avLst/>
            </a:prstGeom>
            <a:solidFill>
              <a:srgbClr val="00285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ysClr val="windowText" lastClr="000000"/>
                </a:solidFill>
                <a:latin typeface="Helvetic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92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285" y="3431"/>
            <a:ext cx="9540552" cy="6889690"/>
          </a:xfrm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80283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200" dirty="0"/>
              <a:t>Enhancing the audit expertise of staff in the region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200" dirty="0"/>
              <a:t>To apply audit guidance in new focus areas </a:t>
            </a:r>
            <a:r>
              <a:rPr lang="en-ZA" sz="3200" dirty="0" err="1"/>
              <a:t>eg</a:t>
            </a:r>
            <a:r>
              <a:rPr lang="en-ZA" sz="3200" dirty="0"/>
              <a:t> environmental audits, audit of oil and gas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200" dirty="0"/>
              <a:t>To assist in applying new methodologies – </a:t>
            </a:r>
            <a:r>
              <a:rPr lang="en-ZA" sz="3200" dirty="0" err="1"/>
              <a:t>eg</a:t>
            </a:r>
            <a:r>
              <a:rPr lang="en-ZA" sz="3200" dirty="0"/>
              <a:t> audit of performance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200" dirty="0"/>
              <a:t>To work out solutions for regional challenges </a:t>
            </a:r>
            <a:r>
              <a:rPr lang="en-ZA" sz="3200" dirty="0" err="1"/>
              <a:t>eg</a:t>
            </a:r>
            <a:r>
              <a:rPr lang="en-ZA" sz="3200" dirty="0"/>
              <a:t> audit of Lake Victoria.</a:t>
            </a:r>
            <a:endParaRPr lang="en-ZA" sz="3200" dirty="0"/>
          </a:p>
        </p:txBody>
      </p:sp>
      <p:sp>
        <p:nvSpPr>
          <p:cNvPr id="7" name="Rectangle 6"/>
          <p:cNvSpPr/>
          <p:nvPr/>
        </p:nvSpPr>
        <p:spPr>
          <a:xfrm>
            <a:off x="1331640" y="116632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dirty="0">
                <a:solidFill>
                  <a:schemeClr val="bg1"/>
                </a:solidFill>
              </a:rPr>
              <a:t>WHY COORDINATED AUDITS IN AFROSAI-E</a:t>
            </a:r>
          </a:p>
        </p:txBody>
      </p:sp>
    </p:spTree>
    <p:extLst>
      <p:ext uri="{BB962C8B-B14F-4D97-AF65-F5344CB8AC3E}">
        <p14:creationId xmlns:p14="http://schemas.microsoft.com/office/powerpoint/2010/main" val="3226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285" y="3431"/>
            <a:ext cx="9540552" cy="6889690"/>
          </a:xfrm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80283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Area identified through needs analysis, Governing board meetings </a:t>
            </a:r>
            <a:r>
              <a:rPr lang="en-ZA" sz="2400" dirty="0" err="1"/>
              <a:t>etc</a:t>
            </a:r>
            <a:r>
              <a:rPr lang="en-ZA" sz="2400" dirty="0"/>
              <a:t>, INTOSAI community </a:t>
            </a:r>
            <a:r>
              <a:rPr lang="en-ZA" sz="2400" dirty="0" err="1"/>
              <a:t>eg</a:t>
            </a:r>
            <a:r>
              <a:rPr lang="en-ZA" sz="2400" dirty="0"/>
              <a:t> environmental audit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Identification of institutional partners and regional experts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Preliminary research carried – production of guideline, fact sheets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Identification of SAIs to take part – agreements through MOUs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Workshops and planning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Audits carried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National audit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/>
              <a:t>Transversal Reports </a:t>
            </a:r>
            <a:endParaRPr lang="en-ZA" sz="2400" dirty="0"/>
          </a:p>
        </p:txBody>
      </p:sp>
      <p:sp>
        <p:nvSpPr>
          <p:cNvPr id="7" name="Rectangle 6"/>
          <p:cNvSpPr/>
          <p:nvPr/>
        </p:nvSpPr>
        <p:spPr>
          <a:xfrm>
            <a:off x="1331640" y="1166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4000" dirty="0">
                <a:solidFill>
                  <a:schemeClr val="bg1"/>
                </a:solidFill>
              </a:rPr>
              <a:t>Broad Outline of </a:t>
            </a:r>
            <a:r>
              <a:rPr lang="en-ZA" sz="4000" dirty="0" smtClean="0">
                <a:solidFill>
                  <a:schemeClr val="bg1"/>
                </a:solidFill>
              </a:rPr>
              <a:t>Process</a:t>
            </a:r>
            <a:endParaRPr lang="en-Z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1548"/>
            <a:ext cx="9540552" cy="6889690"/>
          </a:xfrm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80283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/>
              <a:t>Parallel Audits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ZA" sz="2800" dirty="0"/>
              <a:t>Environmental Audit on Waste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ZA" sz="2800" dirty="0"/>
              <a:t>Audits  on Health – Maternity Issues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ZA" sz="2800" dirty="0"/>
              <a:t>Oil and Gas Operations - </a:t>
            </a:r>
            <a:r>
              <a:rPr lang="en-ZA" altLang="en-US" sz="2800" dirty="0"/>
              <a:t>The status of Local/national content in each country;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ZA" sz="2800" dirty="0"/>
              <a:t>Audit of performance information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ZA" sz="2800" dirty="0"/>
              <a:t>Review of procurement policies, procedures with focus on fraud and corruption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/>
              <a:t>Coordinated Audits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ZA" sz="2800" dirty="0"/>
              <a:t>Lake Victoria audit – 3 East African SAIs</a:t>
            </a:r>
            <a:endParaRPr lang="en-ZA" sz="2800" dirty="0"/>
          </a:p>
        </p:txBody>
      </p:sp>
      <p:sp>
        <p:nvSpPr>
          <p:cNvPr id="7" name="Rectangle 6"/>
          <p:cNvSpPr/>
          <p:nvPr/>
        </p:nvSpPr>
        <p:spPr>
          <a:xfrm>
            <a:off x="1331640" y="116632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dirty="0">
                <a:solidFill>
                  <a:schemeClr val="bg1"/>
                </a:solidFill>
              </a:rPr>
              <a:t>EXAMPLES  OF COORDINATED </a:t>
            </a:r>
            <a:r>
              <a:rPr lang="en-ZA" sz="3200" dirty="0" smtClean="0">
                <a:solidFill>
                  <a:schemeClr val="bg1"/>
                </a:solidFill>
              </a:rPr>
              <a:t>AUDITS</a:t>
            </a:r>
            <a:endParaRPr lang="en-Z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506</Words>
  <Application>Microsoft Office PowerPoint</Application>
  <PresentationFormat>On-screen Show (4:3)</PresentationFormat>
  <Paragraphs>129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STRATEGIC IMPERATIVES 2015 – 2019 </vt:lpstr>
      <vt:lpstr>Our Capacity Building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Rodriguez Tapia</dc:creator>
  <cp:lastModifiedBy>Mukomba,Josephine</cp:lastModifiedBy>
  <cp:revision>17</cp:revision>
  <dcterms:created xsi:type="dcterms:W3CDTF">2015-06-12T19:16:00Z</dcterms:created>
  <dcterms:modified xsi:type="dcterms:W3CDTF">2015-06-24T13:20:16Z</dcterms:modified>
</cp:coreProperties>
</file>